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1"/>
    <p:sldMasterId id="2147483842" r:id="rId2"/>
    <p:sldMasterId id="2147483867" r:id="rId3"/>
    <p:sldMasterId id="2147483879" r:id="rId4"/>
  </p:sldMasterIdLst>
  <p:notesMasterIdLst>
    <p:notesMasterId r:id="rId18"/>
  </p:notesMasterIdLst>
  <p:handoutMasterIdLst>
    <p:handoutMasterId r:id="rId19"/>
  </p:handoutMasterIdLst>
  <p:sldIdLst>
    <p:sldId id="362" r:id="rId5"/>
    <p:sldId id="448" r:id="rId6"/>
    <p:sldId id="346" r:id="rId7"/>
    <p:sldId id="444" r:id="rId8"/>
    <p:sldId id="439" r:id="rId9"/>
    <p:sldId id="600" r:id="rId10"/>
    <p:sldId id="571" r:id="rId11"/>
    <p:sldId id="612" r:id="rId12"/>
    <p:sldId id="446" r:id="rId13"/>
    <p:sldId id="531" r:id="rId14"/>
    <p:sldId id="577" r:id="rId15"/>
    <p:sldId id="610" r:id="rId16"/>
    <p:sldId id="56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 Toscano" initials="JT" lastIdx="2" clrIdx="0"/>
  <p:cmAuthor id="1" name="steve chedester" initials="s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9EB"/>
    <a:srgbClr val="523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8735" autoAdjust="0"/>
  </p:normalViewPr>
  <p:slideViewPr>
    <p:cSldViewPr>
      <p:cViewPr varScale="1">
        <p:scale>
          <a:sx n="78" d="100"/>
          <a:sy n="78" d="100"/>
        </p:scale>
        <p:origin x="8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84"/>
      </p:cViewPr>
      <p:guideLst>
        <p:guide orient="horz" pos="2926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t" anchorCtr="0" compatLnSpc="1">
            <a:prstTxWarp prst="textNoShape">
              <a:avLst/>
            </a:prstTxWarp>
          </a:bodyPr>
          <a:lstStyle>
            <a:lvl1pPr defTabSz="94285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1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t" anchorCtr="0" compatLnSpc="1">
            <a:prstTxWarp prst="textNoShape">
              <a:avLst/>
            </a:prstTxWarp>
          </a:bodyPr>
          <a:lstStyle>
            <a:lvl1pPr algn="r" defTabSz="94285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b" anchorCtr="0" compatLnSpc="1">
            <a:prstTxWarp prst="textNoShape">
              <a:avLst/>
            </a:prstTxWarp>
          </a:bodyPr>
          <a:lstStyle>
            <a:lvl1pPr defTabSz="942856" eaLnBrk="0" hangingPunct="0">
              <a:defRPr sz="1200"/>
            </a:lvl1pPr>
          </a:lstStyle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b" anchorCtr="0" compatLnSpc="1">
            <a:prstTxWarp prst="textNoShape">
              <a:avLst/>
            </a:prstTxWarp>
          </a:bodyPr>
          <a:lstStyle>
            <a:lvl1pPr algn="r" defTabSz="942856" eaLnBrk="0" hangingPunct="0">
              <a:defRPr sz="1200"/>
            </a:lvl1pPr>
          </a:lstStyle>
          <a:p>
            <a:pPr>
              <a:defRPr/>
            </a:pPr>
            <a:fld id="{7280ACE4-FACD-4D61-8C66-E382AA3F4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63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t" anchorCtr="0" compatLnSpc="1">
            <a:prstTxWarp prst="textNoShape">
              <a:avLst/>
            </a:prstTxWarp>
          </a:bodyPr>
          <a:lstStyle>
            <a:lvl1pPr defTabSz="94285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1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t" anchorCtr="0" compatLnSpc="1">
            <a:prstTxWarp prst="textNoShape">
              <a:avLst/>
            </a:prstTxWarp>
          </a:bodyPr>
          <a:lstStyle>
            <a:lvl1pPr algn="r" defTabSz="94285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0088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b" anchorCtr="0" compatLnSpc="1">
            <a:prstTxWarp prst="textNoShape">
              <a:avLst/>
            </a:prstTxWarp>
          </a:bodyPr>
          <a:lstStyle>
            <a:lvl1pPr defTabSz="942856" eaLnBrk="0" hangingPunct="0">
              <a:defRPr sz="1200"/>
            </a:lvl1pPr>
          </a:lstStyle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6" rIns="94868" bIns="47436" numCol="1" anchor="b" anchorCtr="0" compatLnSpc="1">
            <a:prstTxWarp prst="textNoShape">
              <a:avLst/>
            </a:prstTxWarp>
          </a:bodyPr>
          <a:lstStyle>
            <a:lvl1pPr algn="r" defTabSz="942856" eaLnBrk="0" hangingPunct="0">
              <a:defRPr sz="1200"/>
            </a:lvl1pPr>
          </a:lstStyle>
          <a:p>
            <a:pPr>
              <a:defRPr/>
            </a:pPr>
            <a:fld id="{A86B881D-A015-4F90-AF55-9084CE04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374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B324B-BB52-49E7-AE15-D4C4BC56C2B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6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974184" y="8831580"/>
            <a:ext cx="303621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63" tIns="47434" rIns="94863" bIns="47434" anchor="b"/>
          <a:lstStyle/>
          <a:p>
            <a:pPr algn="r" defTabSz="941362" eaLnBrk="0" hangingPunct="0"/>
            <a:fld id="{168C65BC-F66B-4263-9489-99D31193545E}" type="slidenum"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941362" eaLnBrk="0" hangingPunct="0"/>
              <a:t>10</a:t>
            </a:fld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5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881D-A015-4F90-AF55-9084CE04DB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974184" y="8831580"/>
            <a:ext cx="303621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63" tIns="47434" rIns="94863" bIns="47434" anchor="b"/>
          <a:lstStyle/>
          <a:p>
            <a:pPr algn="r" defTabSz="941362" eaLnBrk="0" hangingPunct="0"/>
            <a:fld id="{82046E95-BDCA-46C4-BA76-CA04E34236AF}" type="slidenum"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941362" eaLnBrk="0" hangingPunct="0"/>
              <a:t>12</a:t>
            </a:fld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5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D246D7-5FF1-4FBC-97A8-A0756299B36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881D-A015-4F90-AF55-9084CE04DB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68" tIns="47436" rIns="94868" bIns="47436" anchor="b"/>
          <a:lstStyle/>
          <a:p>
            <a:pPr algn="r" defTabSz="942856" eaLnBrk="0" hangingPunct="0"/>
            <a:fld id="{96D2E187-F080-423C-8C02-A89F3767E2B5}" type="slidenum">
              <a:rPr lang="en-US"/>
              <a:pPr algn="r" defTabSz="942856" eaLnBrk="0" hangingPunct="0"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EC32A-66E0-4908-B7EC-18C3B26503D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9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EC32A-66E0-4908-B7EC-18C3B26503D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3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2F2E7-1037-4A89-93D3-E823A566EF57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B468D-3168-4B63-A796-CB35CF40E4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881D-A015-4F90-AF55-9084CE04DB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8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881D-A015-4F90-AF55-9084CE04DB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SJRECWA-March 14, 2018 WEF Central Valley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6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7594-E0CA-4DDC-A37B-4E7D1D74A13B}" type="datetime1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67F0-E84E-46D6-9196-B4B56FB6B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51E3-65ED-4C46-9880-0676035D1AC3}" type="datetime1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A917-79AD-499D-81A5-926140299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14DC-FF75-40B5-9DF1-915E1A3CE1C3}" type="datetime1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C3D4-7F3A-4C20-BEC5-EA873C4A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7DB2-7B11-4B17-959E-B3BF472DEA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FA85-2313-45D1-B1D6-1611C0CEE3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3D2B-0A24-47C2-AA92-E198C68F90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33C3-79EC-4A7F-8C79-CF8389A2CC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0CE6-D1FB-4461-BAEA-3933E042E9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2FE6-715A-46B6-AF87-9407BB1739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A897-AA77-44EC-BB87-C13C4AF70B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4E2D-E983-44B2-997C-CD16BA7ECC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F452-272F-407E-9970-3549F8AACD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28A8-4B8D-4C48-8913-CCE13A2916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A886-FDC9-452E-AAF6-0D5085F80A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F284-3118-4D8B-829A-41A3F43D65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B15F-0BC9-452A-9CF3-5AA83EE89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76C4-3533-4D94-8C33-719038216E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F6E5-AF3C-4139-AED7-9D5D8D99E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E011-04BE-474C-A7BF-1DA415EE3C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98C6-42DE-419A-B157-B1444666CC53}" type="datetime1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4699-9B01-4F4E-B275-03F586962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038C-7034-4A03-9C70-7890306BE1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7293-9D35-4BF5-BD7D-AA74AB7BFD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D52-9E59-44EF-88E9-0E5EE7E21D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ECA3-1D98-4CB5-9FCA-80FF97E3B0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294E-AFB9-4626-987E-A044C16248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24A9-2AE3-4FE9-9352-4E548E7BCD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346A-EE13-44C2-9588-182F07A39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9128-42BB-4DE6-B900-34BF96BCB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94FC-5E01-42B8-AB60-FA5C769988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4F94-B0B7-455F-B9BE-964B1D025A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86CD-217D-4328-9B5B-04EE953E8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A626-B766-4532-9CBE-B4EE21ADFF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759B-4E90-434E-B41D-B2937FCC82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8235-41F9-49F7-9F50-BC7798E324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1F1C-E2F4-4ACE-9E64-FC702ECBD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8360-DF71-4A62-AD94-0EE73B9151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5371-AB5F-4045-8394-9BF8F0B8E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69B0-6691-40C1-97A2-14A2C88881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9577-84D1-47CC-8083-71F9A5DF7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64D6-7F84-4F74-84E7-A70D43AA4D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629F-2BAE-4F17-9D25-EABC60DE1DE8}" type="datetime1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5D46-FCAC-4F99-8B41-9A46F016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40E4-9298-4204-9799-8218F9091F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F23B-1692-4C8F-91D9-AD11F9DE2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39E3-1B4B-4E79-8869-8D25CE00D8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BEEC-7F38-49EC-878A-9682D81064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2B14-6B06-49C6-93D2-0FC74B0DBB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E165-642D-4B04-BC31-141330A6ED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AFA3-19C2-4DCE-9040-EA26CB18FE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65A2-D26A-480C-8008-DF5B9128EF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51AB-49E3-4A35-BBE2-8A51350AFB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60E6-88F3-4DC7-AA0B-52BDB966A1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9A50-44E5-488D-83D9-2F44C4DDA5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656B-F4DD-412E-9754-FE30853D1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190E-BA78-4E51-8FE8-F667351A3F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E12D-7B98-449E-B642-08F2C773C3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6F28-D6B3-4044-8018-F2BAC14E1C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0AF6-23F5-4534-983C-18991A4BE4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4760-E06F-478A-BFF2-91F80D872E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EEA7-25E6-4DFE-8F94-608B9020C1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AE2A-F6F3-4254-9E53-4BF5E1A3EB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53BD-E1A0-4AAD-B695-7D5ED25D3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6D1E-A5AF-404F-89C2-495776C60D37}" type="datetime1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DF3C-2516-4810-9023-89E49AE22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CBEC-19F8-4F3E-AD49-0FDD0690D3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A9EE-1AA7-4987-8D08-0A94D7EC53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72A0-AC37-4752-B5BF-8A36D49844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B944-092E-40FB-88F7-1D00FE2C3E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0805-A944-4A94-9B91-554DBEF267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419B-0DD6-40E5-A95F-4718A47383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0B9C-FB5B-40FE-BDC6-3379F7726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A87A-0568-4E98-8572-8DD8B238AE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7422-770A-41FE-999D-E5B753806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915A3-DCA0-4891-9982-BB70BB0CA7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4377-5831-486E-AAFB-1F5DE596CA7D}" type="datetime1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A08D-A7BB-4593-AE76-CDEF2F6F0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C248-2008-477E-91D3-B738FB8C967A}" type="datetime1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0245-A413-4598-91B1-DF93DA7F5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4F47-E536-4272-833D-DBBC974900CB}" type="datetime1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0972-C21D-47EC-9077-DE3BB3E68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848C-17C4-4D50-8600-0DB434FE0CE9}" type="datetime1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7D18-5B0F-4186-A9E5-5ACA11D1F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E784-0F98-479A-BBA6-A86DA7CD3F45}" type="datetime1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A9F6-51FD-431F-A866-71AE25448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6C459-12F8-413E-B9A2-0013CD0BDCFC}" type="datetime1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3CC442-A2D6-4892-9AED-FEEF3F24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12ABB-7974-48AA-8017-7D3485CCAA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6D5B7-72CB-44DE-85A9-05E5F7DD5B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209BEC-76FD-421D-BC54-670CB16244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ED180D-850B-45D2-B431-C8E52472D3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66DDEB-37FE-4F9F-8671-72B1AAC495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DFB46-EB74-41B6-A592-839D7DCE68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/>
          <a:p>
            <a:pPr>
              <a:defRPr/>
            </a:pPr>
            <a:fld id="{333FAC7E-8AB1-4B05-A978-1024ED42C3E6}" type="slidenum">
              <a:rPr lang="en-US" sz="1400">
                <a:latin typeface="+mn-lt"/>
              </a:rPr>
              <a:pPr>
                <a:defRPr/>
              </a:pPr>
              <a:t>1</a:t>
            </a:fld>
            <a:endParaRPr lang="en-US" sz="1400">
              <a:latin typeface="+mn-lt"/>
            </a:endParaRPr>
          </a:p>
        </p:txBody>
      </p:sp>
      <p:pic>
        <p:nvPicPr>
          <p:cNvPr id="11267" name="Picture 2" descr="Exchcontlogovs3m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209800"/>
            <a:ext cx="4419600" cy="2785634"/>
          </a:xfrm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latin typeface="Arial" charset="0"/>
              </a:rPr>
              <a:t>San Joaquin River Exchange Contractors Water </a:t>
            </a:r>
            <a:r>
              <a:rPr lang="en-US" sz="3200" b="1" dirty="0" smtClean="0">
                <a:latin typeface="Arial" charset="0"/>
              </a:rPr>
              <a:t>Authority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Arial" charset="0"/>
              </a:rPr>
              <a:t>WEF Tour Presentation</a:t>
            </a: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latin typeface="Arial" charset="0"/>
              </a:rPr>
              <a:t>March 14, 2018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304800" y="2105173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486400"/>
            <a:ext cx="754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Mission Statement :</a:t>
            </a:r>
            <a:r>
              <a:rPr lang="en-US" sz="1400" dirty="0" smtClean="0"/>
              <a:t>  </a:t>
            </a:r>
            <a:r>
              <a:rPr lang="en-US" sz="1400" i="1" dirty="0" smtClean="0"/>
              <a:t>To effectively protect the Exchange Contract and maximize local water supply, flexibility and redundancy in order to maintain local control over the members’ water supply, whatever circumstances occur.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EFD92-84A8-4CFC-8FFB-5D4F0FB04F67}" type="datetime1">
              <a:rPr lang="en-US" smtClean="0"/>
              <a:t>3/21/2018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1BBA5DC-0DC6-4594-8B93-E98E6322032C}" type="slidenum">
              <a:rPr lang="en-US" sz="14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defRPr/>
              </a:pPr>
              <a:t>10</a:t>
            </a:fld>
            <a:endParaRPr lang="en-US" sz="14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630363"/>
          </a:xfrm>
        </p:spPr>
        <p:txBody>
          <a:bodyPr/>
          <a:lstStyle/>
          <a:p>
            <a:pPr eaLnBrk="1" hangingPunct="1"/>
            <a:r>
              <a:rPr lang="en-US" sz="4000" smtClean="0"/>
              <a:t>Exchange Contractors</a:t>
            </a:r>
            <a:br>
              <a:rPr lang="en-US" sz="4000" smtClean="0"/>
            </a:br>
            <a:r>
              <a:rPr lang="en-US" sz="4000" smtClean="0"/>
              <a:t>Water Resources Plan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3058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Exchange Contractor Board commissioned an initial analysis in 2011 and identified several potential projects with the goal to:</a:t>
            </a:r>
          </a:p>
          <a:p>
            <a:pPr lvl="1" eaLnBrk="1" hangingPunct="1"/>
            <a:r>
              <a:rPr lang="en-US" dirty="0" smtClean="0"/>
              <a:t>Provide both seasonable and multi-year flexibility</a:t>
            </a:r>
          </a:p>
          <a:p>
            <a:pPr lvl="1" eaLnBrk="1" hangingPunct="1"/>
            <a:r>
              <a:rPr lang="en-US" dirty="0" smtClean="0"/>
              <a:t>Enhance local resources due to delta export reductions or failure</a:t>
            </a:r>
          </a:p>
          <a:p>
            <a:pPr lvl="1" eaLnBrk="1" hangingPunct="1"/>
            <a:r>
              <a:rPr lang="en-US" dirty="0" smtClean="0"/>
              <a:t>Provide reliability if we were to receive a major portion our water from Friant Dam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/>
            <a:endParaRPr lang="en-US" sz="36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685800" y="14478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1EC1D-CD53-4CD8-9E94-61066EEB0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364D6-7F84-4F74-84E7-A70D43AA4D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Joint Exchange Contractors Projects</a:t>
            </a:r>
          </a:p>
          <a:p>
            <a:pPr lvl="1"/>
            <a:r>
              <a:rPr lang="en-US" dirty="0" smtClean="0"/>
              <a:t>Los </a:t>
            </a:r>
            <a:r>
              <a:rPr lang="en-US" dirty="0" err="1" smtClean="0"/>
              <a:t>Banos</a:t>
            </a:r>
            <a:r>
              <a:rPr lang="en-US" dirty="0" smtClean="0"/>
              <a:t> Creek WRP</a:t>
            </a:r>
          </a:p>
          <a:p>
            <a:pPr lvl="2"/>
            <a:r>
              <a:rPr lang="en-US" dirty="0" smtClean="0"/>
              <a:t>City of LB, SLWD, GWD, Exchange Contractors</a:t>
            </a:r>
          </a:p>
          <a:p>
            <a:pPr lvl="1"/>
            <a:r>
              <a:rPr lang="en-US" dirty="0" smtClean="0"/>
              <a:t>Various Water Banking Projects</a:t>
            </a:r>
          </a:p>
          <a:p>
            <a:pPr lvl="2"/>
            <a:r>
              <a:rPr lang="en-US" dirty="0" smtClean="0"/>
              <a:t>SLWD, DPWD, Exchange Contractors</a:t>
            </a:r>
          </a:p>
          <a:p>
            <a:pPr lvl="1"/>
            <a:r>
              <a:rPr lang="en-US" dirty="0" smtClean="0"/>
              <a:t>Internal Surface Storage </a:t>
            </a:r>
          </a:p>
          <a:p>
            <a:r>
              <a:rPr lang="en-US" dirty="0" smtClean="0"/>
              <a:t>Joint Projects with SLDMWA</a:t>
            </a:r>
          </a:p>
          <a:p>
            <a:r>
              <a:rPr lang="en-US" dirty="0" smtClean="0"/>
              <a:t>Founding member of the San Joaquin Valley Water Infrastructure Authority ( Temperance Flat)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D85D2-62E3-4C2E-BFC5-9FF7111AEA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09600" y="12954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EC075-77C9-4CF7-9482-CB644A3F1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19C756F-91AD-440C-9131-14FF7B11FA50}" type="slidenum">
              <a:rPr lang="en-US" sz="14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defRPr/>
              </a:pPr>
              <a:t>12</a:t>
            </a:fld>
            <a:endParaRPr lang="en-US" sz="14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1630363"/>
          </a:xfrm>
        </p:spPr>
        <p:txBody>
          <a:bodyPr/>
          <a:lstStyle/>
          <a:p>
            <a:pPr algn="l" eaLnBrk="1" hangingPunct="1"/>
            <a:r>
              <a:rPr lang="en-US" sz="4000" smtClean="0"/>
              <a:t>Exchange Contractors</a:t>
            </a:r>
            <a:br>
              <a:rPr lang="en-US" sz="4000" smtClean="0"/>
            </a:br>
            <a:r>
              <a:rPr lang="en-US" sz="4000" smtClean="0"/>
              <a:t>Groundwater Management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4582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Groundwater Management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/>
              <a:t>The member agencies have conjunctively manage their surface water and groundwater supplies for decades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/>
              <a:t>The Authority is actively implementing the Sustainable Groundwater Management Act(SGMA)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/>
              <a:t>In March 2016, the SJRECWA became the Exclusive GSA for our members.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/>
              <a:t>February 2017, Introduced SB 372- San Joaquin River Exchange Contractors Groundwater Sustainability Agency – The bill was passed in September 2017.   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685800" y="16002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 descr="H:\JBAWEB\CLIENT FILES\CCID\Pictures\First CCID Well.jpg"/>
          <p:cNvPicPr>
            <a:picLocks noChangeAspect="1" noChangeArrowheads="1"/>
          </p:cNvPicPr>
          <p:nvPr/>
        </p:nvPicPr>
        <p:blipFill>
          <a:blip r:embed="rId3" cstate="print"/>
          <a:srcRect l="6027" t="6954" r="2608" b="4755"/>
          <a:stretch>
            <a:fillRect/>
          </a:stretch>
        </p:blipFill>
        <p:spPr bwMode="auto">
          <a:xfrm>
            <a:off x="6400800" y="152400"/>
            <a:ext cx="2743200" cy="208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CAC6F-52BF-4902-80C7-40BB4B97B8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CA9EE-1AA7-4987-8D08-0A94D7EC53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/>
          <a:p>
            <a:pPr>
              <a:defRPr/>
            </a:pPr>
            <a:fld id="{6B821803-DB1F-4D5F-B591-FBE521D80B62}" type="slidenum">
              <a:rPr lang="en-US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/>
            <a:r>
              <a:rPr lang="en-US" smtClean="0"/>
              <a:t>CONTACT INFORMATION: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28800"/>
            <a:ext cx="7772400" cy="5029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 smtClean="0"/>
              <a:t>San Joaquin River Exchange Contractors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 smtClean="0"/>
              <a:t>Water Authority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400" dirty="0" smtClean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541 H Street/P.O. Box 2115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Los Banos, CA  93635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(209) 827-8616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Steve Chedester, Executive Director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Email:  schedester@sjrecwa.net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Website:  www.sjrecwa.net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685800" y="16002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94C24-D73C-43C0-96ED-49A20A2215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W:\Clients\San Joaquin River Exch Contractors Auth -3495\349513B1-LBC Recharge-Recovery\_DOCUMENTS\Map pdfs\Exhibit for Slide - 2014.jpg"/>
          <p:cNvPicPr>
            <a:picLocks noChangeAspect="1" noChangeArrowheads="1"/>
          </p:cNvPicPr>
          <p:nvPr/>
        </p:nvPicPr>
        <p:blipFill>
          <a:blip r:embed="rId3" cstate="print"/>
          <a:srcRect b="10770"/>
          <a:stretch>
            <a:fillRect/>
          </a:stretch>
        </p:blipFill>
        <p:spPr bwMode="auto">
          <a:xfrm>
            <a:off x="3200400" y="0"/>
            <a:ext cx="5943600" cy="6845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81750"/>
            <a:ext cx="533400" cy="4762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7E3C198-EEA5-4F2B-85CF-5964FB687D21}" type="slidenum">
              <a:rPr lang="en-US" smtClean="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srgbClr val="89898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2" descr="Exchcontlogovs3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890" y="5410200"/>
            <a:ext cx="229651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W:\Employee Correspondence\Eklund\P&amp;P TEMPLATES\Images\Provost  Pritchard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270124"/>
            <a:ext cx="876300" cy="58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 rot="341058">
            <a:off x="4754791" y="5348960"/>
            <a:ext cx="333375" cy="630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>
              <a:defRPr/>
            </a:pPr>
            <a:r>
              <a:rPr lang="en-US" sz="1900" b="1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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6" cstate="print"/>
          <a:srcRect b="15884"/>
          <a:stretch>
            <a:fillRect/>
          </a:stretch>
        </p:blipFill>
        <p:spPr bwMode="auto">
          <a:xfrm>
            <a:off x="1600200" y="7010400"/>
            <a:ext cx="2971800" cy="76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343400"/>
            <a:ext cx="3515219" cy="10302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228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San Joaquin River Exchange Contractors Water Authority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19400" y="2590800"/>
            <a:ext cx="1219200" cy="2133600"/>
          </a:xfrm>
          <a:prstGeom prst="straightConnector1">
            <a:avLst/>
          </a:prstGeom>
          <a:ln w="508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95600" y="3657600"/>
            <a:ext cx="2057400" cy="990600"/>
          </a:xfrm>
          <a:prstGeom prst="straightConnector1">
            <a:avLst/>
          </a:prstGeom>
          <a:ln w="508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4724400"/>
            <a:ext cx="4572000" cy="53340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95600" y="4724400"/>
            <a:ext cx="487680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3505200"/>
            <a:ext cx="3352800" cy="1219200"/>
          </a:xfrm>
          <a:prstGeom prst="straightConnector1">
            <a:avLst/>
          </a:prstGeom>
          <a:ln w="508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71800" y="4419600"/>
            <a:ext cx="3352800" cy="304800"/>
          </a:xfrm>
          <a:prstGeom prst="straightConnector1">
            <a:avLst/>
          </a:prstGeom>
          <a:ln w="508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BB773-FC43-4A18-BB93-45AC47F0A152}" type="datetime1">
              <a:rPr lang="en-US" smtClean="0"/>
              <a:t>3/21/2018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EBC6629-6124-4DE6-ABD1-53DC590AE002}" type="slidenum">
              <a:rPr lang="en-US" sz="1400">
                <a:latin typeface="+mn-lt"/>
              </a:rPr>
              <a:pPr algn="r">
                <a:defRPr/>
              </a:pPr>
              <a:t>3</a:t>
            </a:fld>
            <a:endParaRPr lang="en-US" sz="1400">
              <a:latin typeface="+mn-lt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Exchange Contract -  </a:t>
            </a:r>
            <a:br>
              <a:rPr lang="en-US" sz="4000" dirty="0" smtClean="0"/>
            </a:br>
            <a:r>
              <a:rPr lang="en-US" sz="4000" dirty="0" smtClean="0"/>
              <a:t>What is it Anyway?</a:t>
            </a:r>
            <a:br>
              <a:rPr lang="en-US" sz="4000" dirty="0" smtClean="0"/>
            </a:br>
            <a:endParaRPr lang="en-US" sz="8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382000" cy="49530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 smtClean="0"/>
              <a:t>The cornerstone for the Development of the CVP ( Friant Dam, Shasta Dam, DMC)</a:t>
            </a:r>
          </a:p>
          <a:p>
            <a:pPr marL="381000" indent="-381000" eaLnBrk="1" hangingPunct="1">
              <a:defRPr/>
            </a:pPr>
            <a:r>
              <a:rPr lang="en-US" dirty="0" smtClean="0"/>
              <a:t>Two documents were signed in 1939:</a:t>
            </a:r>
          </a:p>
          <a:p>
            <a:pPr marL="800100" lvl="1" indent="-34290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1.</a:t>
            </a:r>
            <a:r>
              <a:rPr lang="en-US" b="1" dirty="0" smtClean="0">
                <a:solidFill>
                  <a:srgbClr val="FFC000"/>
                </a:solidFill>
              </a:rPr>
              <a:t>	</a:t>
            </a:r>
            <a:r>
              <a:rPr lang="en-US" dirty="0" smtClean="0"/>
              <a:t>Exchange Contract</a:t>
            </a:r>
          </a:p>
          <a:p>
            <a:pPr marL="1219200" lvl="2" indent="-304800" eaLnBrk="1" hangingPunct="1">
              <a:defRPr/>
            </a:pPr>
            <a:r>
              <a:rPr lang="en-US" dirty="0" smtClean="0"/>
              <a:t>Monthly Delivery Limits, Flow Limits, Water Quality Criteria, Water Supply( Shasta) Criteria [ We operate under the 1967 Second Amended Contract]  </a:t>
            </a:r>
          </a:p>
          <a:p>
            <a:pPr marL="800100" lvl="1" indent="-34290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2.</a:t>
            </a:r>
            <a:r>
              <a:rPr lang="en-US" b="1" dirty="0" smtClean="0">
                <a:solidFill>
                  <a:srgbClr val="FFC000"/>
                </a:solidFill>
              </a:rPr>
              <a:t>	</a:t>
            </a:r>
            <a:r>
              <a:rPr lang="en-US" dirty="0" smtClean="0"/>
              <a:t>Purchase Contract</a:t>
            </a:r>
          </a:p>
          <a:p>
            <a:pPr marL="1219200" lvl="2" indent="-304800" eaLnBrk="1" hangingPunct="1">
              <a:defRPr/>
            </a:pPr>
            <a:r>
              <a:rPr lang="en-US" dirty="0" smtClean="0"/>
              <a:t>Conveyed high flow rights to the Bureau </a:t>
            </a:r>
            <a:r>
              <a:rPr lang="en-US" dirty="0"/>
              <a:t>o</a:t>
            </a:r>
            <a:r>
              <a:rPr lang="en-US" dirty="0" smtClean="0"/>
              <a:t>f Reclamation, reserved low flow rights. We retained our senior water rights on the San Joaquin River</a:t>
            </a:r>
          </a:p>
          <a:p>
            <a:pPr marL="800100" lvl="1" indent="-342900" eaLnBrk="1" hangingPunct="1">
              <a:defRPr/>
            </a:pPr>
            <a:endParaRPr lang="en-US" dirty="0" smtClean="0"/>
          </a:p>
          <a:p>
            <a:pPr marL="800100" lvl="1" indent="-3429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800100" lvl="1" indent="-3429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800100" lvl="1" indent="-34290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85800" y="14478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36" descr="C:\Documents and Settings\riger\My Documents\Rick Laptop Backup\BC Class on Water History\Spring 2011\Photos for slides\shasta_da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52400"/>
            <a:ext cx="1600200" cy="1552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friant_dam aerial from downstrea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152400"/>
            <a:ext cx="2209800" cy="138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87516-2E60-4FF7-AF35-9153E329B878}" type="datetime1">
              <a:rPr lang="en-US" smtClean="0"/>
              <a:t>3/21/2018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E0972-C21D-47EC-9077-DE3BB3E68B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/>
          <a:p>
            <a:pPr>
              <a:defRPr/>
            </a:pPr>
            <a:fld id="{5038A0A2-E098-4F9D-A515-694CAD8B21DD}" type="slidenum">
              <a:rPr lang="en-US" sz="1400">
                <a:latin typeface="+mn-lt"/>
              </a:rPr>
              <a:pPr>
                <a:defRPr/>
              </a:pPr>
              <a:t>4</a:t>
            </a:fld>
            <a:endParaRPr lang="en-US" sz="1400">
              <a:latin typeface="+mn-lt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dirty="0" smtClean="0"/>
              <a:t>Background of the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dirty="0" smtClean="0"/>
              <a:t>Exchange Contractors </a:t>
            </a:r>
            <a:br>
              <a:rPr lang="en-US" sz="3600" dirty="0" smtClean="0"/>
            </a:br>
            <a:endParaRPr lang="en-US" sz="3600" b="0" dirty="0" smtClean="0"/>
          </a:p>
        </p:txBody>
      </p:sp>
      <p:sp>
        <p:nvSpPr>
          <p:cNvPr id="38915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marL="1035050" lvl="1" indent="-57785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/>
              <a:t>Pre-1914 and Riparian Rights on the San Joaquin and Kings Rivers dating back to early 1870’s</a:t>
            </a:r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/>
              <a:t>Irrigate approximately 240,000 ac in  Fresno, Madera Merced and Stanislaus Counties</a:t>
            </a:r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/>
              <a:t>Normal Year allocation 840,000 acre feet (Jan–Dec)</a:t>
            </a:r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/>
              <a:t>Critical Year allocation  650,000 acre feet (Jan–Dec)</a:t>
            </a:r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/>
              <a:t>Allocation is based on Forecasted inflow into Shasta Lake (3.2 MAF)</a:t>
            </a:r>
          </a:p>
          <a:p>
            <a:pPr marL="1035050" lvl="1" indent="-577850" eaLnBrk="1" hangingPunct="1">
              <a:lnSpc>
                <a:spcPct val="90000"/>
              </a:lnSpc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609600" y="13716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19A86-F50B-44A0-9DD8-997096C4800A}" type="datetime1">
              <a:rPr lang="en-US" smtClean="0"/>
              <a:t>3/21/2018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/>
          <a:p>
            <a:pPr>
              <a:defRPr/>
            </a:pPr>
            <a:fld id="{5038A0A2-E098-4F9D-A515-694CAD8B21DD}" type="slidenum">
              <a:rPr lang="en-US" sz="1400">
                <a:latin typeface="+mn-lt"/>
              </a:rPr>
              <a:pPr>
                <a:defRPr/>
              </a:pPr>
              <a:t>5</a:t>
            </a:fld>
            <a:endParaRPr lang="en-US" sz="1400">
              <a:latin typeface="+mn-lt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dirty="0" smtClean="0"/>
              <a:t>Background of the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dirty="0" smtClean="0"/>
              <a:t>Exchange Contractors </a:t>
            </a:r>
            <a:br>
              <a:rPr lang="en-US" sz="3600" dirty="0" smtClean="0"/>
            </a:br>
            <a:endParaRPr lang="en-US" sz="3600" b="0" dirty="0" smtClean="0"/>
          </a:p>
        </p:txBody>
      </p:sp>
      <p:sp>
        <p:nvSpPr>
          <p:cNvPr id="38915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/>
              <a:t>The SJRECWA is a Joint Powers Authority that was formed in 1993, its members include:</a:t>
            </a:r>
          </a:p>
          <a:p>
            <a:pPr marL="1435100" lvl="2" indent="-57785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Central California Irrigation District (145,000 ac)</a:t>
            </a:r>
          </a:p>
          <a:p>
            <a:pPr marL="1435100" lvl="2" indent="-57785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Columbia Canal Company (16,000 ac)</a:t>
            </a:r>
          </a:p>
          <a:p>
            <a:pPr marL="1435100" lvl="2" indent="-57785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Firebaugh Canal Water District( 22,000 ac)</a:t>
            </a:r>
          </a:p>
          <a:p>
            <a:pPr marL="1435100" lvl="2" indent="-57785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hlink"/>
                </a:solidFill>
              </a:rPr>
              <a:t>San Luis Canal Company (47,000 ac)</a:t>
            </a:r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/>
              <a:t>Main Duties:</a:t>
            </a:r>
          </a:p>
          <a:p>
            <a:pPr marL="1435100" lvl="2" indent="-577850" eaLnBrk="1" hangingPunct="1">
              <a:lnSpc>
                <a:spcPct val="90000"/>
              </a:lnSpc>
              <a:defRPr/>
            </a:pPr>
            <a:r>
              <a:rPr lang="en-US" dirty="0" smtClean="0"/>
              <a:t>Protect water rights</a:t>
            </a:r>
          </a:p>
          <a:p>
            <a:pPr marL="1435100" lvl="2" indent="-577850" eaLnBrk="1" hangingPunct="1">
              <a:lnSpc>
                <a:spcPct val="90000"/>
              </a:lnSpc>
              <a:defRPr/>
            </a:pPr>
            <a:r>
              <a:rPr lang="en-US" dirty="0"/>
              <a:t>Main point of contact for the administration of the Exchange </a:t>
            </a:r>
            <a:r>
              <a:rPr lang="en-US" dirty="0" smtClean="0"/>
              <a:t>Contract</a:t>
            </a:r>
          </a:p>
          <a:p>
            <a:pPr marL="1435100" lvl="2" indent="-577850" eaLnBrk="1" hangingPunct="1">
              <a:lnSpc>
                <a:spcPct val="90000"/>
              </a:lnSpc>
              <a:defRPr/>
            </a:pPr>
            <a:r>
              <a:rPr lang="en-US" dirty="0" smtClean="0"/>
              <a:t>Administer SGMA, Water Conservation Plans  </a:t>
            </a:r>
            <a:r>
              <a:rPr lang="en-US" dirty="0"/>
              <a:t>W</a:t>
            </a:r>
            <a:r>
              <a:rPr lang="en-US" dirty="0" smtClean="0"/>
              <a:t>ater Transfer Programs</a:t>
            </a:r>
          </a:p>
          <a:p>
            <a:pPr marL="1435100" lvl="2" indent="-577850" eaLnBrk="1" hangingPunct="1">
              <a:lnSpc>
                <a:spcPct val="90000"/>
              </a:lnSpc>
              <a:defRPr/>
            </a:pPr>
            <a:r>
              <a:rPr lang="en-US" dirty="0" smtClean="0"/>
              <a:t>Political Outreach</a:t>
            </a:r>
          </a:p>
          <a:p>
            <a:pPr marL="857250" lvl="2" indent="0"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1035050" lvl="1" indent="-577850" eaLnBrk="1" hangingPunct="1">
              <a:lnSpc>
                <a:spcPct val="90000"/>
              </a:lnSpc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609600" y="12192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D60FE-2697-441E-8762-A8D28BE0E839}" type="datetime1">
              <a:rPr lang="en-US" smtClean="0"/>
              <a:t>3/21/2018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jv"/>
          <p:cNvPicPr>
            <a:picLocks noChangeAspect="1" noChangeArrowheads="1"/>
          </p:cNvPicPr>
          <p:nvPr/>
        </p:nvPicPr>
        <p:blipFill>
          <a:blip r:embed="rId3" cstate="print"/>
          <a:srcRect t="1772" b="34465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Oval 3"/>
          <p:cNvSpPr>
            <a:spLocks noChangeArrowheads="1"/>
          </p:cNvSpPr>
          <p:nvPr/>
        </p:nvSpPr>
        <p:spPr bwMode="auto">
          <a:xfrm rot="4603483">
            <a:off x="4533900" y="27051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24262" name="Freeform 6"/>
          <p:cNvSpPr>
            <a:spLocks/>
          </p:cNvSpPr>
          <p:nvPr/>
        </p:nvSpPr>
        <p:spPr bwMode="auto">
          <a:xfrm>
            <a:off x="4724400" y="2892425"/>
            <a:ext cx="3159125" cy="808038"/>
          </a:xfrm>
          <a:custGeom>
            <a:avLst/>
            <a:gdLst>
              <a:gd name="T0" fmla="*/ 0 w 1990"/>
              <a:gd name="T1" fmla="*/ 2147483647 h 509"/>
              <a:gd name="T2" fmla="*/ 2147483647 w 1990"/>
              <a:gd name="T3" fmla="*/ 2147483647 h 509"/>
              <a:gd name="T4" fmla="*/ 2147483647 w 1990"/>
              <a:gd name="T5" fmla="*/ 2147483647 h 509"/>
              <a:gd name="T6" fmla="*/ 2147483647 w 1990"/>
              <a:gd name="T7" fmla="*/ 2147483647 h 509"/>
              <a:gd name="T8" fmla="*/ 2147483647 w 1990"/>
              <a:gd name="T9" fmla="*/ 2147483647 h 509"/>
              <a:gd name="T10" fmla="*/ 2147483647 w 1990"/>
              <a:gd name="T11" fmla="*/ 2147483647 h 509"/>
              <a:gd name="T12" fmla="*/ 2147483647 w 1990"/>
              <a:gd name="T13" fmla="*/ 2147483647 h 509"/>
              <a:gd name="T14" fmla="*/ 2147483647 w 1990"/>
              <a:gd name="T15" fmla="*/ 2147483647 h 509"/>
              <a:gd name="T16" fmla="*/ 2147483647 w 1990"/>
              <a:gd name="T17" fmla="*/ 2147483647 h 509"/>
              <a:gd name="T18" fmla="*/ 2147483647 w 1990"/>
              <a:gd name="T19" fmla="*/ 2147483647 h 509"/>
              <a:gd name="T20" fmla="*/ 2147483647 w 1990"/>
              <a:gd name="T21" fmla="*/ 2147483647 h 509"/>
              <a:gd name="T22" fmla="*/ 2147483647 w 1990"/>
              <a:gd name="T23" fmla="*/ 2147483647 h 509"/>
              <a:gd name="T24" fmla="*/ 2147483647 w 1990"/>
              <a:gd name="T25" fmla="*/ 2147483647 h 509"/>
              <a:gd name="T26" fmla="*/ 2147483647 w 1990"/>
              <a:gd name="T27" fmla="*/ 2147483647 h 509"/>
              <a:gd name="T28" fmla="*/ 2147483647 w 1990"/>
              <a:gd name="T29" fmla="*/ 2147483647 h 509"/>
              <a:gd name="T30" fmla="*/ 2147483647 w 1990"/>
              <a:gd name="T31" fmla="*/ 2147483647 h 509"/>
              <a:gd name="T32" fmla="*/ 2147483647 w 1990"/>
              <a:gd name="T33" fmla="*/ 2147483647 h 509"/>
              <a:gd name="T34" fmla="*/ 2147483647 w 1990"/>
              <a:gd name="T35" fmla="*/ 2147483647 h 509"/>
              <a:gd name="T36" fmla="*/ 2147483647 w 1990"/>
              <a:gd name="T37" fmla="*/ 2147483647 h 509"/>
              <a:gd name="T38" fmla="*/ 2147483647 w 1990"/>
              <a:gd name="T39" fmla="*/ 2147483647 h 509"/>
              <a:gd name="T40" fmla="*/ 2147483647 w 1990"/>
              <a:gd name="T41" fmla="*/ 2147483647 h 509"/>
              <a:gd name="T42" fmla="*/ 2147483647 w 1990"/>
              <a:gd name="T43" fmla="*/ 2147483647 h 509"/>
              <a:gd name="T44" fmla="*/ 2147483647 w 1990"/>
              <a:gd name="T45" fmla="*/ 2147483647 h 50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90"/>
              <a:gd name="T70" fmla="*/ 0 h 509"/>
              <a:gd name="T71" fmla="*/ 1990 w 1990"/>
              <a:gd name="T72" fmla="*/ 509 h 50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90" h="509">
                <a:moveTo>
                  <a:pt x="0" y="8"/>
                </a:moveTo>
                <a:cubicBezTo>
                  <a:pt x="24" y="0"/>
                  <a:pt x="18" y="32"/>
                  <a:pt x="39" y="32"/>
                </a:cubicBezTo>
                <a:cubicBezTo>
                  <a:pt x="152" y="34"/>
                  <a:pt x="265" y="34"/>
                  <a:pt x="378" y="35"/>
                </a:cubicBezTo>
                <a:cubicBezTo>
                  <a:pt x="425" y="66"/>
                  <a:pt x="442" y="48"/>
                  <a:pt x="525" y="50"/>
                </a:cubicBezTo>
                <a:cubicBezTo>
                  <a:pt x="543" y="54"/>
                  <a:pt x="563" y="79"/>
                  <a:pt x="582" y="80"/>
                </a:cubicBezTo>
                <a:cubicBezTo>
                  <a:pt x="675" y="83"/>
                  <a:pt x="768" y="82"/>
                  <a:pt x="861" y="83"/>
                </a:cubicBezTo>
                <a:cubicBezTo>
                  <a:pt x="884" y="91"/>
                  <a:pt x="902" y="118"/>
                  <a:pt x="927" y="119"/>
                </a:cubicBezTo>
                <a:cubicBezTo>
                  <a:pt x="971" y="121"/>
                  <a:pt x="1015" y="121"/>
                  <a:pt x="1059" y="122"/>
                </a:cubicBezTo>
                <a:cubicBezTo>
                  <a:pt x="1080" y="136"/>
                  <a:pt x="1104" y="140"/>
                  <a:pt x="1128" y="143"/>
                </a:cubicBezTo>
                <a:cubicBezTo>
                  <a:pt x="1139" y="147"/>
                  <a:pt x="1161" y="152"/>
                  <a:pt x="1161" y="152"/>
                </a:cubicBezTo>
                <a:cubicBezTo>
                  <a:pt x="1191" y="172"/>
                  <a:pt x="1195" y="178"/>
                  <a:pt x="1233" y="182"/>
                </a:cubicBezTo>
                <a:cubicBezTo>
                  <a:pt x="1246" y="190"/>
                  <a:pt x="1259" y="192"/>
                  <a:pt x="1272" y="200"/>
                </a:cubicBezTo>
                <a:cubicBezTo>
                  <a:pt x="1280" y="213"/>
                  <a:pt x="1287" y="210"/>
                  <a:pt x="1299" y="218"/>
                </a:cubicBezTo>
                <a:cubicBezTo>
                  <a:pt x="1314" y="228"/>
                  <a:pt x="1332" y="240"/>
                  <a:pt x="1347" y="251"/>
                </a:cubicBezTo>
                <a:cubicBezTo>
                  <a:pt x="1357" y="258"/>
                  <a:pt x="1361" y="270"/>
                  <a:pt x="1371" y="278"/>
                </a:cubicBezTo>
                <a:cubicBezTo>
                  <a:pt x="1401" y="301"/>
                  <a:pt x="1426" y="308"/>
                  <a:pt x="1464" y="311"/>
                </a:cubicBezTo>
                <a:cubicBezTo>
                  <a:pt x="1488" y="319"/>
                  <a:pt x="1498" y="342"/>
                  <a:pt x="1518" y="356"/>
                </a:cubicBezTo>
                <a:cubicBezTo>
                  <a:pt x="1549" y="402"/>
                  <a:pt x="1604" y="400"/>
                  <a:pt x="1650" y="419"/>
                </a:cubicBezTo>
                <a:cubicBezTo>
                  <a:pt x="1708" y="443"/>
                  <a:pt x="1700" y="445"/>
                  <a:pt x="1773" y="449"/>
                </a:cubicBezTo>
                <a:cubicBezTo>
                  <a:pt x="1794" y="463"/>
                  <a:pt x="1831" y="460"/>
                  <a:pt x="1854" y="461"/>
                </a:cubicBezTo>
                <a:cubicBezTo>
                  <a:pt x="1876" y="466"/>
                  <a:pt x="1892" y="478"/>
                  <a:pt x="1914" y="482"/>
                </a:cubicBezTo>
                <a:cubicBezTo>
                  <a:pt x="1931" y="493"/>
                  <a:pt x="1952" y="495"/>
                  <a:pt x="1971" y="500"/>
                </a:cubicBezTo>
                <a:cubicBezTo>
                  <a:pt x="1990" y="505"/>
                  <a:pt x="1989" y="500"/>
                  <a:pt x="1989" y="509"/>
                </a:cubicBez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63" name="Freeform 7"/>
          <p:cNvSpPr>
            <a:spLocks/>
          </p:cNvSpPr>
          <p:nvPr/>
        </p:nvSpPr>
        <p:spPr bwMode="auto">
          <a:xfrm>
            <a:off x="4167188" y="2919413"/>
            <a:ext cx="471487" cy="292100"/>
          </a:xfrm>
          <a:custGeom>
            <a:avLst/>
            <a:gdLst>
              <a:gd name="T0" fmla="*/ 2147483647 w 297"/>
              <a:gd name="T1" fmla="*/ 0 h 184"/>
              <a:gd name="T2" fmla="*/ 2147483647 w 297"/>
              <a:gd name="T3" fmla="*/ 2147483647 h 184"/>
              <a:gd name="T4" fmla="*/ 2147483647 w 297"/>
              <a:gd name="T5" fmla="*/ 2147483647 h 184"/>
              <a:gd name="T6" fmla="*/ 2147483647 w 297"/>
              <a:gd name="T7" fmla="*/ 2147483647 h 184"/>
              <a:gd name="T8" fmla="*/ 2147483647 w 297"/>
              <a:gd name="T9" fmla="*/ 2147483647 h 184"/>
              <a:gd name="T10" fmla="*/ 0 w 297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"/>
              <a:gd name="T19" fmla="*/ 0 h 184"/>
              <a:gd name="T20" fmla="*/ 297 w 297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" h="184">
                <a:moveTo>
                  <a:pt x="297" y="0"/>
                </a:moveTo>
                <a:cubicBezTo>
                  <a:pt x="287" y="30"/>
                  <a:pt x="283" y="74"/>
                  <a:pt x="255" y="93"/>
                </a:cubicBezTo>
                <a:cubicBezTo>
                  <a:pt x="236" y="122"/>
                  <a:pt x="185" y="118"/>
                  <a:pt x="156" y="120"/>
                </a:cubicBezTo>
                <a:cubicBezTo>
                  <a:pt x="129" y="129"/>
                  <a:pt x="97" y="154"/>
                  <a:pt x="72" y="168"/>
                </a:cubicBezTo>
                <a:cubicBezTo>
                  <a:pt x="67" y="171"/>
                  <a:pt x="54" y="182"/>
                  <a:pt x="45" y="183"/>
                </a:cubicBezTo>
                <a:cubicBezTo>
                  <a:pt x="30" y="184"/>
                  <a:pt x="15" y="183"/>
                  <a:pt x="0" y="183"/>
                </a:cubicBez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69" name="Freeform 13"/>
          <p:cNvSpPr>
            <a:spLocks/>
          </p:cNvSpPr>
          <p:nvPr/>
        </p:nvSpPr>
        <p:spPr bwMode="auto">
          <a:xfrm>
            <a:off x="1512888" y="2928938"/>
            <a:ext cx="3292475" cy="1604962"/>
          </a:xfrm>
          <a:custGeom>
            <a:avLst/>
            <a:gdLst>
              <a:gd name="T0" fmla="*/ 2147483647 w 2074"/>
              <a:gd name="T1" fmla="*/ 0 h 1011"/>
              <a:gd name="T2" fmla="*/ 2147483647 w 2074"/>
              <a:gd name="T3" fmla="*/ 2147483647 h 1011"/>
              <a:gd name="T4" fmla="*/ 2147483647 w 2074"/>
              <a:gd name="T5" fmla="*/ 2147483647 h 1011"/>
              <a:gd name="T6" fmla="*/ 2147483647 w 2074"/>
              <a:gd name="T7" fmla="*/ 2147483647 h 1011"/>
              <a:gd name="T8" fmla="*/ 2147483647 w 2074"/>
              <a:gd name="T9" fmla="*/ 2147483647 h 1011"/>
              <a:gd name="T10" fmla="*/ 2147483647 w 2074"/>
              <a:gd name="T11" fmla="*/ 2147483647 h 1011"/>
              <a:gd name="T12" fmla="*/ 2147483647 w 2074"/>
              <a:gd name="T13" fmla="*/ 2147483647 h 1011"/>
              <a:gd name="T14" fmla="*/ 2147483647 w 2074"/>
              <a:gd name="T15" fmla="*/ 2147483647 h 1011"/>
              <a:gd name="T16" fmla="*/ 2147483647 w 2074"/>
              <a:gd name="T17" fmla="*/ 2147483647 h 1011"/>
              <a:gd name="T18" fmla="*/ 2147483647 w 2074"/>
              <a:gd name="T19" fmla="*/ 2147483647 h 1011"/>
              <a:gd name="T20" fmla="*/ 2147483647 w 2074"/>
              <a:gd name="T21" fmla="*/ 2147483647 h 1011"/>
              <a:gd name="T22" fmla="*/ 2147483647 w 2074"/>
              <a:gd name="T23" fmla="*/ 2147483647 h 1011"/>
              <a:gd name="T24" fmla="*/ 2147483647 w 2074"/>
              <a:gd name="T25" fmla="*/ 2147483647 h 1011"/>
              <a:gd name="T26" fmla="*/ 2147483647 w 2074"/>
              <a:gd name="T27" fmla="*/ 2147483647 h 1011"/>
              <a:gd name="T28" fmla="*/ 2147483647 w 2074"/>
              <a:gd name="T29" fmla="*/ 2147483647 h 1011"/>
              <a:gd name="T30" fmla="*/ 2147483647 w 2074"/>
              <a:gd name="T31" fmla="*/ 2147483647 h 1011"/>
              <a:gd name="T32" fmla="*/ 2147483647 w 2074"/>
              <a:gd name="T33" fmla="*/ 2147483647 h 1011"/>
              <a:gd name="T34" fmla="*/ 2147483647 w 2074"/>
              <a:gd name="T35" fmla="*/ 2147483647 h 1011"/>
              <a:gd name="T36" fmla="*/ 2147483647 w 2074"/>
              <a:gd name="T37" fmla="*/ 2147483647 h 1011"/>
              <a:gd name="T38" fmla="*/ 2147483647 w 2074"/>
              <a:gd name="T39" fmla="*/ 2147483647 h 1011"/>
              <a:gd name="T40" fmla="*/ 2147483647 w 2074"/>
              <a:gd name="T41" fmla="*/ 2147483647 h 1011"/>
              <a:gd name="T42" fmla="*/ 2147483647 w 2074"/>
              <a:gd name="T43" fmla="*/ 2147483647 h 1011"/>
              <a:gd name="T44" fmla="*/ 2147483647 w 2074"/>
              <a:gd name="T45" fmla="*/ 2147483647 h 1011"/>
              <a:gd name="T46" fmla="*/ 2147483647 w 2074"/>
              <a:gd name="T47" fmla="*/ 2147483647 h 1011"/>
              <a:gd name="T48" fmla="*/ 2147483647 w 2074"/>
              <a:gd name="T49" fmla="*/ 2147483647 h 1011"/>
              <a:gd name="T50" fmla="*/ 2147483647 w 2074"/>
              <a:gd name="T51" fmla="*/ 2147483647 h 1011"/>
              <a:gd name="T52" fmla="*/ 2147483647 w 2074"/>
              <a:gd name="T53" fmla="*/ 2147483647 h 1011"/>
              <a:gd name="T54" fmla="*/ 2147483647 w 2074"/>
              <a:gd name="T55" fmla="*/ 2147483647 h 1011"/>
              <a:gd name="T56" fmla="*/ 2147483647 w 2074"/>
              <a:gd name="T57" fmla="*/ 2147483647 h 1011"/>
              <a:gd name="T58" fmla="*/ 2147483647 w 2074"/>
              <a:gd name="T59" fmla="*/ 2147483647 h 1011"/>
              <a:gd name="T60" fmla="*/ 2147483647 w 2074"/>
              <a:gd name="T61" fmla="*/ 2147483647 h 1011"/>
              <a:gd name="T62" fmla="*/ 2147483647 w 2074"/>
              <a:gd name="T63" fmla="*/ 2147483647 h 1011"/>
              <a:gd name="T64" fmla="*/ 2147483647 w 2074"/>
              <a:gd name="T65" fmla="*/ 2147483647 h 1011"/>
              <a:gd name="T66" fmla="*/ 2147483647 w 2074"/>
              <a:gd name="T67" fmla="*/ 2147483647 h 1011"/>
              <a:gd name="T68" fmla="*/ 2147483647 w 2074"/>
              <a:gd name="T69" fmla="*/ 2147483647 h 1011"/>
              <a:gd name="T70" fmla="*/ 2147483647 w 2074"/>
              <a:gd name="T71" fmla="*/ 2147483647 h 1011"/>
              <a:gd name="T72" fmla="*/ 2147483647 w 2074"/>
              <a:gd name="T73" fmla="*/ 2147483647 h 1011"/>
              <a:gd name="T74" fmla="*/ 2147483647 w 2074"/>
              <a:gd name="T75" fmla="*/ 2147483647 h 1011"/>
              <a:gd name="T76" fmla="*/ 2147483647 w 2074"/>
              <a:gd name="T77" fmla="*/ 2147483647 h 1011"/>
              <a:gd name="T78" fmla="*/ 2147483647 w 2074"/>
              <a:gd name="T79" fmla="*/ 2147483647 h 1011"/>
              <a:gd name="T80" fmla="*/ 2147483647 w 2074"/>
              <a:gd name="T81" fmla="*/ 2147483647 h 1011"/>
              <a:gd name="T82" fmla="*/ 2147483647 w 2074"/>
              <a:gd name="T83" fmla="*/ 2147483647 h 1011"/>
              <a:gd name="T84" fmla="*/ 2147483647 w 2074"/>
              <a:gd name="T85" fmla="*/ 2147483647 h 1011"/>
              <a:gd name="T86" fmla="*/ 2147483647 w 2074"/>
              <a:gd name="T87" fmla="*/ 2147483647 h 1011"/>
              <a:gd name="T88" fmla="*/ 2147483647 w 2074"/>
              <a:gd name="T89" fmla="*/ 2147483647 h 1011"/>
              <a:gd name="T90" fmla="*/ 2147483647 w 2074"/>
              <a:gd name="T91" fmla="*/ 2147483647 h 1011"/>
              <a:gd name="T92" fmla="*/ 2147483647 w 2074"/>
              <a:gd name="T93" fmla="*/ 2147483647 h 1011"/>
              <a:gd name="T94" fmla="*/ 2147483647 w 2074"/>
              <a:gd name="T95" fmla="*/ 2147483647 h 1011"/>
              <a:gd name="T96" fmla="*/ 2147483647 w 2074"/>
              <a:gd name="T97" fmla="*/ 2147483647 h 1011"/>
              <a:gd name="T98" fmla="*/ 2147483647 w 2074"/>
              <a:gd name="T99" fmla="*/ 2147483647 h 1011"/>
              <a:gd name="T100" fmla="*/ 2147483647 w 2074"/>
              <a:gd name="T101" fmla="*/ 2147483647 h 1011"/>
              <a:gd name="T102" fmla="*/ 2147483647 w 2074"/>
              <a:gd name="T103" fmla="*/ 2147483647 h 1011"/>
              <a:gd name="T104" fmla="*/ 2147483647 w 2074"/>
              <a:gd name="T105" fmla="*/ 2147483647 h 1011"/>
              <a:gd name="T106" fmla="*/ 2147483647 w 2074"/>
              <a:gd name="T107" fmla="*/ 2147483647 h 1011"/>
              <a:gd name="T108" fmla="*/ 2147483647 w 2074"/>
              <a:gd name="T109" fmla="*/ 2147483647 h 1011"/>
              <a:gd name="T110" fmla="*/ 2147483647 w 2074"/>
              <a:gd name="T111" fmla="*/ 2147483647 h 1011"/>
              <a:gd name="T112" fmla="*/ 2147483647 w 2074"/>
              <a:gd name="T113" fmla="*/ 2147483647 h 1011"/>
              <a:gd name="T114" fmla="*/ 2147483647 w 2074"/>
              <a:gd name="T115" fmla="*/ 2147483647 h 1011"/>
              <a:gd name="T116" fmla="*/ 2147483647 w 2074"/>
              <a:gd name="T117" fmla="*/ 2147483647 h 1011"/>
              <a:gd name="T118" fmla="*/ 2147483647 w 2074"/>
              <a:gd name="T119" fmla="*/ 2147483647 h 10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4"/>
              <a:gd name="T181" fmla="*/ 0 h 1011"/>
              <a:gd name="T182" fmla="*/ 2074 w 2074"/>
              <a:gd name="T183" fmla="*/ 1011 h 10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4" h="1011">
                <a:moveTo>
                  <a:pt x="1990" y="0"/>
                </a:moveTo>
                <a:cubicBezTo>
                  <a:pt x="1991" y="10"/>
                  <a:pt x="1990" y="21"/>
                  <a:pt x="1993" y="30"/>
                </a:cubicBezTo>
                <a:cubicBezTo>
                  <a:pt x="1994" y="33"/>
                  <a:pt x="2001" y="30"/>
                  <a:pt x="2002" y="33"/>
                </a:cubicBezTo>
                <a:cubicBezTo>
                  <a:pt x="2017" y="72"/>
                  <a:pt x="1993" y="52"/>
                  <a:pt x="2014" y="66"/>
                </a:cubicBezTo>
                <a:cubicBezTo>
                  <a:pt x="2019" y="81"/>
                  <a:pt x="2019" y="91"/>
                  <a:pt x="2035" y="96"/>
                </a:cubicBezTo>
                <a:cubicBezTo>
                  <a:pt x="2039" y="122"/>
                  <a:pt x="2046" y="140"/>
                  <a:pt x="2062" y="159"/>
                </a:cubicBezTo>
                <a:cubicBezTo>
                  <a:pt x="2068" y="167"/>
                  <a:pt x="2074" y="186"/>
                  <a:pt x="2074" y="186"/>
                </a:cubicBezTo>
                <a:cubicBezTo>
                  <a:pt x="2071" y="213"/>
                  <a:pt x="2064" y="237"/>
                  <a:pt x="2059" y="264"/>
                </a:cubicBezTo>
                <a:cubicBezTo>
                  <a:pt x="2063" y="293"/>
                  <a:pt x="2055" y="329"/>
                  <a:pt x="2038" y="354"/>
                </a:cubicBezTo>
                <a:cubicBezTo>
                  <a:pt x="2028" y="393"/>
                  <a:pt x="2030" y="368"/>
                  <a:pt x="2026" y="438"/>
                </a:cubicBezTo>
                <a:cubicBezTo>
                  <a:pt x="2025" y="456"/>
                  <a:pt x="2029" y="505"/>
                  <a:pt x="2008" y="519"/>
                </a:cubicBezTo>
                <a:cubicBezTo>
                  <a:pt x="1982" y="558"/>
                  <a:pt x="1972" y="601"/>
                  <a:pt x="1957" y="645"/>
                </a:cubicBezTo>
                <a:cubicBezTo>
                  <a:pt x="1954" y="653"/>
                  <a:pt x="1948" y="659"/>
                  <a:pt x="1945" y="666"/>
                </a:cubicBezTo>
                <a:cubicBezTo>
                  <a:pt x="1938" y="683"/>
                  <a:pt x="1933" y="717"/>
                  <a:pt x="1915" y="723"/>
                </a:cubicBezTo>
                <a:cubicBezTo>
                  <a:pt x="1909" y="742"/>
                  <a:pt x="1903" y="761"/>
                  <a:pt x="1897" y="780"/>
                </a:cubicBezTo>
                <a:cubicBezTo>
                  <a:pt x="1894" y="788"/>
                  <a:pt x="1879" y="798"/>
                  <a:pt x="1879" y="798"/>
                </a:cubicBezTo>
                <a:cubicBezTo>
                  <a:pt x="1874" y="813"/>
                  <a:pt x="1867" y="823"/>
                  <a:pt x="1855" y="831"/>
                </a:cubicBezTo>
                <a:cubicBezTo>
                  <a:pt x="1852" y="841"/>
                  <a:pt x="1833" y="866"/>
                  <a:pt x="1822" y="870"/>
                </a:cubicBezTo>
                <a:cubicBezTo>
                  <a:pt x="1809" y="866"/>
                  <a:pt x="1802" y="864"/>
                  <a:pt x="1789" y="867"/>
                </a:cubicBezTo>
                <a:cubicBezTo>
                  <a:pt x="1773" y="856"/>
                  <a:pt x="1765" y="857"/>
                  <a:pt x="1744" y="855"/>
                </a:cubicBezTo>
                <a:cubicBezTo>
                  <a:pt x="1715" y="845"/>
                  <a:pt x="1760" y="858"/>
                  <a:pt x="1723" y="858"/>
                </a:cubicBezTo>
                <a:cubicBezTo>
                  <a:pt x="1717" y="858"/>
                  <a:pt x="1711" y="854"/>
                  <a:pt x="1705" y="852"/>
                </a:cubicBezTo>
                <a:cubicBezTo>
                  <a:pt x="1702" y="851"/>
                  <a:pt x="1696" y="849"/>
                  <a:pt x="1696" y="849"/>
                </a:cubicBezTo>
                <a:cubicBezTo>
                  <a:pt x="1640" y="851"/>
                  <a:pt x="1588" y="853"/>
                  <a:pt x="1534" y="861"/>
                </a:cubicBezTo>
                <a:cubicBezTo>
                  <a:pt x="1518" y="877"/>
                  <a:pt x="1515" y="876"/>
                  <a:pt x="1489" y="879"/>
                </a:cubicBezTo>
                <a:cubicBezTo>
                  <a:pt x="1456" y="890"/>
                  <a:pt x="1505" y="872"/>
                  <a:pt x="1474" y="891"/>
                </a:cubicBezTo>
                <a:cubicBezTo>
                  <a:pt x="1462" y="899"/>
                  <a:pt x="1440" y="901"/>
                  <a:pt x="1426" y="903"/>
                </a:cubicBezTo>
                <a:cubicBezTo>
                  <a:pt x="1417" y="921"/>
                  <a:pt x="1403" y="921"/>
                  <a:pt x="1384" y="924"/>
                </a:cubicBezTo>
                <a:cubicBezTo>
                  <a:pt x="1366" y="942"/>
                  <a:pt x="1340" y="951"/>
                  <a:pt x="1315" y="954"/>
                </a:cubicBezTo>
                <a:cubicBezTo>
                  <a:pt x="1273" y="968"/>
                  <a:pt x="1304" y="970"/>
                  <a:pt x="1240" y="975"/>
                </a:cubicBezTo>
                <a:cubicBezTo>
                  <a:pt x="1220" y="985"/>
                  <a:pt x="1213" y="985"/>
                  <a:pt x="1189" y="987"/>
                </a:cubicBezTo>
                <a:cubicBezTo>
                  <a:pt x="1162" y="1005"/>
                  <a:pt x="1204" y="979"/>
                  <a:pt x="1132" y="996"/>
                </a:cubicBezTo>
                <a:cubicBezTo>
                  <a:pt x="1129" y="997"/>
                  <a:pt x="1131" y="1003"/>
                  <a:pt x="1129" y="1005"/>
                </a:cubicBezTo>
                <a:cubicBezTo>
                  <a:pt x="1127" y="1007"/>
                  <a:pt x="1123" y="1007"/>
                  <a:pt x="1120" y="1008"/>
                </a:cubicBezTo>
                <a:cubicBezTo>
                  <a:pt x="1106" y="998"/>
                  <a:pt x="1117" y="1004"/>
                  <a:pt x="1099" y="999"/>
                </a:cubicBezTo>
                <a:cubicBezTo>
                  <a:pt x="1093" y="997"/>
                  <a:pt x="1081" y="993"/>
                  <a:pt x="1081" y="993"/>
                </a:cubicBezTo>
                <a:cubicBezTo>
                  <a:pt x="1042" y="996"/>
                  <a:pt x="1009" y="999"/>
                  <a:pt x="970" y="996"/>
                </a:cubicBezTo>
                <a:cubicBezTo>
                  <a:pt x="964" y="994"/>
                  <a:pt x="958" y="992"/>
                  <a:pt x="952" y="990"/>
                </a:cubicBezTo>
                <a:cubicBezTo>
                  <a:pt x="949" y="989"/>
                  <a:pt x="943" y="987"/>
                  <a:pt x="943" y="987"/>
                </a:cubicBezTo>
                <a:cubicBezTo>
                  <a:pt x="939" y="999"/>
                  <a:pt x="935" y="1004"/>
                  <a:pt x="925" y="1011"/>
                </a:cubicBezTo>
                <a:cubicBezTo>
                  <a:pt x="896" y="992"/>
                  <a:pt x="858" y="1000"/>
                  <a:pt x="826" y="1011"/>
                </a:cubicBezTo>
                <a:cubicBezTo>
                  <a:pt x="795" y="1008"/>
                  <a:pt x="789" y="1005"/>
                  <a:pt x="757" y="1008"/>
                </a:cubicBezTo>
                <a:cubicBezTo>
                  <a:pt x="729" y="1004"/>
                  <a:pt x="701" y="998"/>
                  <a:pt x="673" y="990"/>
                </a:cubicBezTo>
                <a:cubicBezTo>
                  <a:pt x="656" y="985"/>
                  <a:pt x="672" y="989"/>
                  <a:pt x="652" y="981"/>
                </a:cubicBezTo>
                <a:cubicBezTo>
                  <a:pt x="646" y="979"/>
                  <a:pt x="634" y="975"/>
                  <a:pt x="634" y="975"/>
                </a:cubicBezTo>
                <a:cubicBezTo>
                  <a:pt x="628" y="969"/>
                  <a:pt x="626" y="961"/>
                  <a:pt x="619" y="957"/>
                </a:cubicBezTo>
                <a:cubicBezTo>
                  <a:pt x="614" y="954"/>
                  <a:pt x="601" y="951"/>
                  <a:pt x="601" y="951"/>
                </a:cubicBezTo>
                <a:cubicBezTo>
                  <a:pt x="592" y="937"/>
                  <a:pt x="583" y="931"/>
                  <a:pt x="568" y="921"/>
                </a:cubicBezTo>
                <a:cubicBezTo>
                  <a:pt x="563" y="917"/>
                  <a:pt x="550" y="915"/>
                  <a:pt x="550" y="915"/>
                </a:cubicBezTo>
                <a:cubicBezTo>
                  <a:pt x="525" y="923"/>
                  <a:pt x="472" y="927"/>
                  <a:pt x="472" y="927"/>
                </a:cubicBezTo>
                <a:cubicBezTo>
                  <a:pt x="435" y="925"/>
                  <a:pt x="398" y="923"/>
                  <a:pt x="361" y="921"/>
                </a:cubicBezTo>
                <a:cubicBezTo>
                  <a:pt x="354" y="921"/>
                  <a:pt x="341" y="908"/>
                  <a:pt x="334" y="906"/>
                </a:cubicBezTo>
                <a:cubicBezTo>
                  <a:pt x="326" y="903"/>
                  <a:pt x="310" y="900"/>
                  <a:pt x="310" y="900"/>
                </a:cubicBezTo>
                <a:cubicBezTo>
                  <a:pt x="295" y="909"/>
                  <a:pt x="291" y="919"/>
                  <a:pt x="274" y="915"/>
                </a:cubicBezTo>
                <a:cubicBezTo>
                  <a:pt x="240" y="892"/>
                  <a:pt x="214" y="888"/>
                  <a:pt x="172" y="885"/>
                </a:cubicBezTo>
                <a:cubicBezTo>
                  <a:pt x="148" y="877"/>
                  <a:pt x="159" y="876"/>
                  <a:pt x="124" y="879"/>
                </a:cubicBezTo>
                <a:cubicBezTo>
                  <a:pt x="107" y="887"/>
                  <a:pt x="91" y="892"/>
                  <a:pt x="73" y="897"/>
                </a:cubicBezTo>
                <a:cubicBezTo>
                  <a:pt x="66" y="908"/>
                  <a:pt x="64" y="913"/>
                  <a:pt x="49" y="918"/>
                </a:cubicBezTo>
                <a:cubicBezTo>
                  <a:pt x="43" y="920"/>
                  <a:pt x="31" y="924"/>
                  <a:pt x="31" y="924"/>
                </a:cubicBezTo>
                <a:cubicBezTo>
                  <a:pt x="26" y="929"/>
                  <a:pt x="0" y="946"/>
                  <a:pt x="16" y="954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70" name="Freeform 14"/>
          <p:cNvSpPr>
            <a:spLocks/>
          </p:cNvSpPr>
          <p:nvPr/>
        </p:nvSpPr>
        <p:spPr bwMode="auto">
          <a:xfrm>
            <a:off x="2286000" y="4352925"/>
            <a:ext cx="2114550" cy="622300"/>
          </a:xfrm>
          <a:custGeom>
            <a:avLst/>
            <a:gdLst>
              <a:gd name="T0" fmla="*/ 0 w 1332"/>
              <a:gd name="T1" fmla="*/ 2147483647 h 392"/>
              <a:gd name="T2" fmla="*/ 2147483647 w 1332"/>
              <a:gd name="T3" fmla="*/ 2147483647 h 392"/>
              <a:gd name="T4" fmla="*/ 2147483647 w 1332"/>
              <a:gd name="T5" fmla="*/ 2147483647 h 392"/>
              <a:gd name="T6" fmla="*/ 2147483647 w 1332"/>
              <a:gd name="T7" fmla="*/ 2147483647 h 392"/>
              <a:gd name="T8" fmla="*/ 2147483647 w 1332"/>
              <a:gd name="T9" fmla="*/ 2147483647 h 392"/>
              <a:gd name="T10" fmla="*/ 2147483647 w 1332"/>
              <a:gd name="T11" fmla="*/ 2147483647 h 392"/>
              <a:gd name="T12" fmla="*/ 2147483647 w 1332"/>
              <a:gd name="T13" fmla="*/ 2147483647 h 392"/>
              <a:gd name="T14" fmla="*/ 2147483647 w 1332"/>
              <a:gd name="T15" fmla="*/ 2147483647 h 392"/>
              <a:gd name="T16" fmla="*/ 2147483647 w 1332"/>
              <a:gd name="T17" fmla="*/ 2147483647 h 392"/>
              <a:gd name="T18" fmla="*/ 2147483647 w 1332"/>
              <a:gd name="T19" fmla="*/ 2147483647 h 392"/>
              <a:gd name="T20" fmla="*/ 2147483647 w 1332"/>
              <a:gd name="T21" fmla="*/ 2147483647 h 392"/>
              <a:gd name="T22" fmla="*/ 2147483647 w 1332"/>
              <a:gd name="T23" fmla="*/ 2147483647 h 392"/>
              <a:gd name="T24" fmla="*/ 2147483647 w 1332"/>
              <a:gd name="T25" fmla="*/ 2147483647 h 392"/>
              <a:gd name="T26" fmla="*/ 2147483647 w 1332"/>
              <a:gd name="T27" fmla="*/ 2147483647 h 392"/>
              <a:gd name="T28" fmla="*/ 2147483647 w 1332"/>
              <a:gd name="T29" fmla="*/ 2147483647 h 392"/>
              <a:gd name="T30" fmla="*/ 2147483647 w 1332"/>
              <a:gd name="T31" fmla="*/ 2147483647 h 392"/>
              <a:gd name="T32" fmla="*/ 2147483647 w 1332"/>
              <a:gd name="T33" fmla="*/ 2147483647 h 392"/>
              <a:gd name="T34" fmla="*/ 2147483647 w 1332"/>
              <a:gd name="T35" fmla="*/ 2147483647 h 392"/>
              <a:gd name="T36" fmla="*/ 2147483647 w 1332"/>
              <a:gd name="T37" fmla="*/ 2147483647 h 392"/>
              <a:gd name="T38" fmla="*/ 2147483647 w 1332"/>
              <a:gd name="T39" fmla="*/ 0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32"/>
              <a:gd name="T61" fmla="*/ 0 h 392"/>
              <a:gd name="T62" fmla="*/ 1332 w 133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32" h="392">
                <a:moveTo>
                  <a:pt x="0" y="156"/>
                </a:moveTo>
                <a:cubicBezTo>
                  <a:pt x="28" y="157"/>
                  <a:pt x="116" y="154"/>
                  <a:pt x="165" y="162"/>
                </a:cubicBezTo>
                <a:cubicBezTo>
                  <a:pt x="215" y="170"/>
                  <a:pt x="262" y="189"/>
                  <a:pt x="309" y="201"/>
                </a:cubicBezTo>
                <a:cubicBezTo>
                  <a:pt x="336" y="219"/>
                  <a:pt x="363" y="214"/>
                  <a:pt x="393" y="222"/>
                </a:cubicBezTo>
                <a:cubicBezTo>
                  <a:pt x="399" y="226"/>
                  <a:pt x="404" y="232"/>
                  <a:pt x="411" y="234"/>
                </a:cubicBezTo>
                <a:cubicBezTo>
                  <a:pt x="417" y="236"/>
                  <a:pt x="429" y="240"/>
                  <a:pt x="429" y="240"/>
                </a:cubicBezTo>
                <a:cubicBezTo>
                  <a:pt x="467" y="278"/>
                  <a:pt x="557" y="277"/>
                  <a:pt x="609" y="294"/>
                </a:cubicBezTo>
                <a:cubicBezTo>
                  <a:pt x="641" y="326"/>
                  <a:pt x="690" y="326"/>
                  <a:pt x="732" y="333"/>
                </a:cubicBezTo>
                <a:cubicBezTo>
                  <a:pt x="749" y="359"/>
                  <a:pt x="827" y="361"/>
                  <a:pt x="855" y="363"/>
                </a:cubicBezTo>
                <a:cubicBezTo>
                  <a:pt x="879" y="371"/>
                  <a:pt x="900" y="370"/>
                  <a:pt x="927" y="372"/>
                </a:cubicBezTo>
                <a:cubicBezTo>
                  <a:pt x="946" y="377"/>
                  <a:pt x="959" y="384"/>
                  <a:pt x="978" y="387"/>
                </a:cubicBezTo>
                <a:cubicBezTo>
                  <a:pt x="1023" y="385"/>
                  <a:pt x="1046" y="392"/>
                  <a:pt x="1080" y="375"/>
                </a:cubicBezTo>
                <a:cubicBezTo>
                  <a:pt x="1085" y="356"/>
                  <a:pt x="1103" y="350"/>
                  <a:pt x="1119" y="339"/>
                </a:cubicBezTo>
                <a:cubicBezTo>
                  <a:pt x="1125" y="335"/>
                  <a:pt x="1137" y="327"/>
                  <a:pt x="1137" y="327"/>
                </a:cubicBezTo>
                <a:cubicBezTo>
                  <a:pt x="1144" y="291"/>
                  <a:pt x="1188" y="266"/>
                  <a:pt x="1218" y="246"/>
                </a:cubicBezTo>
                <a:cubicBezTo>
                  <a:pt x="1226" y="234"/>
                  <a:pt x="1231" y="222"/>
                  <a:pt x="1239" y="210"/>
                </a:cubicBezTo>
                <a:cubicBezTo>
                  <a:pt x="1243" y="204"/>
                  <a:pt x="1252" y="201"/>
                  <a:pt x="1257" y="195"/>
                </a:cubicBezTo>
                <a:cubicBezTo>
                  <a:pt x="1273" y="176"/>
                  <a:pt x="1285" y="155"/>
                  <a:pt x="1293" y="132"/>
                </a:cubicBezTo>
                <a:cubicBezTo>
                  <a:pt x="1295" y="92"/>
                  <a:pt x="1283" y="75"/>
                  <a:pt x="1311" y="57"/>
                </a:cubicBezTo>
                <a:cubicBezTo>
                  <a:pt x="1316" y="42"/>
                  <a:pt x="1320" y="12"/>
                  <a:pt x="1332" y="0"/>
                </a:cubicBez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71" name="Freeform 15"/>
          <p:cNvSpPr>
            <a:spLocks/>
          </p:cNvSpPr>
          <p:nvPr/>
        </p:nvSpPr>
        <p:spPr bwMode="auto">
          <a:xfrm>
            <a:off x="7775575" y="3695700"/>
            <a:ext cx="196850" cy="647700"/>
          </a:xfrm>
          <a:custGeom>
            <a:avLst/>
            <a:gdLst>
              <a:gd name="T0" fmla="*/ 2147483647 w 124"/>
              <a:gd name="T1" fmla="*/ 0 h 408"/>
              <a:gd name="T2" fmla="*/ 2147483647 w 124"/>
              <a:gd name="T3" fmla="*/ 2147483647 h 408"/>
              <a:gd name="T4" fmla="*/ 2147483647 w 124"/>
              <a:gd name="T5" fmla="*/ 2147483647 h 408"/>
              <a:gd name="T6" fmla="*/ 2147483647 w 124"/>
              <a:gd name="T7" fmla="*/ 2147483647 h 408"/>
              <a:gd name="T8" fmla="*/ 2147483647 w 124"/>
              <a:gd name="T9" fmla="*/ 2147483647 h 408"/>
              <a:gd name="T10" fmla="*/ 2147483647 w 124"/>
              <a:gd name="T11" fmla="*/ 2147483647 h 408"/>
              <a:gd name="T12" fmla="*/ 2147483647 w 124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"/>
              <a:gd name="T22" fmla="*/ 0 h 408"/>
              <a:gd name="T23" fmla="*/ 124 w 124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" h="408">
                <a:moveTo>
                  <a:pt x="10" y="0"/>
                </a:moveTo>
                <a:cubicBezTo>
                  <a:pt x="0" y="31"/>
                  <a:pt x="4" y="57"/>
                  <a:pt x="22" y="84"/>
                </a:cubicBezTo>
                <a:cubicBezTo>
                  <a:pt x="24" y="116"/>
                  <a:pt x="24" y="148"/>
                  <a:pt x="28" y="180"/>
                </a:cubicBezTo>
                <a:cubicBezTo>
                  <a:pt x="30" y="193"/>
                  <a:pt x="40" y="216"/>
                  <a:pt x="40" y="216"/>
                </a:cubicBezTo>
                <a:cubicBezTo>
                  <a:pt x="45" y="258"/>
                  <a:pt x="54" y="282"/>
                  <a:pt x="70" y="318"/>
                </a:cubicBezTo>
                <a:cubicBezTo>
                  <a:pt x="84" y="349"/>
                  <a:pt x="78" y="367"/>
                  <a:pt x="112" y="378"/>
                </a:cubicBezTo>
                <a:cubicBezTo>
                  <a:pt x="119" y="400"/>
                  <a:pt x="115" y="390"/>
                  <a:pt x="124" y="408"/>
                </a:cubicBez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533400" y="228600"/>
            <a:ext cx="7351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How The Exchange Contract Works</a:t>
            </a:r>
          </a:p>
        </p:txBody>
      </p:sp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3124200" y="990600"/>
            <a:ext cx="2438400" cy="307777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The SJR Exchange Contract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 rot="-1315759">
            <a:off x="7071224" y="4768004"/>
            <a:ext cx="2055812" cy="954107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Cross Valley Canal</a:t>
            </a:r>
          </a:p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128,300 AF </a:t>
            </a:r>
          </a:p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Federal Delta Project Supply</a:t>
            </a:r>
          </a:p>
        </p:txBody>
      </p:sp>
      <p:sp>
        <p:nvSpPr>
          <p:cNvPr id="224275" name="Text Box 19"/>
          <p:cNvSpPr txBox="1">
            <a:spLocks noChangeArrowheads="1"/>
          </p:cNvSpPr>
          <p:nvPr/>
        </p:nvSpPr>
        <p:spPr bwMode="auto">
          <a:xfrm rot="1161236">
            <a:off x="6646089" y="2707126"/>
            <a:ext cx="1998663" cy="523220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Friant-Kern Canal</a:t>
            </a:r>
          </a:p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1,050,000 AF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2286000" y="2819400"/>
            <a:ext cx="1601788" cy="523220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Madera Canal</a:t>
            </a:r>
          </a:p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250,000 AF </a:t>
            </a:r>
          </a:p>
        </p:txBody>
      </p:sp>
      <p:sp>
        <p:nvSpPr>
          <p:cNvPr id="224277" name="Text Box 21"/>
          <p:cNvSpPr txBox="1">
            <a:spLocks noChangeArrowheads="1"/>
          </p:cNvSpPr>
          <p:nvPr/>
        </p:nvSpPr>
        <p:spPr bwMode="auto">
          <a:xfrm>
            <a:off x="228600" y="4191000"/>
            <a:ext cx="768350" cy="307777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Delta</a:t>
            </a:r>
          </a:p>
        </p:txBody>
      </p:sp>
      <p:sp>
        <p:nvSpPr>
          <p:cNvPr id="224278" name="Text Box 22"/>
          <p:cNvSpPr txBox="1">
            <a:spLocks noChangeArrowheads="1"/>
          </p:cNvSpPr>
          <p:nvPr/>
        </p:nvSpPr>
        <p:spPr bwMode="auto">
          <a:xfrm>
            <a:off x="4572000" y="4191000"/>
            <a:ext cx="1253677" cy="307777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Mendota Pool</a:t>
            </a:r>
          </a:p>
        </p:txBody>
      </p:sp>
      <p:sp>
        <p:nvSpPr>
          <p:cNvPr id="224279" name="Text Box 23"/>
          <p:cNvSpPr txBox="1">
            <a:spLocks noChangeArrowheads="1"/>
          </p:cNvSpPr>
          <p:nvPr/>
        </p:nvSpPr>
        <p:spPr bwMode="auto">
          <a:xfrm rot="829719">
            <a:off x="1737447" y="5114406"/>
            <a:ext cx="2314575" cy="523220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Delta Mendota Canal</a:t>
            </a:r>
          </a:p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840,000 AF</a:t>
            </a:r>
          </a:p>
        </p:txBody>
      </p:sp>
      <p:sp>
        <p:nvSpPr>
          <p:cNvPr id="224280" name="Text Box 24"/>
          <p:cNvSpPr txBox="1">
            <a:spLocks noChangeArrowheads="1"/>
          </p:cNvSpPr>
          <p:nvPr/>
        </p:nvSpPr>
        <p:spPr bwMode="auto">
          <a:xfrm rot="-335337">
            <a:off x="2284228" y="3773730"/>
            <a:ext cx="1984375" cy="307777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Garamond" pitchFamily="18" charset="0"/>
              </a:rPr>
              <a:t>San Joaquin River</a:t>
            </a:r>
          </a:p>
        </p:txBody>
      </p:sp>
      <p:sp>
        <p:nvSpPr>
          <p:cNvPr id="224281" name="Oval 25"/>
          <p:cNvSpPr>
            <a:spLocks noChangeArrowheads="1"/>
          </p:cNvSpPr>
          <p:nvPr/>
        </p:nvSpPr>
        <p:spPr bwMode="auto">
          <a:xfrm rot="-1593903">
            <a:off x="3255963" y="4330700"/>
            <a:ext cx="1406525" cy="412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24282" name="Text Box 26"/>
          <p:cNvSpPr txBox="1">
            <a:spLocks noChangeArrowheads="1"/>
          </p:cNvSpPr>
          <p:nvPr/>
        </p:nvSpPr>
        <p:spPr bwMode="auto">
          <a:xfrm rot="-1443677">
            <a:off x="3459163" y="4262438"/>
            <a:ext cx="118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solidFill>
                  <a:srgbClr val="CC3300"/>
                </a:solidFill>
                <a:latin typeface="Tahoma" pitchFamily="34" charset="0"/>
              </a:rPr>
              <a:t>Exchange </a:t>
            </a:r>
          </a:p>
          <a:p>
            <a:pPr eaLnBrk="0" hangingPunct="0"/>
            <a:r>
              <a:rPr lang="en-US" sz="1000" b="1">
                <a:solidFill>
                  <a:srgbClr val="CC3300"/>
                </a:solidFill>
                <a:latin typeface="Tahoma" pitchFamily="34" charset="0"/>
              </a:rPr>
              <a:t>Contractors</a:t>
            </a:r>
          </a:p>
        </p:txBody>
      </p:sp>
      <p:sp>
        <p:nvSpPr>
          <p:cNvPr id="224284" name="Line 28"/>
          <p:cNvSpPr>
            <a:spLocks noChangeShapeType="1"/>
          </p:cNvSpPr>
          <p:nvPr/>
        </p:nvSpPr>
        <p:spPr bwMode="auto">
          <a:xfrm flipH="1">
            <a:off x="4495800" y="3733800"/>
            <a:ext cx="228600" cy="457200"/>
          </a:xfrm>
          <a:prstGeom prst="line">
            <a:avLst/>
          </a:prstGeom>
          <a:noFill/>
          <a:ln w="76200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1"/>
          <p:cNvSpPr>
            <a:spLocks noChangeShapeType="1"/>
          </p:cNvSpPr>
          <p:nvPr/>
        </p:nvSpPr>
        <p:spPr bwMode="auto">
          <a:xfrm flipV="1">
            <a:off x="3352800" y="4343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88" name="Line 32"/>
          <p:cNvSpPr>
            <a:spLocks noChangeShapeType="1"/>
          </p:cNvSpPr>
          <p:nvPr/>
        </p:nvSpPr>
        <p:spPr bwMode="auto">
          <a:xfrm flipV="1">
            <a:off x="3429000" y="4343400"/>
            <a:ext cx="457200" cy="152400"/>
          </a:xfrm>
          <a:prstGeom prst="line">
            <a:avLst/>
          </a:prstGeom>
          <a:noFill/>
          <a:ln w="76200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2070100" y="4368800"/>
            <a:ext cx="5922963" cy="695325"/>
          </a:xfrm>
          <a:custGeom>
            <a:avLst/>
            <a:gdLst>
              <a:gd name="T0" fmla="*/ 0 w 5922896"/>
              <a:gd name="T1" fmla="*/ 331096 h 695266"/>
              <a:gd name="T2" fmla="*/ 0 w 5922896"/>
              <a:gd name="T3" fmla="*/ 331096 h 695266"/>
              <a:gd name="T4" fmla="*/ 114332 w 5922896"/>
              <a:gd name="T5" fmla="*/ 356560 h 695266"/>
              <a:gd name="T6" fmla="*/ 165164 w 5922896"/>
              <a:gd name="T7" fmla="*/ 331096 h 695266"/>
              <a:gd name="T8" fmla="*/ 355728 w 5922896"/>
              <a:gd name="T9" fmla="*/ 318364 h 695266"/>
              <a:gd name="T10" fmla="*/ 470060 w 5922896"/>
              <a:gd name="T11" fmla="*/ 331096 h 695266"/>
              <a:gd name="T12" fmla="*/ 520892 w 5922896"/>
              <a:gd name="T13" fmla="*/ 343828 h 695266"/>
              <a:gd name="T14" fmla="*/ 584424 w 5922896"/>
              <a:gd name="T15" fmla="*/ 356560 h 695266"/>
              <a:gd name="T16" fmla="*/ 622524 w 5922896"/>
              <a:gd name="T17" fmla="*/ 369292 h 695266"/>
              <a:gd name="T18" fmla="*/ 673356 w 5922896"/>
              <a:gd name="T19" fmla="*/ 382024 h 695266"/>
              <a:gd name="T20" fmla="*/ 749556 w 5922896"/>
              <a:gd name="T21" fmla="*/ 382024 h 695266"/>
              <a:gd name="T22" fmla="*/ 800388 w 5922896"/>
              <a:gd name="T23" fmla="*/ 369292 h 695266"/>
              <a:gd name="T24" fmla="*/ 851220 w 5922896"/>
              <a:gd name="T25" fmla="*/ 420252 h 695266"/>
              <a:gd name="T26" fmla="*/ 927420 w 5922896"/>
              <a:gd name="T27" fmla="*/ 445716 h 695266"/>
              <a:gd name="T28" fmla="*/ 1003652 w 5922896"/>
              <a:gd name="T29" fmla="*/ 496644 h 695266"/>
              <a:gd name="T30" fmla="*/ 1041784 w 5922896"/>
              <a:gd name="T31" fmla="*/ 522108 h 695266"/>
              <a:gd name="T32" fmla="*/ 1118016 w 5922896"/>
              <a:gd name="T33" fmla="*/ 547577 h 695266"/>
              <a:gd name="T34" fmla="*/ 1156116 w 5922896"/>
              <a:gd name="T35" fmla="*/ 560328 h 695266"/>
              <a:gd name="T36" fmla="*/ 1232348 w 5922896"/>
              <a:gd name="T37" fmla="*/ 598532 h 695266"/>
              <a:gd name="T38" fmla="*/ 1270448 w 5922896"/>
              <a:gd name="T39" fmla="*/ 623996 h 695266"/>
              <a:gd name="T40" fmla="*/ 1372112 w 5922896"/>
              <a:gd name="T41" fmla="*/ 636728 h 695266"/>
              <a:gd name="T42" fmla="*/ 1448312 w 5922896"/>
              <a:gd name="T43" fmla="*/ 649460 h 695266"/>
              <a:gd name="T44" fmla="*/ 1499144 w 5922896"/>
              <a:gd name="T45" fmla="*/ 662192 h 695266"/>
              <a:gd name="T46" fmla="*/ 1677008 w 5922896"/>
              <a:gd name="T47" fmla="*/ 674924 h 695266"/>
              <a:gd name="T48" fmla="*/ 1854872 w 5922896"/>
              <a:gd name="T49" fmla="*/ 662192 h 695266"/>
              <a:gd name="T50" fmla="*/ 1892972 w 5922896"/>
              <a:gd name="T51" fmla="*/ 649460 h 695266"/>
              <a:gd name="T52" fmla="*/ 2007336 w 5922896"/>
              <a:gd name="T53" fmla="*/ 662192 h 695266"/>
              <a:gd name="T54" fmla="*/ 2172469 w 5922896"/>
              <a:gd name="T55" fmla="*/ 674924 h 695266"/>
              <a:gd name="T56" fmla="*/ 2248732 w 5922896"/>
              <a:gd name="T57" fmla="*/ 649460 h 695266"/>
              <a:gd name="T58" fmla="*/ 2350333 w 5922896"/>
              <a:gd name="T59" fmla="*/ 623996 h 695266"/>
              <a:gd name="T60" fmla="*/ 2667960 w 5922896"/>
              <a:gd name="T61" fmla="*/ 611264 h 695266"/>
              <a:gd name="T62" fmla="*/ 3379416 w 5922896"/>
              <a:gd name="T63" fmla="*/ 585800 h 695266"/>
              <a:gd name="T64" fmla="*/ 3544580 w 5922896"/>
              <a:gd name="T65" fmla="*/ 560328 h 695266"/>
              <a:gd name="T66" fmla="*/ 3785945 w 5922896"/>
              <a:gd name="T67" fmla="*/ 522108 h 695266"/>
              <a:gd name="T68" fmla="*/ 3862145 w 5922896"/>
              <a:gd name="T69" fmla="*/ 496644 h 695266"/>
              <a:gd name="T70" fmla="*/ 3900308 w 5922896"/>
              <a:gd name="T71" fmla="*/ 471180 h 695266"/>
              <a:gd name="T72" fmla="*/ 3951108 w 5922896"/>
              <a:gd name="T73" fmla="*/ 458448 h 695266"/>
              <a:gd name="T74" fmla="*/ 4052709 w 5922896"/>
              <a:gd name="T75" fmla="*/ 432984 h 695266"/>
              <a:gd name="T76" fmla="*/ 4090872 w 5922896"/>
              <a:gd name="T77" fmla="*/ 420252 h 695266"/>
              <a:gd name="T78" fmla="*/ 4637165 w 5922896"/>
              <a:gd name="T79" fmla="*/ 394756 h 695266"/>
              <a:gd name="T80" fmla="*/ 4738766 w 5922896"/>
              <a:gd name="T81" fmla="*/ 382024 h 695266"/>
              <a:gd name="T82" fmla="*/ 4840367 w 5922896"/>
              <a:gd name="T83" fmla="*/ 343828 h 695266"/>
              <a:gd name="T84" fmla="*/ 4992893 w 5922896"/>
              <a:gd name="T85" fmla="*/ 331096 h 695266"/>
              <a:gd name="T86" fmla="*/ 5081794 w 5922896"/>
              <a:gd name="T87" fmla="*/ 318364 h 695266"/>
              <a:gd name="T88" fmla="*/ 5386721 w 5922896"/>
              <a:gd name="T89" fmla="*/ 292900 h 695266"/>
              <a:gd name="T90" fmla="*/ 5501022 w 5922896"/>
              <a:gd name="T91" fmla="*/ 241943 h 695266"/>
              <a:gd name="T92" fmla="*/ 5539123 w 5922896"/>
              <a:gd name="T93" fmla="*/ 229208 h 695266"/>
              <a:gd name="T94" fmla="*/ 5577223 w 5922896"/>
              <a:gd name="T95" fmla="*/ 203744 h 695266"/>
              <a:gd name="T96" fmla="*/ 5615448 w 5922896"/>
              <a:gd name="T97" fmla="*/ 191012 h 695266"/>
              <a:gd name="T98" fmla="*/ 5691648 w 5922896"/>
              <a:gd name="T99" fmla="*/ 140084 h 695266"/>
              <a:gd name="T100" fmla="*/ 5767849 w 5922896"/>
              <a:gd name="T101" fmla="*/ 114620 h 695266"/>
              <a:gd name="T102" fmla="*/ 5805950 w 5922896"/>
              <a:gd name="T103" fmla="*/ 101888 h 695266"/>
              <a:gd name="T104" fmla="*/ 5894851 w 5922896"/>
              <a:gd name="T105" fmla="*/ 63660 h 695266"/>
              <a:gd name="T106" fmla="*/ 5920251 w 5922896"/>
              <a:gd name="T107" fmla="*/ 0 h 69526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922896"/>
              <a:gd name="T163" fmla="*/ 0 h 695266"/>
              <a:gd name="T164" fmla="*/ 5922896 w 5922896"/>
              <a:gd name="T165" fmla="*/ 695266 h 69526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922896" h="695266">
                <a:moveTo>
                  <a:pt x="0" y="330200"/>
                </a:moveTo>
                <a:lnTo>
                  <a:pt x="0" y="330200"/>
                </a:lnTo>
                <a:cubicBezTo>
                  <a:pt x="38100" y="338667"/>
                  <a:pt x="75271" y="355600"/>
                  <a:pt x="114300" y="355600"/>
                </a:cubicBezTo>
                <a:cubicBezTo>
                  <a:pt x="133232" y="355600"/>
                  <a:pt x="146400" y="333153"/>
                  <a:pt x="165100" y="330200"/>
                </a:cubicBezTo>
                <a:cubicBezTo>
                  <a:pt x="227962" y="320274"/>
                  <a:pt x="292100" y="321733"/>
                  <a:pt x="355600" y="317500"/>
                </a:cubicBezTo>
                <a:cubicBezTo>
                  <a:pt x="425450" y="294217"/>
                  <a:pt x="368300" y="304800"/>
                  <a:pt x="469900" y="330200"/>
                </a:cubicBezTo>
                <a:cubicBezTo>
                  <a:pt x="486833" y="334433"/>
                  <a:pt x="503661" y="339114"/>
                  <a:pt x="520700" y="342900"/>
                </a:cubicBezTo>
                <a:cubicBezTo>
                  <a:pt x="541772" y="347583"/>
                  <a:pt x="563259" y="350365"/>
                  <a:pt x="584200" y="355600"/>
                </a:cubicBezTo>
                <a:cubicBezTo>
                  <a:pt x="597187" y="358847"/>
                  <a:pt x="609428" y="364622"/>
                  <a:pt x="622300" y="368300"/>
                </a:cubicBezTo>
                <a:cubicBezTo>
                  <a:pt x="639083" y="373095"/>
                  <a:pt x="656167" y="376767"/>
                  <a:pt x="673100" y="381000"/>
                </a:cubicBezTo>
                <a:cubicBezTo>
                  <a:pt x="774700" y="347133"/>
                  <a:pt x="647700" y="381000"/>
                  <a:pt x="749300" y="381000"/>
                </a:cubicBezTo>
                <a:cubicBezTo>
                  <a:pt x="766754" y="381000"/>
                  <a:pt x="783167" y="372533"/>
                  <a:pt x="800100" y="368300"/>
                </a:cubicBezTo>
                <a:cubicBezTo>
                  <a:pt x="952500" y="419100"/>
                  <a:pt x="732367" y="334433"/>
                  <a:pt x="850900" y="419100"/>
                </a:cubicBezTo>
                <a:cubicBezTo>
                  <a:pt x="872687" y="434662"/>
                  <a:pt x="904823" y="429648"/>
                  <a:pt x="927100" y="444500"/>
                </a:cubicBezTo>
                <a:lnTo>
                  <a:pt x="1003300" y="495300"/>
                </a:lnTo>
                <a:cubicBezTo>
                  <a:pt x="1016000" y="503767"/>
                  <a:pt x="1026920" y="515873"/>
                  <a:pt x="1041400" y="520700"/>
                </a:cubicBezTo>
                <a:lnTo>
                  <a:pt x="1117600" y="546100"/>
                </a:lnTo>
                <a:cubicBezTo>
                  <a:pt x="1130300" y="550333"/>
                  <a:pt x="1144561" y="551374"/>
                  <a:pt x="1155700" y="558800"/>
                </a:cubicBezTo>
                <a:cubicBezTo>
                  <a:pt x="1264889" y="631593"/>
                  <a:pt x="1126740" y="544320"/>
                  <a:pt x="1231900" y="596900"/>
                </a:cubicBezTo>
                <a:cubicBezTo>
                  <a:pt x="1245552" y="603726"/>
                  <a:pt x="1255274" y="618284"/>
                  <a:pt x="1270000" y="622300"/>
                </a:cubicBezTo>
                <a:cubicBezTo>
                  <a:pt x="1302928" y="631280"/>
                  <a:pt x="1337813" y="630173"/>
                  <a:pt x="1371600" y="635000"/>
                </a:cubicBezTo>
                <a:cubicBezTo>
                  <a:pt x="1397092" y="638642"/>
                  <a:pt x="1422550" y="642650"/>
                  <a:pt x="1447800" y="647700"/>
                </a:cubicBezTo>
                <a:cubicBezTo>
                  <a:pt x="1464916" y="651123"/>
                  <a:pt x="1481252" y="658472"/>
                  <a:pt x="1498600" y="660400"/>
                </a:cubicBezTo>
                <a:cubicBezTo>
                  <a:pt x="1557654" y="666962"/>
                  <a:pt x="1617133" y="668867"/>
                  <a:pt x="1676400" y="673100"/>
                </a:cubicBezTo>
                <a:cubicBezTo>
                  <a:pt x="1735667" y="668867"/>
                  <a:pt x="1795189" y="667342"/>
                  <a:pt x="1854200" y="660400"/>
                </a:cubicBezTo>
                <a:cubicBezTo>
                  <a:pt x="1867495" y="658836"/>
                  <a:pt x="1878913" y="647700"/>
                  <a:pt x="1892300" y="647700"/>
                </a:cubicBezTo>
                <a:cubicBezTo>
                  <a:pt x="1930634" y="647700"/>
                  <a:pt x="1968500" y="656167"/>
                  <a:pt x="2006600" y="660400"/>
                </a:cubicBezTo>
                <a:cubicBezTo>
                  <a:pt x="2111198" y="695266"/>
                  <a:pt x="2056295" y="689586"/>
                  <a:pt x="2171700" y="673100"/>
                </a:cubicBezTo>
                <a:lnTo>
                  <a:pt x="2247900" y="647700"/>
                </a:lnTo>
                <a:cubicBezTo>
                  <a:pt x="2282717" y="636094"/>
                  <a:pt x="2311186" y="624854"/>
                  <a:pt x="2349500" y="622300"/>
                </a:cubicBezTo>
                <a:cubicBezTo>
                  <a:pt x="2455183" y="615254"/>
                  <a:pt x="2561167" y="613833"/>
                  <a:pt x="2667000" y="609600"/>
                </a:cubicBezTo>
                <a:cubicBezTo>
                  <a:pt x="3022983" y="574002"/>
                  <a:pt x="2590447" y="613927"/>
                  <a:pt x="3378200" y="584200"/>
                </a:cubicBezTo>
                <a:cubicBezTo>
                  <a:pt x="3409659" y="583013"/>
                  <a:pt x="3508914" y="563385"/>
                  <a:pt x="3543300" y="558800"/>
                </a:cubicBezTo>
                <a:cubicBezTo>
                  <a:pt x="3620543" y="548501"/>
                  <a:pt x="3710065" y="545545"/>
                  <a:pt x="3784600" y="520700"/>
                </a:cubicBezTo>
                <a:cubicBezTo>
                  <a:pt x="3810000" y="512233"/>
                  <a:pt x="3838523" y="510152"/>
                  <a:pt x="3860800" y="495300"/>
                </a:cubicBezTo>
                <a:cubicBezTo>
                  <a:pt x="3873500" y="486833"/>
                  <a:pt x="3884871" y="475913"/>
                  <a:pt x="3898900" y="469900"/>
                </a:cubicBezTo>
                <a:cubicBezTo>
                  <a:pt x="3914943" y="463024"/>
                  <a:pt x="3932917" y="461995"/>
                  <a:pt x="3949700" y="457200"/>
                </a:cubicBezTo>
                <a:cubicBezTo>
                  <a:pt x="4152913" y="399139"/>
                  <a:pt x="3741456" y="509261"/>
                  <a:pt x="4051300" y="431800"/>
                </a:cubicBezTo>
                <a:cubicBezTo>
                  <a:pt x="4064287" y="428553"/>
                  <a:pt x="4076273" y="421725"/>
                  <a:pt x="4089400" y="419100"/>
                </a:cubicBezTo>
                <a:cubicBezTo>
                  <a:pt x="4249653" y="387049"/>
                  <a:pt x="4553657" y="395973"/>
                  <a:pt x="4635500" y="393700"/>
                </a:cubicBezTo>
                <a:cubicBezTo>
                  <a:pt x="4669367" y="389467"/>
                  <a:pt x="4703989" y="389278"/>
                  <a:pt x="4737100" y="381000"/>
                </a:cubicBezTo>
                <a:cubicBezTo>
                  <a:pt x="4861313" y="349947"/>
                  <a:pt x="4716243" y="358207"/>
                  <a:pt x="4838700" y="342900"/>
                </a:cubicBezTo>
                <a:cubicBezTo>
                  <a:pt x="4889282" y="336577"/>
                  <a:pt x="4940404" y="335536"/>
                  <a:pt x="4991100" y="330200"/>
                </a:cubicBezTo>
                <a:cubicBezTo>
                  <a:pt x="5020870" y="327066"/>
                  <a:pt x="5050367" y="321733"/>
                  <a:pt x="5080000" y="317500"/>
                </a:cubicBezTo>
                <a:cubicBezTo>
                  <a:pt x="5214570" y="272643"/>
                  <a:pt x="5024708" y="332110"/>
                  <a:pt x="5384800" y="292100"/>
                </a:cubicBezTo>
                <a:cubicBezTo>
                  <a:pt x="5469052" y="282739"/>
                  <a:pt x="5442387" y="269656"/>
                  <a:pt x="5499100" y="241300"/>
                </a:cubicBezTo>
                <a:cubicBezTo>
                  <a:pt x="5511074" y="235313"/>
                  <a:pt x="5525226" y="234587"/>
                  <a:pt x="5537200" y="228600"/>
                </a:cubicBezTo>
                <a:cubicBezTo>
                  <a:pt x="5550852" y="221774"/>
                  <a:pt x="5561648" y="210026"/>
                  <a:pt x="5575300" y="203200"/>
                </a:cubicBezTo>
                <a:cubicBezTo>
                  <a:pt x="5587274" y="197213"/>
                  <a:pt x="5601698" y="197001"/>
                  <a:pt x="5613400" y="190500"/>
                </a:cubicBezTo>
                <a:cubicBezTo>
                  <a:pt x="5640085" y="175675"/>
                  <a:pt x="5660640" y="149353"/>
                  <a:pt x="5689600" y="139700"/>
                </a:cubicBezTo>
                <a:lnTo>
                  <a:pt x="5765800" y="114300"/>
                </a:lnTo>
                <a:cubicBezTo>
                  <a:pt x="5778500" y="110067"/>
                  <a:pt x="5792761" y="109026"/>
                  <a:pt x="5803900" y="101600"/>
                </a:cubicBezTo>
                <a:cubicBezTo>
                  <a:pt x="5856523" y="66518"/>
                  <a:pt x="5827192" y="79902"/>
                  <a:pt x="5892800" y="63500"/>
                </a:cubicBezTo>
                <a:cubicBezTo>
                  <a:pt x="5922896" y="18355"/>
                  <a:pt x="5918200" y="40664"/>
                  <a:pt x="5918200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204B1-BA12-4C8D-9B9E-A7A0E675A0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0FA85-2313-45D1-B1D6-1611C0CEE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 animBg="1"/>
      <p:bldP spid="224263" grpId="0" animBg="1"/>
      <p:bldP spid="224269" grpId="0" animBg="1"/>
      <p:bldP spid="224270" grpId="0" animBg="1"/>
      <p:bldP spid="224271" grpId="0" animBg="1"/>
      <p:bldP spid="224273" grpId="0" animBg="1"/>
      <p:bldP spid="224274" grpId="0" animBg="1"/>
      <p:bldP spid="224275" grpId="0" animBg="1"/>
      <p:bldP spid="224275" grpId="1" animBg="1"/>
      <p:bldP spid="224275" grpId="2" animBg="1"/>
      <p:bldP spid="224276" grpId="0" animBg="1"/>
      <p:bldP spid="224276" grpId="1" animBg="1"/>
      <p:bldP spid="224277" grpId="0" animBg="1"/>
      <p:bldP spid="224277" grpId="1" animBg="1"/>
      <p:bldP spid="224278" grpId="0" animBg="1"/>
      <p:bldP spid="224278" grpId="1" animBg="1"/>
      <p:bldP spid="224279" grpId="0" animBg="1"/>
      <p:bldP spid="224279" grpId="1" animBg="1"/>
      <p:bldP spid="224280" grpId="0" animBg="1"/>
      <p:bldP spid="224280" grpId="1" animBg="1"/>
      <p:bldP spid="224281" grpId="0" animBg="1"/>
      <p:bldP spid="224282" grpId="0"/>
      <p:bldP spid="224284" grpId="0" animBg="1"/>
      <p:bldP spid="224288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Post CVP_SWP Syste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850" y="222250"/>
            <a:ext cx="59563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Post CVP_SWP Syste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850" y="0"/>
            <a:ext cx="595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34000" y="2133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1960s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043AB-4837-4A26-AF2F-3170E2DCAC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0CCC1-CD79-4F39-8579-AE1F19B79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88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10" y="399601"/>
            <a:ext cx="8229600" cy="715962"/>
          </a:xfrm>
        </p:spPr>
        <p:txBody>
          <a:bodyPr/>
          <a:lstStyle/>
          <a:p>
            <a:r>
              <a:rPr lang="en-US" sz="4000" dirty="0" smtClean="0"/>
              <a:t> Regulatory  Constrained Operations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3914"/>
            <a:ext cx="8991600" cy="5309286"/>
          </a:xfrm>
        </p:spPr>
        <p:txBody>
          <a:bodyPr/>
          <a:lstStyle/>
          <a:p>
            <a:r>
              <a:rPr lang="en-US" sz="2800" u="sng" dirty="0" smtClean="0"/>
              <a:t>Federal</a:t>
            </a:r>
          </a:p>
          <a:p>
            <a:pPr lvl="1"/>
            <a:r>
              <a:rPr lang="en-US" sz="2400" dirty="0" smtClean="0"/>
              <a:t>Endangered Species Act – Biological Opinions</a:t>
            </a:r>
          </a:p>
          <a:p>
            <a:pPr lvl="2"/>
            <a:r>
              <a:rPr lang="en-US" dirty="0" smtClean="0"/>
              <a:t>Shasta Temperature Control Plan for Salmon</a:t>
            </a:r>
          </a:p>
          <a:p>
            <a:pPr lvl="2"/>
            <a:r>
              <a:rPr lang="en-US" dirty="0" smtClean="0"/>
              <a:t>OMR for Delta Smelt (Dec – Jun) </a:t>
            </a:r>
          </a:p>
          <a:p>
            <a:pPr lvl="2"/>
            <a:r>
              <a:rPr lang="en-US" dirty="0" smtClean="0"/>
              <a:t>OMR for Winter-Run Salmon (Jan-Jun)</a:t>
            </a:r>
          </a:p>
          <a:p>
            <a:pPr lvl="2"/>
            <a:r>
              <a:rPr lang="en-US" dirty="0" smtClean="0"/>
              <a:t>Export/Inflow Ratio - Steelhead (April – May)</a:t>
            </a:r>
          </a:p>
          <a:p>
            <a:r>
              <a:rPr lang="en-US" sz="2800" u="sng" dirty="0" smtClean="0"/>
              <a:t>State</a:t>
            </a:r>
          </a:p>
          <a:p>
            <a:pPr lvl="1"/>
            <a:r>
              <a:rPr lang="en-US" sz="2400" dirty="0" smtClean="0"/>
              <a:t>State Board Decision D-1641</a:t>
            </a:r>
          </a:p>
          <a:p>
            <a:pPr lvl="2"/>
            <a:r>
              <a:rPr lang="en-US" dirty="0" smtClean="0"/>
              <a:t>Delta Outflow and Export/Inflow Ratio (All Year)</a:t>
            </a:r>
          </a:p>
          <a:p>
            <a:pPr lvl="2"/>
            <a:r>
              <a:rPr lang="en-US" dirty="0" smtClean="0"/>
              <a:t>SWP/CVP Export Limits of 1,500 </a:t>
            </a:r>
            <a:r>
              <a:rPr lang="en-US" dirty="0" err="1" smtClean="0"/>
              <a:t>cfs</a:t>
            </a:r>
            <a:r>
              <a:rPr lang="en-US" dirty="0" smtClean="0"/>
              <a:t> (Apr 14 –May 15)</a:t>
            </a:r>
          </a:p>
          <a:p>
            <a:r>
              <a:rPr lang="en-US" sz="2800" dirty="0" smtClean="0"/>
              <a:t>2014,2015,2016 &amp; 2018 CVP water supply reductions</a:t>
            </a:r>
            <a:endParaRPr lang="en-US" sz="2800" dirty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sz="2800" u="sng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12192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AAF4D-F46C-4094-8F96-DAB8D0CC0032}" type="datetime1">
              <a:rPr lang="en-US" smtClean="0"/>
              <a:t>3/21/2018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44699-9B01-4F4E-B275-03F5869624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Increased Regional Water Availability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86800" cy="2819400"/>
          </a:xfrm>
        </p:spPr>
        <p:txBody>
          <a:bodyPr/>
          <a:lstStyle/>
          <a:p>
            <a:pPr marL="182563" indent="0" eaLnBrk="1" hangingPunct="1">
              <a:buFont typeface="Wingdings" pitchFamily="2" charset="2"/>
              <a:buChar char="§"/>
            </a:pPr>
            <a:r>
              <a:rPr lang="en-US" sz="2800" dirty="0" smtClean="0">
                <a:cs typeface="Tahoma" pitchFamily="34" charset="0"/>
              </a:rPr>
              <a:t> As a result of member agency conservation programs, water service to the growers has improved and the SJRECWA members has the ability to redirect water to other local water agencies.</a:t>
            </a:r>
          </a:p>
          <a:p>
            <a:pPr marL="182563" indent="0" eaLnBrk="1" hangingPunct="1">
              <a:buFont typeface="Wingdings" pitchFamily="2" charset="2"/>
              <a:buChar char="§"/>
            </a:pPr>
            <a:r>
              <a:rPr lang="en-US" sz="2800" dirty="0" smtClean="0">
                <a:cs typeface="Tahoma" pitchFamily="34" charset="0"/>
              </a:rPr>
              <a:t>  These savings come from large investments in both large district-wide projects and smaller on-farm conservation projects</a:t>
            </a:r>
            <a:r>
              <a:rPr lang="en-US" sz="2000" dirty="0" smtClean="0">
                <a:cs typeface="Tahoma" pitchFamily="34" charset="0"/>
              </a:rPr>
              <a:t>.</a:t>
            </a:r>
            <a:r>
              <a:rPr lang="en-US" sz="2000" dirty="0" smtClean="0"/>
              <a:t> </a:t>
            </a:r>
            <a:endParaRPr lang="en-US" sz="2000" dirty="0" smtClean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724399"/>
            <a:ext cx="5257800" cy="190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dirty="0">
                <a:latin typeface="+mn-lt"/>
                <a:cs typeface="Tahoma" pitchFamily="34" charset="0"/>
              </a:rPr>
              <a:t>Due to high investment costs, </a:t>
            </a:r>
            <a:r>
              <a:rPr lang="en-US" sz="2400" b="1" i="1" dirty="0" smtClean="0">
                <a:latin typeface="+mn-lt"/>
                <a:cs typeface="Tahoma" pitchFamily="34" charset="0"/>
              </a:rPr>
              <a:t>we needed an innovative </a:t>
            </a:r>
            <a:r>
              <a:rPr lang="en-US" sz="2400" b="1" i="1" dirty="0">
                <a:latin typeface="+mn-lt"/>
                <a:cs typeface="Tahoma" pitchFamily="34" charset="0"/>
              </a:rPr>
              <a:t>approach </a:t>
            </a:r>
            <a:r>
              <a:rPr lang="en-US" sz="2400" b="1" i="1" dirty="0" smtClean="0">
                <a:latin typeface="+mn-lt"/>
                <a:cs typeface="Tahoma" pitchFamily="34" charset="0"/>
              </a:rPr>
              <a:t>to </a:t>
            </a:r>
            <a:r>
              <a:rPr lang="en-US" sz="2400" b="1" i="1" dirty="0">
                <a:latin typeface="+mn-lt"/>
                <a:cs typeface="Tahoma" pitchFamily="34" charset="0"/>
              </a:rPr>
              <a:t>fund these efforts</a:t>
            </a:r>
            <a:r>
              <a:rPr lang="en-US" sz="2400" b="1" i="1" dirty="0" smtClean="0">
                <a:latin typeface="+mn-lt"/>
                <a:cs typeface="Tahoma" pitchFamily="34" charset="0"/>
              </a:rPr>
              <a:t>.  (Water Transfers fulfills this need)</a:t>
            </a:r>
            <a:endParaRPr lang="en-US" sz="2400" b="1" i="1" dirty="0">
              <a:latin typeface="+mn-lt"/>
              <a:cs typeface="Tahoma" pitchFamily="34" charset="0"/>
            </a:endParaRPr>
          </a:p>
          <a:p>
            <a:pPr algn="just"/>
            <a:endParaRPr lang="en-US" sz="2000" dirty="0">
              <a:cs typeface="Tahoma" pitchFamily="34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85800" y="16002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MVC-00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8600" y="4495800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AB418-DCAD-4FF7-BE65-153DDEDEF196}" type="datetime1">
              <a:rPr lang="en-US" smtClean="0"/>
              <a:t>3/21/2018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44699-9B01-4F4E-B275-03F5869624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49817</TotalTime>
  <Words>770</Words>
  <Application>Microsoft Office PowerPoint</Application>
  <PresentationFormat>On-screen Show (4:3)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Garamond</vt:lpstr>
      <vt:lpstr>Tahoma</vt:lpstr>
      <vt:lpstr>Times New Roman</vt:lpstr>
      <vt:lpstr>Wingdings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The Exchange Contract -   What is it Anyway? </vt:lpstr>
      <vt:lpstr>  Background of the Exchange Contractors  </vt:lpstr>
      <vt:lpstr>  Background of the Exchange Contractors  </vt:lpstr>
      <vt:lpstr>PowerPoint Presentation</vt:lpstr>
      <vt:lpstr>PowerPoint Presentation</vt:lpstr>
      <vt:lpstr> Regulatory  Constrained Operations</vt:lpstr>
      <vt:lpstr>Increased Regional Water Availability</vt:lpstr>
      <vt:lpstr>Exchange Contractors Water Resources Plan </vt:lpstr>
      <vt:lpstr>Water Resources Plan </vt:lpstr>
      <vt:lpstr>Exchange Contractors Groundwater Management </vt:lpstr>
      <vt:lpstr>CONTACT INFORMATION:</vt:lpstr>
    </vt:vector>
  </TitlesOfParts>
  <Company>James Burchill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Steve Chedester</dc:creator>
  <cp:lastModifiedBy>Joann White</cp:lastModifiedBy>
  <cp:revision>1580</cp:revision>
  <cp:lastPrinted>2018-03-14T17:16:30Z</cp:lastPrinted>
  <dcterms:created xsi:type="dcterms:W3CDTF">1999-03-03T23:00:44Z</dcterms:created>
  <dcterms:modified xsi:type="dcterms:W3CDTF">2018-03-21T22:26:34Z</dcterms:modified>
</cp:coreProperties>
</file>