
<file path=[Content_Types].xml><?xml version="1.0" encoding="utf-8"?>
<Types xmlns="http://schemas.openxmlformats.org/package/2006/content-types">
  <Default Extension="png" ContentType="image/png"/>
  <Default Extension="jpeg" ContentType="image/jpeg"/>
  <Default Extension="com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8" r:id="rId4"/>
    <p:sldId id="275" r:id="rId5"/>
    <p:sldId id="261" r:id="rId6"/>
    <p:sldId id="263" r:id="rId7"/>
    <p:sldId id="277" r:id="rId8"/>
    <p:sldId id="280" r:id="rId9"/>
    <p:sldId id="278" r:id="rId10"/>
    <p:sldId id="264" r:id="rId11"/>
    <p:sldId id="265" r:id="rId12"/>
    <p:sldId id="279" r:id="rId13"/>
    <p:sldId id="262" r:id="rId14"/>
    <p:sldId id="281" r:id="rId15"/>
    <p:sldId id="269" r:id="rId16"/>
  </p:sldIdLst>
  <p:sldSz cx="13004800" cy="9753600"/>
  <p:notesSz cx="6881813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0099"/>
    <a:srgbClr val="003399"/>
    <a:srgbClr val="FF9900"/>
    <a:srgbClr val="004846"/>
    <a:srgbClr val="009999"/>
    <a:srgbClr val="1C242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94206" autoAdjust="0"/>
  </p:normalViewPr>
  <p:slideViewPr>
    <p:cSldViewPr snapToGrid="0">
      <p:cViewPr varScale="1">
        <p:scale>
          <a:sx n="74" d="100"/>
          <a:sy n="74" d="100"/>
        </p:scale>
        <p:origin x="1686" y="66"/>
      </p:cViewPr>
      <p:guideLst/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540"/>
    </p:cViewPr>
  </p:sorterViewPr>
  <p:notesViewPr>
    <p:cSldViewPr snapToGrid="0">
      <p:cViewPr varScale="1">
        <p:scale>
          <a:sx n="51" d="100"/>
          <a:sy n="51" d="100"/>
        </p:scale>
        <p:origin x="161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11D976-A5F6-4907-B8C1-7496E8DD4307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D52870-3601-4ABE-92FA-C9C1D81F6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27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776262"/>
            <a:ext cx="5046663" cy="4183380"/>
          </a:xfrm>
        </p:spPr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Sustained as Legally Enforceable (Requirement of Consistency of Major Actions)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	Delta Plan Interagency Implementation Committee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94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3068760"/>
            <a:ext cx="5046663" cy="5639500"/>
          </a:xfrm>
        </p:spPr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Water Quality Control Plan Update (Can WE Set Minimum Flows?)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 err="1"/>
              <a:t>WaterFix</a:t>
            </a:r>
            <a:r>
              <a:rPr lang="en-US" dirty="0"/>
              <a:t> (Can We Devise Credible Conditions for Operation of New Infrastructure?)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 err="1"/>
              <a:t>EcoRestore</a:t>
            </a:r>
            <a:r>
              <a:rPr lang="en-US" dirty="0"/>
              <a:t> (Practical, Actionable, Affordable or Utopian?)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Delta Plan Revisions (Can We Escape the ESA Single-species Straightjacket?)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Arrival of the Black Swan </a:t>
            </a:r>
            <a:br>
              <a:rPr lang="en-US" dirty="0"/>
            </a:br>
            <a:r>
              <a:rPr lang="en-US" dirty="0"/>
              <a:t>(Can a Mature Democracy Manage Change?)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82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6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6969" y="1892480"/>
            <a:ext cx="5046663" cy="4183380"/>
          </a:xfrm>
        </p:spPr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Independent Officer of the State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Office of DWM was created</a:t>
            </a:r>
            <a:r>
              <a:rPr lang="en-US" baseline="0" dirty="0"/>
              <a:t> as part of the Delta Reform Act 2009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baseline="0" dirty="0"/>
              <a:t>Appointed to a four-year term by the SWRCB (Water Board)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Reports </a:t>
            </a:r>
            <a:r>
              <a:rPr lang="en-US" dirty="0" err="1"/>
              <a:t>jointy</a:t>
            </a:r>
            <a:r>
              <a:rPr lang="en-US" dirty="0"/>
              <a:t> to the Water Board &amp; Delta Stewardship Council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baseline="0" dirty="0"/>
              <a:t>Responsible</a:t>
            </a:r>
            <a:r>
              <a:rPr lang="en-US" dirty="0"/>
              <a:t> for:</a:t>
            </a:r>
          </a:p>
          <a:p>
            <a:pPr marL="349415" lvl="1" indent="126178">
              <a:buFont typeface="Arial" panose="020B0604020202020204" pitchFamily="34" charset="0"/>
              <a:buChar char="•"/>
            </a:pPr>
            <a:r>
              <a:rPr lang="en-US" baseline="0" dirty="0"/>
              <a:t>Administration of Delta Water Rights</a:t>
            </a:r>
          </a:p>
          <a:p>
            <a:pPr marL="349415" lvl="1" indent="-6471">
              <a:buFont typeface="Arial" panose="020B0604020202020204" pitchFamily="34" charset="0"/>
              <a:buChar char="•"/>
            </a:pPr>
            <a:r>
              <a:rPr lang="en-US" dirty="0"/>
              <a:t>Assisting with realization of legislation mandates (co-equal goals)</a:t>
            </a:r>
          </a:p>
          <a:p>
            <a:pPr marL="349415" lvl="1" indent="-6471">
              <a:buFont typeface="Arial" panose="020B0604020202020204" pitchFamily="34" charset="0"/>
              <a:buChar char="•"/>
            </a:pPr>
            <a:r>
              <a:rPr lang="en-US" baseline="0" dirty="0"/>
              <a:t>Coordination</a:t>
            </a:r>
            <a:r>
              <a:rPr lang="en-US" dirty="0"/>
              <a:t> implementation activities of many agencies</a:t>
            </a:r>
          </a:p>
          <a:p>
            <a:pPr marL="349415" lvl="1" indent="-6471">
              <a:buFont typeface="Arial" panose="020B0604020202020204" pitchFamily="34" charset="0"/>
              <a:buChar char="•"/>
            </a:pPr>
            <a:r>
              <a:rPr lang="en-US" baseline="0" dirty="0"/>
              <a:t>Advising</a:t>
            </a:r>
            <a:r>
              <a:rPr lang="en-US" dirty="0"/>
              <a:t> on policy and practices in the Delta</a:t>
            </a:r>
            <a:endParaRPr lang="en-US" baseline="0" dirty="0"/>
          </a:p>
          <a:p>
            <a:pPr marL="349415" lvl="1" indent="-349415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349415" indent="-34941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6969" y="2091690"/>
            <a:ext cx="5046663" cy="4183380"/>
          </a:xfrm>
        </p:spPr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Water Rights and Water Allocation in the Delta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	Appropriation System Overlain on Riparian System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	Two Different and Unreconciled Ways of Dealing with Shortage Correlative Curtailment (“Shared Sacrifice”) vs.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Priority Curtailment (“First in Time, First in Right”)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	Most Senior Water Rights in the Delta Pre-date the Administrative System 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	In the Last Drought, Curtailment Administration Turned into Whack-a-Mole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1138334"/>
            <a:ext cx="5046663" cy="7873482"/>
          </a:xfrm>
        </p:spPr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Response: Division of Water Rights Issued an Informational Order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	Short-term: Report Recent and Projected Water Use</a:t>
            </a:r>
          </a:p>
          <a:p>
            <a:pPr marL="349415" indent="182796">
              <a:buFont typeface="Arial" panose="020B0604020202020204" pitchFamily="34" charset="0"/>
              <a:buChar char="•"/>
            </a:pPr>
            <a:r>
              <a:rPr lang="en-US" dirty="0"/>
              <a:t>Informed Regular Updates to Water Supply Availability Analyses (“Supply/Demand Curves”)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	[Grab the curve reproduced in Erik’s Slide #5] 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Longer-term: Provide Documentation Supporting the Senior Water Right Claim</a:t>
            </a:r>
          </a:p>
          <a:p>
            <a:pPr marL="349415" indent="239414">
              <a:buFont typeface="Arial" panose="020B0604020202020204" pitchFamily="34" charset="0"/>
              <a:buChar char="•"/>
            </a:pPr>
            <a:r>
              <a:rPr lang="en-US" dirty="0"/>
              <a:t>Very High Compliance Rate (although quality of responses varied widely)</a:t>
            </a:r>
          </a:p>
          <a:p>
            <a:pPr marL="349415" indent="-6471">
              <a:buFont typeface="Arial" panose="020B0604020202020204" pitchFamily="34" charset="0"/>
              <a:buChar char="•"/>
            </a:pPr>
            <a:r>
              <a:rPr lang="en-US" dirty="0"/>
              <a:t>	Avalanche of Material without Organizational Structure</a:t>
            </a:r>
          </a:p>
          <a:p>
            <a:pPr marL="349415" indent="-64707">
              <a:buFont typeface="Arial" panose="020B0604020202020204" pitchFamily="34" charset="0"/>
              <a:buChar char="•"/>
            </a:pPr>
            <a:r>
              <a:rPr lang="en-US" dirty="0"/>
              <a:t>	Two-year Process of Organization, Review and Analysis</a:t>
            </a:r>
          </a:p>
        </p:txBody>
      </p:sp>
    </p:spTree>
    <p:extLst>
      <p:ext uri="{BB962C8B-B14F-4D97-AF65-F5344CB8AC3E}">
        <p14:creationId xmlns:p14="http://schemas.microsoft.com/office/powerpoint/2010/main" val="118176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[Grab the curve reproduced in Erik’s Slide #5] 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Longer-term: Provide Documentation Supporting the Senior Water Right Claim</a:t>
            </a:r>
          </a:p>
          <a:p>
            <a:pPr marL="349415" indent="239414">
              <a:buFont typeface="Arial" panose="020B0604020202020204" pitchFamily="34" charset="0"/>
              <a:buChar char="•"/>
            </a:pPr>
            <a:r>
              <a:rPr lang="en-US" dirty="0"/>
              <a:t>Very High Compliance Rate (although quality of responses varied widely)</a:t>
            </a:r>
          </a:p>
          <a:p>
            <a:pPr marL="349415" indent="-6471">
              <a:buFont typeface="Arial" panose="020B0604020202020204" pitchFamily="34" charset="0"/>
              <a:buChar char="•"/>
            </a:pPr>
            <a:r>
              <a:rPr lang="en-US" dirty="0"/>
              <a:t>	Avalanche of Material without Organizational Structure</a:t>
            </a:r>
          </a:p>
          <a:p>
            <a:pPr marL="349415" indent="-64707">
              <a:buFont typeface="Arial" panose="020B0604020202020204" pitchFamily="34" charset="0"/>
              <a:buChar char="•"/>
            </a:pPr>
            <a:r>
              <a:rPr lang="en-US" dirty="0"/>
              <a:t>	Two-year Process of Organization, Review and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pPr>
              <a:defRPr/>
            </a:pPr>
            <a:fld id="{8E2E0885-034F-4755-AB34-D8EDEC94A7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3177" tIns="46589" rIns="93177" bIns="46589"/>
          <a:lstStyle/>
          <a:p>
            <a:pPr>
              <a:defRPr/>
            </a:pPr>
            <a:r>
              <a:rPr lang="en-US"/>
              <a:t>March 17, 2015, Board Meeting - Item 9; Consideration of a Resolution Amending and Readopting a Drought Emergency Regulation Regarding Informational Orders</a:t>
            </a:r>
          </a:p>
        </p:txBody>
      </p:sp>
    </p:spTree>
    <p:extLst>
      <p:ext uri="{BB962C8B-B14F-4D97-AF65-F5344CB8AC3E}">
        <p14:creationId xmlns:p14="http://schemas.microsoft.com/office/powerpoint/2010/main" val="60439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1138334"/>
            <a:ext cx="5046663" cy="7873482"/>
          </a:xfrm>
        </p:spPr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Response: Division of Water Rights Issued an Informational Order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	Short-term: Report Recent and Projected Water Use</a:t>
            </a:r>
          </a:p>
          <a:p>
            <a:pPr marL="349415" indent="182796">
              <a:buFont typeface="Arial" panose="020B0604020202020204" pitchFamily="34" charset="0"/>
              <a:buChar char="•"/>
            </a:pPr>
            <a:r>
              <a:rPr lang="en-US" dirty="0"/>
              <a:t>Informed Regular Updates to Water Supply Availability Analyses (“Supply/Demand Curves”)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	[Grab the curve reproduced in Erik’s Slide #5] 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Longer-term: Provide Documentation Supporting the Senior Water Right Claim</a:t>
            </a:r>
          </a:p>
          <a:p>
            <a:pPr marL="349415" indent="239414">
              <a:buFont typeface="Arial" panose="020B0604020202020204" pitchFamily="34" charset="0"/>
              <a:buChar char="•"/>
            </a:pPr>
            <a:r>
              <a:rPr lang="en-US" dirty="0"/>
              <a:t>Very High Compliance Rate (although quality of responses varied widely)</a:t>
            </a:r>
          </a:p>
          <a:p>
            <a:pPr marL="349415" indent="-6471">
              <a:buFont typeface="Arial" panose="020B0604020202020204" pitchFamily="34" charset="0"/>
              <a:buChar char="•"/>
            </a:pPr>
            <a:r>
              <a:rPr lang="en-US" dirty="0"/>
              <a:t>	Avalanche of Material without Organizational Structure</a:t>
            </a:r>
          </a:p>
          <a:p>
            <a:pPr marL="349415" indent="-64707">
              <a:buFont typeface="Arial" panose="020B0604020202020204" pitchFamily="34" charset="0"/>
              <a:buChar char="•"/>
            </a:pPr>
            <a:r>
              <a:rPr lang="en-US" dirty="0"/>
              <a:t>	Two-year Process of Organization, Review and Analysis</a:t>
            </a:r>
          </a:p>
        </p:txBody>
      </p:sp>
    </p:spTree>
    <p:extLst>
      <p:ext uri="{BB962C8B-B14F-4D97-AF65-F5344CB8AC3E}">
        <p14:creationId xmlns:p14="http://schemas.microsoft.com/office/powerpoint/2010/main" val="214436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7966" y="4706304"/>
            <a:ext cx="5255666" cy="4036187"/>
          </a:xfrm>
        </p:spPr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Demonstrates that Most Delta Demand Has Support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Squarely Presents the Riparian/Pre-1914 Conundrum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Improves Transparency and Predictability of Future Shortage Response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252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886952"/>
            <a:ext cx="5046663" cy="8409448"/>
          </a:xfrm>
        </p:spPr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Managing a Complex System under the Delta Reform Act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 "'Coequal goals' means the two goals of providing a more reliable water supply for California and protecting, restoring, and enhancing the Delta ecosystem. The coequal goals shall be achieved in a manner that protects and enhances the unique cultural, recreational, natural resource, and agricultural values of the Delta as an evolving place."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 (CA Water Code §85054)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Three legs to the Stool:</a:t>
            </a:r>
          </a:p>
          <a:p>
            <a:pPr marL="349415" indent="239414">
              <a:buFont typeface="Arial" panose="020B0604020202020204" pitchFamily="34" charset="0"/>
              <a:buChar char="•"/>
            </a:pPr>
            <a:r>
              <a:rPr lang="en-US" dirty="0"/>
              <a:t>	Water Supply Reliability</a:t>
            </a:r>
          </a:p>
          <a:p>
            <a:pPr marL="349415" indent="582359">
              <a:buFont typeface="Arial" panose="020B0604020202020204" pitchFamily="34" charset="0"/>
              <a:buChar char="•"/>
            </a:pPr>
            <a:r>
              <a:rPr lang="en-US" dirty="0"/>
              <a:t>Ecosystem Renewal</a:t>
            </a:r>
          </a:p>
          <a:p>
            <a:pPr marL="349415" indent="582359">
              <a:buFont typeface="Arial" panose="020B0604020202020204" pitchFamily="34" charset="0"/>
              <a:buChar char="•"/>
            </a:pPr>
            <a:r>
              <a:rPr lang="en-US" dirty="0"/>
              <a:t>Regard for the Delta as an Evolving Place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We Can All Agree on the Appropriate Balance, Right</a:t>
            </a:r>
          </a:p>
        </p:txBody>
      </p:sp>
    </p:spTree>
    <p:extLst>
      <p:ext uri="{BB962C8B-B14F-4D97-AF65-F5344CB8AC3E}">
        <p14:creationId xmlns:p14="http://schemas.microsoft.com/office/powerpoint/2010/main" val="2466206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2954926"/>
            <a:ext cx="5046663" cy="4183380"/>
          </a:xfrm>
        </p:spPr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The Delta Plan Attempts to Thread the Needle: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Natural Challenges: Drought, Flood and Climate Change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Economic Challenges: Dependence on an Unstable Resource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Infrastructure Challenge: Investment in an Unstable Area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Cultural Challenge: Delta as a Place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Ecological Challenge: Ecosystem is Crashing from Multiple Stressors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Vision Challenge: Perfect May be the Enemy of the Good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3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760D-2558-4C03-B5F8-A94449372E1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45791" y="8763000"/>
            <a:ext cx="384721" cy="379591"/>
          </a:xfrm>
        </p:spPr>
        <p:txBody>
          <a:bodyPr/>
          <a:lstStyle/>
          <a:p>
            <a:fld id="{F7048B92-97CC-4308-A97F-7339FD9AF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Image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Image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com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hanges to Farming in the Delta"/>
          <p:cNvSpPr txBox="1">
            <a:spLocks noGrp="1"/>
          </p:cNvSpPr>
          <p:nvPr>
            <p:ph type="ctrTitle"/>
          </p:nvPr>
        </p:nvSpPr>
        <p:spPr>
          <a:xfrm>
            <a:off x="530198" y="267859"/>
            <a:ext cx="11988800" cy="20739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5700" cap="none">
                <a:solidFill>
                  <a:srgbClr val="000000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The Sacramento / San Joaquin </a:t>
            </a:r>
            <a:br>
              <a:rPr lang="en-US" dirty="0"/>
            </a:br>
            <a:r>
              <a:rPr lang="en-US" dirty="0"/>
              <a:t>River Delta </a:t>
            </a:r>
            <a:endParaRPr dirty="0"/>
          </a:p>
        </p:txBody>
      </p:sp>
      <p:sp>
        <p:nvSpPr>
          <p:cNvPr id="131" name="Michael Patrick George…"/>
          <p:cNvSpPr txBox="1">
            <a:spLocks noGrp="1"/>
          </p:cNvSpPr>
          <p:nvPr>
            <p:ph type="subTitle" sz="quarter" idx="1"/>
          </p:nvPr>
        </p:nvSpPr>
        <p:spPr>
          <a:xfrm>
            <a:off x="295349" y="3049169"/>
            <a:ext cx="5042195" cy="343669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27152">
              <a:lnSpc>
                <a:spcPct val="100000"/>
              </a:lnSpc>
              <a:defRPr sz="2016">
                <a:solidFill>
                  <a:srgbClr val="AC3B30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sz="3600" dirty="0">
                <a:solidFill>
                  <a:srgbClr val="1C242C"/>
                </a:solidFill>
              </a:rPr>
              <a:t>Michael Patrick George</a:t>
            </a:r>
            <a:endParaRPr sz="3600" b="1" dirty="0">
              <a:solidFill>
                <a:srgbClr val="1C242C"/>
              </a:solidFill>
            </a:endParaRPr>
          </a:p>
          <a:p>
            <a:pPr defTabSz="327152">
              <a:lnSpc>
                <a:spcPct val="100000"/>
              </a:lnSpc>
              <a:defRPr sz="2016">
                <a:solidFill>
                  <a:srgbClr val="AC3B30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sz="3600" dirty="0">
                <a:solidFill>
                  <a:srgbClr val="1C242C"/>
                </a:solidFill>
              </a:rPr>
              <a:t>Delta Watermaster </a:t>
            </a:r>
          </a:p>
        </p:txBody>
      </p:sp>
      <p:pic>
        <p:nvPicPr>
          <p:cNvPr id="132" name="dwr-delta-patterns-10.jpg" descr="dwr-delta-patterns-1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8350" y="1859773"/>
            <a:ext cx="7414516" cy="507265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431800" rotWithShape="0">
              <a:srgbClr val="000000"/>
            </a:outerShdw>
          </a:effectLst>
        </p:spPr>
      </p:pic>
      <p:pic>
        <p:nvPicPr>
          <p:cNvPr id="133" name="waterboards_logo_high_res.png" descr="waterboards_logo_high_re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90505" y="7821226"/>
            <a:ext cx="2028493" cy="140623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January 31,2018"/>
          <p:cNvSpPr txBox="1"/>
          <p:nvPr/>
        </p:nvSpPr>
        <p:spPr>
          <a:xfrm>
            <a:off x="295349" y="4362960"/>
            <a:ext cx="209352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3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venir Black"/>
              </a:rPr>
              <a:t>May 16, 2018</a:t>
            </a:r>
            <a:endParaRPr sz="2800" dirty="0">
              <a:solidFill>
                <a:srgbClr val="000000"/>
              </a:solidFill>
              <a:latin typeface="Avenir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198" y="7193198"/>
            <a:ext cx="1031781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The Water Education Foundation’s Delta Tour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8" y="8316029"/>
            <a:ext cx="6350001" cy="662878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5508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sz="5200" dirty="0"/>
              <a:t>Managing Complexity Under the Delta Reform Act</a:t>
            </a:r>
            <a:endParaRPr sz="5200" dirty="0"/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656856" y="2501900"/>
            <a:ext cx="10783777" cy="59347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>
              <a:spcBef>
                <a:spcPts val="18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“Co-equal Goals”</a:t>
            </a:r>
          </a:p>
          <a:p>
            <a:pPr marL="457200">
              <a:spcBef>
                <a:spcPts val="18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Three Issues: </a:t>
            </a:r>
          </a:p>
          <a:p>
            <a:pPr marL="1200150" lvl="1" indent="-742950">
              <a:spcBef>
                <a:spcPts val="18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+mj-lt"/>
              <a:buAutoNum type="arabicPeriod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Water Supply Reliability</a:t>
            </a:r>
          </a:p>
          <a:p>
            <a:pPr marL="1200150" lvl="1" indent="-742950">
              <a:spcBef>
                <a:spcPts val="18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+mj-lt"/>
              <a:buAutoNum type="arabicPeriod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Ecosystem Renewal</a:t>
            </a:r>
          </a:p>
          <a:p>
            <a:pPr marL="1200150" lvl="1" indent="-742950">
              <a:spcBef>
                <a:spcPts val="18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+mj-lt"/>
              <a:buAutoNum type="arabicPeriod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Regard for Delta as an Evolving Place</a:t>
            </a:r>
          </a:p>
          <a:p>
            <a:pPr marL="457200">
              <a:spcBef>
                <a:spcPts val="18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We Can All Agree on the Appropriate Balance, Right?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83" y="1712580"/>
            <a:ext cx="4977917" cy="3459126"/>
          </a:xfrm>
          <a:prstGeom prst="rect">
            <a:avLst/>
          </a:prstGeom>
          <a:ln w="38100">
            <a:solidFill>
              <a:srgbClr val="336600"/>
            </a:solidFill>
          </a:ln>
        </p:spPr>
      </p:pic>
    </p:spTree>
    <p:extLst>
      <p:ext uri="{BB962C8B-B14F-4D97-AF65-F5344CB8AC3E}">
        <p14:creationId xmlns:p14="http://schemas.microsoft.com/office/powerpoint/2010/main" val="2481364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4020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sz="5400" dirty="0"/>
              <a:t>Delta Plan – Thread the Needle</a:t>
            </a:r>
            <a:endParaRPr sz="5400" dirty="0"/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978195" y="1998922"/>
            <a:ext cx="9760688" cy="69749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chemeClr val="accent5">
                  <a:satOff val="-8700"/>
                  <a:lumOff val="-21853"/>
                </a:schemeClr>
              </a:buClr>
              <a:buSzPct val="125000"/>
              <a:buNone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b="1" dirty="0"/>
              <a:t>Challenges</a:t>
            </a:r>
            <a:r>
              <a:rPr lang="en-US" sz="4800" dirty="0"/>
              <a:t>:</a:t>
            </a:r>
          </a:p>
          <a:p>
            <a:pPr marL="365760">
              <a:spcBef>
                <a:spcPts val="30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Natural </a:t>
            </a:r>
          </a:p>
          <a:p>
            <a:pPr marL="365760">
              <a:spcBef>
                <a:spcPts val="30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Economic</a:t>
            </a:r>
          </a:p>
          <a:p>
            <a:pPr marL="365760">
              <a:spcBef>
                <a:spcPts val="30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Infrastructure </a:t>
            </a:r>
          </a:p>
          <a:p>
            <a:pPr marL="365760">
              <a:spcBef>
                <a:spcPts val="30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Cultural</a:t>
            </a:r>
          </a:p>
          <a:p>
            <a:pPr marL="365760">
              <a:spcBef>
                <a:spcPts val="30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Ecological </a:t>
            </a:r>
          </a:p>
          <a:p>
            <a:pPr marL="365760">
              <a:spcBef>
                <a:spcPts val="30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Vision</a:t>
            </a:r>
            <a:endParaRPr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6" y="3044898"/>
            <a:ext cx="4000896" cy="40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56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xfrm>
            <a:off x="508000" y="212651"/>
            <a:ext cx="11988800" cy="1339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sz="5400" dirty="0"/>
              <a:t>The Delta Plan </a:t>
            </a:r>
            <a:endParaRPr sz="5400" dirty="0"/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673049" y="1552353"/>
            <a:ext cx="11658701" cy="85702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>
              <a:spcBef>
                <a:spcPts val="30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Currently Suspended – </a:t>
            </a:r>
            <a:br>
              <a:rPr lang="en-US" sz="4400" dirty="0"/>
            </a:br>
            <a:r>
              <a:rPr lang="en-US" sz="4400" dirty="0"/>
              <a:t>Procedural Attack (Of course!)</a:t>
            </a:r>
          </a:p>
          <a:p>
            <a:pPr marL="365760">
              <a:spcBef>
                <a:spcPts val="30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Undergoing Major Revision:</a:t>
            </a:r>
          </a:p>
          <a:p>
            <a:pPr marL="937260" lvl="1" indent="-571500">
              <a:spcBef>
                <a:spcPts val="30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Levee Investment Strategy</a:t>
            </a:r>
          </a:p>
          <a:p>
            <a:pPr marL="937260" lvl="1" indent="-571500">
              <a:spcBef>
                <a:spcPts val="18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Storage, Conveyance and Operation of Both</a:t>
            </a:r>
          </a:p>
          <a:p>
            <a:pPr marL="937260" lvl="1" indent="-571500">
              <a:spcBef>
                <a:spcPts val="24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Ecosystem Renewal</a:t>
            </a:r>
          </a:p>
          <a:p>
            <a:pPr marL="518160" indent="-571500">
              <a:spcBef>
                <a:spcPts val="30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Delta Plan Interagency Implementation Committee </a:t>
            </a:r>
          </a:p>
          <a:p>
            <a:pPr marL="365760">
              <a:spcBef>
                <a:spcPts val="30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771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4658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/>
              <a:t>What to Watch For</a:t>
            </a:r>
            <a:endParaRPr dirty="0"/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520802" y="3051544"/>
            <a:ext cx="11988800" cy="54881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000" dirty="0"/>
              <a:t>Water Quality Control Plan Update (Can we </a:t>
            </a:r>
            <a:br>
              <a:rPr lang="en-US" sz="4000" dirty="0"/>
            </a:br>
            <a:r>
              <a:rPr lang="en-US" sz="4000" dirty="0"/>
              <a:t>set minimum flows?)</a:t>
            </a:r>
          </a:p>
          <a:p>
            <a:pPr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000" dirty="0" err="1"/>
              <a:t>WaterFix</a:t>
            </a:r>
            <a:r>
              <a:rPr lang="en-US" sz="4000" dirty="0"/>
              <a:t> (Credible operating conditions?)</a:t>
            </a:r>
          </a:p>
          <a:p>
            <a:pPr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000" dirty="0" err="1"/>
              <a:t>EcoRestore</a:t>
            </a:r>
            <a:r>
              <a:rPr lang="en-US" sz="4000" dirty="0"/>
              <a:t> (Practical, actionable, affordable, scalable or utopian?)</a:t>
            </a:r>
          </a:p>
          <a:p>
            <a:pPr marL="468313" lvl="1" indent="-455613"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000" dirty="0"/>
              <a:t>Delta Plan Revisions (Can we escape the </a:t>
            </a:r>
            <a:br>
              <a:rPr lang="en-US" sz="4000" dirty="0"/>
            </a:br>
            <a:r>
              <a:rPr lang="en-US" sz="4000" dirty="0"/>
              <a:t>ESA single-species straightjacket?)</a:t>
            </a:r>
          </a:p>
          <a:p>
            <a:pPr marL="468313" lvl="1" indent="-455613"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000" dirty="0"/>
              <a:t>Arrival of the Black Swan (Can a mature democracy manage change?)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64" y="122056"/>
            <a:ext cx="3605619" cy="2706204"/>
          </a:xfrm>
          <a:prstGeom prst="rect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20869540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E041CD-6230-4ADD-9267-AEE14F6331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EB8B2-8B90-425B-A934-8B064FF12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0" y="0"/>
            <a:ext cx="8019142" cy="9753600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B138AF-6230-43EF-8938-B8CE820C671F}"/>
              </a:ext>
            </a:extLst>
          </p:cNvPr>
          <p:cNvSpPr txBox="1"/>
          <p:nvPr/>
        </p:nvSpPr>
        <p:spPr>
          <a:xfrm>
            <a:off x="522513" y="619935"/>
            <a:ext cx="44196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Heavy"/>
                <a:sym typeface="Gill Sans"/>
              </a:rPr>
              <a:t>Sea Level Rise Scenario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30D72-844B-465F-86EC-03214FE28E88}"/>
              </a:ext>
            </a:extLst>
          </p:cNvPr>
          <p:cNvSpPr txBox="1"/>
          <p:nvPr/>
        </p:nvSpPr>
        <p:spPr>
          <a:xfrm>
            <a:off x="348343" y="2750436"/>
            <a:ext cx="4593770" cy="56887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Sacramento San</a:t>
            </a:r>
            <a:br>
              <a:rPr lang="en-US" sz="4400" dirty="0"/>
            </a:br>
            <a:r>
              <a:rPr lang="en-US" sz="4400" dirty="0"/>
              <a:t>  Joaquin Delta </a:t>
            </a:r>
          </a:p>
          <a:p>
            <a:pPr algn="l">
              <a:spcBef>
                <a:spcPts val="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Inundation of </a:t>
            </a:r>
            <a:br>
              <a:rPr lang="en-US" sz="4400" dirty="0"/>
            </a:br>
            <a:r>
              <a:rPr lang="en-US" sz="4400" dirty="0"/>
              <a:t>  100-year Flood</a:t>
            </a:r>
            <a:br>
              <a:rPr lang="en-US" sz="4400" dirty="0"/>
            </a:br>
            <a:r>
              <a:rPr lang="en-US" sz="4400" dirty="0"/>
              <a:t>  with 1.4M of </a:t>
            </a:r>
            <a:br>
              <a:rPr lang="en-US" sz="4400" dirty="0"/>
            </a:br>
            <a:r>
              <a:rPr lang="en-US" sz="4400" dirty="0"/>
              <a:t>  Sea Level Rise</a:t>
            </a:r>
            <a:br>
              <a:rPr lang="en-US" sz="4400" dirty="0"/>
            </a:br>
            <a:endParaRPr lang="en-US" sz="4400" dirty="0"/>
          </a:p>
          <a:p>
            <a:pPr algn="l">
              <a:spcBef>
                <a:spcPts val="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000" dirty="0"/>
              <a:t>(Cal-Adapt.org)</a:t>
            </a:r>
          </a:p>
        </p:txBody>
      </p:sp>
    </p:spTree>
    <p:extLst>
      <p:ext uri="{BB962C8B-B14F-4D97-AF65-F5344CB8AC3E}">
        <p14:creationId xmlns:p14="http://schemas.microsoft.com/office/powerpoint/2010/main" val="21461717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pic>
        <p:nvPicPr>
          <p:cNvPr id="6" name="dwr-delta-patterns-10.jpg" descr="dwr-delta-patterns-10.jpg">
            <a:extLst>
              <a:ext uri="{FF2B5EF4-FFF2-40B4-BE49-F238E27FC236}">
                <a16:creationId xmlns:a16="http://schemas.microsoft.com/office/drawing/2014/main" id="{6126E96A-46BA-4834-899B-FA89D7CBD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431800" rotWithShape="0">
              <a:srgbClr val="000000"/>
            </a:outerShdw>
          </a:effectLst>
        </p:spPr>
      </p:pic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xfrm>
            <a:off x="656563" y="179685"/>
            <a:ext cx="11988800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</a:rPr>
              <a:t>Questions   </a:t>
            </a:r>
            <a:r>
              <a:rPr lang="en-US" sz="5400" dirty="0">
                <a:solidFill>
                  <a:srgbClr val="FFFFFF"/>
                </a:solidFill>
                <a:sym typeface="Wingdings 2" panose="05020102010507070707" pitchFamily="18" charset="2"/>
              </a:rPr>
              <a:t>   </a:t>
            </a:r>
            <a:r>
              <a:rPr lang="en-US" sz="5400" dirty="0">
                <a:solidFill>
                  <a:srgbClr val="FFFFFF"/>
                </a:solidFill>
              </a:rPr>
              <a:t>Thank You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DEC58-5385-4E85-85EA-20FEEA374EC8}"/>
              </a:ext>
            </a:extLst>
          </p:cNvPr>
          <p:cNvSpPr/>
          <p:nvPr/>
        </p:nvSpPr>
        <p:spPr>
          <a:xfrm>
            <a:off x="1" y="2218664"/>
            <a:ext cx="13004800" cy="50348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25000"/>
                </a:schemeClr>
              </a:gs>
              <a:gs pos="83000">
                <a:schemeClr val="accent1">
                  <a:lumMod val="95000"/>
                  <a:lumOff val="5000"/>
                  <a:alpha val="73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5">
                  <a:satOff val="-8700"/>
                  <a:lumOff val="-21853"/>
                </a:schemeClr>
              </a:buClr>
              <a:buSzPct val="125000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896904" y="2394857"/>
            <a:ext cx="10550174" cy="48586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chemeClr val="accent5">
                  <a:satOff val="-8700"/>
                  <a:lumOff val="-21853"/>
                </a:schemeClr>
              </a:buClr>
              <a:buSzPct val="125000"/>
              <a:buNone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3600" dirty="0">
                <a:solidFill>
                  <a:srgbClr val="FFFFFF"/>
                </a:solidFill>
              </a:rPr>
              <a:t>Michael George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Delta Water Master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Email: </a:t>
            </a:r>
            <a:r>
              <a:rPr lang="en-US" sz="3600" u="sng" dirty="0">
                <a:solidFill>
                  <a:srgbClr val="FFFFFF"/>
                </a:solidFill>
              </a:rPr>
              <a:t>michael.george@waterboards.ca.gov</a:t>
            </a:r>
            <a:br>
              <a:rPr lang="en-US" sz="3600" u="sng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Office Phone: (916) 445-5962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Kristi Matal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Communication and Outreach Specialist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Email: </a:t>
            </a:r>
            <a:r>
              <a:rPr lang="en-US" sz="3600" u="sng" dirty="0">
                <a:solidFill>
                  <a:srgbClr val="FFFFFF"/>
                </a:solidFill>
              </a:rPr>
              <a:t>kristi.matal@waterboards.ca.gov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Office Phone: (916) 319-8264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8102" y="8741965"/>
            <a:ext cx="10528595" cy="410369"/>
          </a:xfrm>
          <a:prstGeom prst="rect">
            <a:avLst/>
          </a:prstGeom>
          <a:noFill/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chemeClr val="accent5">
                  <a:satOff val="-8700"/>
                  <a:lumOff val="-21853"/>
                </a:schemeClr>
              </a:buClr>
              <a:buSzPct val="125000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2000" i="1" dirty="0">
                <a:solidFill>
                  <a:srgbClr val="FFFFFF"/>
                </a:solidFill>
              </a:rPr>
              <a:t>Photo Credits</a:t>
            </a:r>
            <a:r>
              <a:rPr lang="en-US" sz="2000" dirty="0">
                <a:solidFill>
                  <a:srgbClr val="FFFFFF"/>
                </a:solidFill>
              </a:rPr>
              <a:t>: Maven’s Notebook, Michael George, Robert </a:t>
            </a:r>
            <a:r>
              <a:rPr lang="en-US" sz="2000" dirty="0" err="1">
                <a:solidFill>
                  <a:srgbClr val="FFFFFF"/>
                </a:solidFill>
              </a:rPr>
              <a:t>Waghorn</a:t>
            </a:r>
            <a:r>
              <a:rPr lang="en-US" sz="2000" dirty="0">
                <a:solidFill>
                  <a:srgbClr val="FFFFFF"/>
                </a:solidFill>
              </a:rPr>
              <a:t>, Pixabay.com, Morguefile.com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917816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/>
              <a:t>Disclaimer</a:t>
            </a:r>
            <a:endParaRPr dirty="0"/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508000" y="2558952"/>
            <a:ext cx="11988800" cy="30099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3800" dirty="0"/>
              <a:t>I am not speaking for the:</a:t>
            </a:r>
            <a:endParaRPr sz="3800" dirty="0"/>
          </a:p>
          <a:p>
            <a:pPr marL="0" lvl="2" indent="914400">
              <a:lnSpc>
                <a:spcPct val="20000"/>
              </a:lnSpc>
              <a:buClr>
                <a:schemeClr val="accent5">
                  <a:satOff val="-8700"/>
                  <a:lumOff val="-21853"/>
                </a:schemeClr>
              </a:buClr>
              <a:buSzTx/>
              <a:buNone/>
              <a:defRPr sz="25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z="3800" dirty="0"/>
              <a:t>- </a:t>
            </a:r>
            <a:r>
              <a:rPr lang="en-US" sz="3800" dirty="0"/>
              <a:t>State Water Resources Control Board or</a:t>
            </a:r>
          </a:p>
          <a:p>
            <a:pPr marL="0" lvl="2" indent="914400">
              <a:lnSpc>
                <a:spcPct val="20000"/>
              </a:lnSpc>
              <a:buClr>
                <a:schemeClr val="accent5">
                  <a:satOff val="-8700"/>
                  <a:lumOff val="-21853"/>
                </a:schemeClr>
              </a:buClr>
              <a:buSzTx/>
              <a:buNone/>
              <a:defRPr sz="25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sz="3800" dirty="0"/>
              <a:t>-</a:t>
            </a:r>
            <a:r>
              <a:rPr lang="en-US" sz="3800" dirty="0"/>
              <a:t> The Delta Stewardship Council</a:t>
            </a:r>
            <a:endParaRPr sz="3800" dirty="0"/>
          </a:p>
        </p:txBody>
      </p:sp>
      <p:sp>
        <p:nvSpPr>
          <p:cNvPr id="141" name="Advisory…"/>
          <p:cNvSpPr txBox="1"/>
          <p:nvPr/>
        </p:nvSpPr>
        <p:spPr>
          <a:xfrm>
            <a:off x="508000" y="5568900"/>
            <a:ext cx="11988800" cy="3009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19100" indent="-419100" algn="l">
              <a:lnSpc>
                <a:spcPct val="40000"/>
              </a:lnSpc>
              <a:spcBef>
                <a:spcPts val="4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 </a:t>
            </a:r>
            <a:r>
              <a:rPr lang="en-US" sz="3800" dirty="0"/>
              <a:t>I am not presenting State policy</a:t>
            </a:r>
          </a:p>
          <a:p>
            <a:pPr marL="419100" indent="-419100" algn="l">
              <a:spcBef>
                <a:spcPts val="48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3800" dirty="0"/>
              <a:t>I am expressing personal observations and opinions </a:t>
            </a:r>
            <a:r>
              <a:rPr lang="en-US" sz="3800" i="1" dirty="0"/>
              <a:t>(except where specifically referenced to published materials)</a:t>
            </a:r>
            <a:r>
              <a:rPr lang="en-US" sz="3800" dirty="0"/>
              <a:t>.</a:t>
            </a:r>
            <a:endParaRPr sz="3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348">
            <a:off x="9641042" y="585141"/>
            <a:ext cx="25431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12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689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/>
              <a:t>Overview</a:t>
            </a:r>
            <a:endParaRPr dirty="0"/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520802" y="2594345"/>
            <a:ext cx="11988800" cy="61686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40000"/>
              </a:lnSpc>
              <a:spcBef>
                <a:spcPts val="3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dirty="0"/>
              <a:t>Role of the Delta Watermaster</a:t>
            </a:r>
          </a:p>
          <a:p>
            <a:pPr>
              <a:lnSpc>
                <a:spcPct val="110000"/>
              </a:lnSpc>
              <a:spcBef>
                <a:spcPts val="3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dirty="0"/>
              <a:t>Water Rights and Water Allocation</a:t>
            </a:r>
          </a:p>
          <a:p>
            <a:pPr>
              <a:lnSpc>
                <a:spcPct val="110000"/>
              </a:lnSpc>
              <a:spcBef>
                <a:spcPts val="3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dirty="0"/>
              <a:t>Managing for Drought, Flood and Climate Change</a:t>
            </a:r>
            <a:endParaRPr lang="en-US" sz="48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dirty="0"/>
              <a:t>Planning in the Bureaucratic Labyrinth</a:t>
            </a:r>
          </a:p>
          <a:p>
            <a:pPr>
              <a:lnSpc>
                <a:spcPct val="110000"/>
              </a:lnSpc>
              <a:spcBef>
                <a:spcPts val="3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dirty="0"/>
              <a:t>What to Watch For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689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/>
              <a:t>Role of the Delta Watermaster</a:t>
            </a:r>
            <a:endParaRPr dirty="0"/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508000" y="2286000"/>
            <a:ext cx="6300916" cy="61686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3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dirty="0"/>
              <a:t>Independent Officer of the State</a:t>
            </a:r>
          </a:p>
          <a:p>
            <a:pPr>
              <a:lnSpc>
                <a:spcPct val="110000"/>
              </a:lnSpc>
              <a:spcBef>
                <a:spcPts val="3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dirty="0"/>
              <a:t>Created as part of 2009 Delta Reform Act</a:t>
            </a:r>
          </a:p>
          <a:p>
            <a:pPr>
              <a:lnSpc>
                <a:spcPct val="110000"/>
              </a:lnSpc>
              <a:spcBef>
                <a:spcPts val="3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dirty="0"/>
              <a:t>Four-year Term</a:t>
            </a:r>
          </a:p>
          <a:p>
            <a:pPr>
              <a:lnSpc>
                <a:spcPct val="110000"/>
              </a:lnSpc>
              <a:spcBef>
                <a:spcPts val="36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dirty="0"/>
              <a:t>Reports jointly to Water Board and </a:t>
            </a:r>
            <a:br>
              <a:rPr lang="en-US" sz="4800" dirty="0"/>
            </a:br>
            <a:r>
              <a:rPr lang="en-US" sz="4800" dirty="0"/>
              <a:t>Delta Stewardship Council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95" y="3905250"/>
            <a:ext cx="4925126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893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sz="5400" dirty="0"/>
              <a:t>Water Rights and Water Allocation </a:t>
            </a:r>
            <a:br>
              <a:rPr lang="en-US" sz="5400" dirty="0"/>
            </a:br>
            <a:r>
              <a:rPr lang="en-US" sz="5400" dirty="0"/>
              <a:t>in the Delta</a:t>
            </a:r>
            <a:endParaRPr sz="5400" dirty="0"/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508000" y="2558952"/>
            <a:ext cx="7657805" cy="660492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24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3600" dirty="0"/>
              <a:t>Appropriation System Overlain on Riparian System</a:t>
            </a:r>
          </a:p>
          <a:p>
            <a:pPr lvl="1">
              <a:spcBef>
                <a:spcPts val="24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3600" dirty="0"/>
              <a:t>Appropriation by Priority: “First in Time, First in Right” </a:t>
            </a:r>
          </a:p>
          <a:p>
            <a:pPr lvl="1">
              <a:spcBef>
                <a:spcPts val="24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3600" dirty="0"/>
              <a:t>Riparian by Correlative Curtailment: “Shared Sacrifice”</a:t>
            </a:r>
          </a:p>
          <a:p>
            <a:pPr>
              <a:spcBef>
                <a:spcPts val="24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3600" dirty="0"/>
              <a:t>Most Senior Delta Water Rights </a:t>
            </a:r>
            <a:br>
              <a:rPr lang="en-US" sz="3600" dirty="0"/>
            </a:br>
            <a:r>
              <a:rPr lang="en-US" sz="3600" dirty="0"/>
              <a:t>“Pre-date” Administrative System</a:t>
            </a:r>
          </a:p>
          <a:p>
            <a:pPr>
              <a:spcBef>
                <a:spcPts val="24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3600" dirty="0"/>
              <a:t>Curtailment: “Whack-a-Mole”</a:t>
            </a:r>
            <a:endParaRPr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94" y="1685891"/>
            <a:ext cx="3945860" cy="7552878"/>
          </a:xfrm>
          <a:prstGeom prst="rect">
            <a:avLst/>
          </a:prstGeom>
          <a:ln w="19050">
            <a:solidFill>
              <a:srgbClr val="003399"/>
            </a:solidFill>
          </a:ln>
          <a:effectLst>
            <a:reflection endPos="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68354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57214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/>
              <a:t>Response: Division of Water Rights Issued Informational Order During 2015 Drought</a:t>
            </a:r>
            <a:endParaRPr dirty="0"/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508000" y="3120508"/>
            <a:ext cx="11988800" cy="582664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dirty="0"/>
              <a:t>Short-term:</a:t>
            </a:r>
            <a:r>
              <a:rPr lang="en-US" sz="4600" dirty="0"/>
              <a:t> </a:t>
            </a:r>
            <a:br>
              <a:rPr lang="en-US" sz="4400" dirty="0"/>
            </a:br>
            <a:endParaRPr lang="en-US" sz="4400" dirty="0"/>
          </a:p>
          <a:p>
            <a:pPr lvl="1"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Report Recent and Projected Water Use </a:t>
            </a:r>
            <a:br>
              <a:rPr lang="en-US" sz="4400" dirty="0"/>
            </a:br>
            <a:endParaRPr lang="en-US" sz="4400" dirty="0"/>
          </a:p>
          <a:p>
            <a:pPr lvl="1"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Informed Regular Updates to Water Supply Availability Analyses (“Supply/Demand Curves”)</a:t>
            </a:r>
          </a:p>
          <a:p>
            <a:pPr marL="838200" lvl="2" indent="0"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None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br>
              <a:rPr lang="en-US" sz="4400" dirty="0"/>
            </a:b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515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8" y="1446028"/>
            <a:ext cx="11637813" cy="83075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C8907-828E-4B8A-B4CE-484161AAAEA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61507"/>
            <a:ext cx="11704320" cy="1259578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lack"/>
              </a:rPr>
              <a:t>Water Availability</a:t>
            </a:r>
          </a:p>
        </p:txBody>
      </p:sp>
    </p:spTree>
    <p:extLst>
      <p:ext uri="{BB962C8B-B14F-4D97-AF65-F5344CB8AC3E}">
        <p14:creationId xmlns:p14="http://schemas.microsoft.com/office/powerpoint/2010/main" val="120764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57214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/>
              <a:t>Response: Division of Water Rights Issued Informational Order During 2015 Drought</a:t>
            </a:r>
            <a:endParaRPr dirty="0"/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520802" y="4158343"/>
            <a:ext cx="11988800" cy="371152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800" dirty="0"/>
              <a:t>Longer-term: </a:t>
            </a:r>
          </a:p>
          <a:p>
            <a:pPr lvl="1"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Provide Documentation Supporting </a:t>
            </a:r>
            <a:br>
              <a:rPr lang="en-US" sz="4400" dirty="0"/>
            </a:br>
            <a:r>
              <a:rPr lang="en-US" sz="4400" dirty="0"/>
              <a:t>the Senior Water Right Claim</a:t>
            </a:r>
          </a:p>
          <a:p>
            <a:pPr lvl="2"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ü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200" dirty="0"/>
              <a:t>Very High Compliance Rate</a:t>
            </a:r>
          </a:p>
          <a:p>
            <a:pPr lvl="2"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ü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200" dirty="0"/>
              <a:t>Avalanche of Material </a:t>
            </a:r>
          </a:p>
          <a:p>
            <a:pPr lvl="2"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ü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200" dirty="0"/>
              <a:t>Two-year Process of Organization, </a:t>
            </a:r>
            <a:br>
              <a:rPr lang="en-US" sz="4200" dirty="0"/>
            </a:br>
            <a:r>
              <a:rPr lang="en-US" sz="4200" dirty="0"/>
              <a:t>Review and Analysis</a:t>
            </a:r>
          </a:p>
          <a:p>
            <a:pPr lvl="2"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ü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200" dirty="0"/>
              <a:t>Culminated in First-ever Taxonomy of Delta Senior Water Rights Claims</a:t>
            </a:r>
          </a:p>
          <a:p>
            <a:pPr lvl="2"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57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ll of the Delta Watermaster"/>
          <p:cNvSpPr txBox="1">
            <a:spLocks noGrp="1"/>
          </p:cNvSpPr>
          <p:nvPr>
            <p:ph type="title"/>
          </p:nvPr>
        </p:nvSpPr>
        <p:spPr>
          <a:xfrm>
            <a:off x="678121" y="596152"/>
            <a:ext cx="11988800" cy="118448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200"/>
              </a:spcBef>
              <a:defRPr sz="5900" cap="none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sz="4800" dirty="0"/>
              <a:t>First Comprehensive Taxonomy of Senior Water Right Use in the Watershed</a:t>
            </a:r>
            <a:endParaRPr sz="4800" dirty="0"/>
          </a:p>
        </p:txBody>
      </p:sp>
      <p:sp>
        <p:nvSpPr>
          <p:cNvPr id="140" name="Statutory…"/>
          <p:cNvSpPr txBox="1">
            <a:spLocks noGrp="1"/>
          </p:cNvSpPr>
          <p:nvPr>
            <p:ph type="body" sz="half" idx="1"/>
          </p:nvPr>
        </p:nvSpPr>
        <p:spPr>
          <a:xfrm>
            <a:off x="520802" y="7027252"/>
            <a:ext cx="11988800" cy="27263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Tx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Undergoing “Crowd Correction”</a:t>
            </a:r>
          </a:p>
          <a:p>
            <a:pPr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Tx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Cracks Open “Black Box” of Delta Claims</a:t>
            </a:r>
          </a:p>
          <a:p>
            <a:pPr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Tx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n-US" sz="4400" dirty="0"/>
              <a:t>Fills Gaps in Understanding Water Diversion and Use</a:t>
            </a:r>
          </a:p>
          <a:p>
            <a:pPr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Tx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lang="en-US" sz="4400" dirty="0"/>
          </a:p>
          <a:p>
            <a:pPr>
              <a:spcBef>
                <a:spcPts val="1200"/>
              </a:spcBef>
              <a:buClr>
                <a:schemeClr val="accent5">
                  <a:satOff val="-8700"/>
                  <a:lumOff val="-21853"/>
                </a:schemeClr>
              </a:buClr>
              <a:buSzPct val="125000"/>
              <a:buFontTx/>
              <a:buChar char="•"/>
              <a:defRPr sz="3200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0" y="2256150"/>
            <a:ext cx="12393104" cy="33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2186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650</Words>
  <Application>Microsoft Office PowerPoint</Application>
  <PresentationFormat>Custom</PresentationFormat>
  <Paragraphs>168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Avenir Black</vt:lpstr>
      <vt:lpstr>Avenir Heavy</vt:lpstr>
      <vt:lpstr>Avenir Medium</vt:lpstr>
      <vt:lpstr>Calibri</vt:lpstr>
      <vt:lpstr>Gill Sans</vt:lpstr>
      <vt:lpstr>Gill Sans Light</vt:lpstr>
      <vt:lpstr>Helvetica</vt:lpstr>
      <vt:lpstr>Helvetica Neue</vt:lpstr>
      <vt:lpstr>Wingdings</vt:lpstr>
      <vt:lpstr>Wingdings 2</vt:lpstr>
      <vt:lpstr>New_Template3</vt:lpstr>
      <vt:lpstr>The Sacramento / San Joaquin  River Delta </vt:lpstr>
      <vt:lpstr>Disclaimer</vt:lpstr>
      <vt:lpstr>Overview</vt:lpstr>
      <vt:lpstr>Role of the Delta Watermaster</vt:lpstr>
      <vt:lpstr>Water Rights and Water Allocation  in the Delta</vt:lpstr>
      <vt:lpstr>Response: Division of Water Rights Issued Informational Order During 2015 Drought</vt:lpstr>
      <vt:lpstr>Water Availability</vt:lpstr>
      <vt:lpstr>Response: Division of Water Rights Issued Informational Order During 2015 Drought</vt:lpstr>
      <vt:lpstr>First Comprehensive Taxonomy of Senior Water Right Use in the Watershed</vt:lpstr>
      <vt:lpstr>Managing Complexity Under the Delta Reform Act</vt:lpstr>
      <vt:lpstr>Delta Plan – Thread the Needle</vt:lpstr>
      <vt:lpstr>The Delta Plan </vt:lpstr>
      <vt:lpstr>What to Watch For</vt:lpstr>
      <vt:lpstr>PowerPoint Presentation</vt:lpstr>
      <vt:lpstr>Questions   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to Farming in the Delta</dc:title>
  <dc:creator>Matal, Kristi@Waterboards</dc:creator>
  <cp:lastModifiedBy>George, Michael@Waterboards</cp:lastModifiedBy>
  <cp:revision>86</cp:revision>
  <cp:lastPrinted>2018-05-10T15:14:02Z</cp:lastPrinted>
  <dcterms:modified xsi:type="dcterms:W3CDTF">2018-05-14T20:47:38Z</dcterms:modified>
</cp:coreProperties>
</file>