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5"/>
  </p:notesMasterIdLst>
  <p:sldIdLst>
    <p:sldId id="585" r:id="rId2"/>
    <p:sldId id="272" r:id="rId3"/>
    <p:sldId id="268" r:id="rId4"/>
    <p:sldId id="269" r:id="rId5"/>
    <p:sldId id="270" r:id="rId6"/>
    <p:sldId id="266" r:id="rId7"/>
    <p:sldId id="619" r:id="rId8"/>
    <p:sldId id="271" r:id="rId9"/>
    <p:sldId id="571" r:id="rId10"/>
    <p:sldId id="617" r:id="rId11"/>
    <p:sldId id="280" r:id="rId12"/>
    <p:sldId id="278" r:id="rId13"/>
    <p:sldId id="267" r:id="rId14"/>
    <p:sldId id="279" r:id="rId15"/>
    <p:sldId id="649" r:id="rId16"/>
    <p:sldId id="648" r:id="rId17"/>
    <p:sldId id="647" r:id="rId18"/>
    <p:sldId id="260" r:id="rId19"/>
    <p:sldId id="261" r:id="rId20"/>
    <p:sldId id="265" r:id="rId21"/>
    <p:sldId id="263" r:id="rId22"/>
    <p:sldId id="259" r:id="rId23"/>
    <p:sldId id="302" r:id="rId24"/>
    <p:sldId id="290" r:id="rId25"/>
    <p:sldId id="275" r:id="rId26"/>
    <p:sldId id="256" r:id="rId27"/>
    <p:sldId id="258" r:id="rId28"/>
    <p:sldId id="257" r:id="rId29"/>
    <p:sldId id="281" r:id="rId30"/>
    <p:sldId id="640" r:id="rId31"/>
    <p:sldId id="643" r:id="rId32"/>
    <p:sldId id="641" r:id="rId33"/>
    <p:sldId id="642" r:id="rId34"/>
    <p:sldId id="638" r:id="rId35"/>
    <p:sldId id="552" r:id="rId36"/>
    <p:sldId id="273" r:id="rId37"/>
    <p:sldId id="651" r:id="rId38"/>
    <p:sldId id="645" r:id="rId39"/>
    <p:sldId id="650" r:id="rId40"/>
    <p:sldId id="644" r:id="rId41"/>
    <p:sldId id="637" r:id="rId42"/>
    <p:sldId id="646" r:id="rId43"/>
    <p:sldId id="631" r:id="rId4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6" autoAdjust="0"/>
    <p:restoredTop sz="86166" autoAdjust="0"/>
  </p:normalViewPr>
  <p:slideViewPr>
    <p:cSldViewPr snapToGrid="0">
      <p:cViewPr varScale="1">
        <p:scale>
          <a:sx n="99" d="100"/>
          <a:sy n="99" d="100"/>
        </p:scale>
        <p:origin x="186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E9C12F-B9FE-40CA-9B9F-E32D3DBCB194}" type="datetimeFigureOut">
              <a:rPr lang="en-US" smtClean="0"/>
              <a:t>5/18/2018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322715-0EA6-4E8F-8ECD-9D1124D255EF}" type="slidenum">
              <a:rPr lang="en-US" smtClean="0"/>
              <a:t>‹#›</a:t>
            </a:fld>
            <a:endParaRPr lang="en-US"/>
          </a:p>
        </p:txBody>
      </p:sp>
    </p:spTree>
    <p:extLst>
      <p:ext uri="{BB962C8B-B14F-4D97-AF65-F5344CB8AC3E}">
        <p14:creationId xmlns:p14="http://schemas.microsoft.com/office/powerpoint/2010/main" val="4268737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898852-10CC-934A-BB94-F64D45CC8968}" type="slidenum">
              <a:rPr lang="en-US" smtClean="0"/>
              <a:pPr/>
              <a:t>1</a:t>
            </a:fld>
            <a:endParaRPr lang="en-US"/>
          </a:p>
        </p:txBody>
      </p:sp>
    </p:spTree>
    <p:extLst>
      <p:ext uri="{BB962C8B-B14F-4D97-AF65-F5344CB8AC3E}">
        <p14:creationId xmlns:p14="http://schemas.microsoft.com/office/powerpoint/2010/main" val="10196895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Polybrominated diphenyl ethers</a:t>
            </a:r>
          </a:p>
          <a:p>
            <a:r>
              <a:rPr lang="en-US" dirty="0"/>
              <a:t>Banned by CA in 2005, took effect in 2008. </a:t>
            </a:r>
          </a:p>
        </p:txBody>
      </p:sp>
      <p:sp>
        <p:nvSpPr>
          <p:cNvPr id="4" name="Slide Number Placeholder 3"/>
          <p:cNvSpPr>
            <a:spLocks noGrp="1"/>
          </p:cNvSpPr>
          <p:nvPr>
            <p:ph type="sldNum" sz="quarter" idx="10"/>
          </p:nvPr>
        </p:nvSpPr>
        <p:spPr/>
        <p:txBody>
          <a:bodyPr/>
          <a:lstStyle/>
          <a:p>
            <a:fld id="{6B322715-0EA6-4E8F-8ECD-9D1124D255EF}" type="slidenum">
              <a:rPr lang="en-US" smtClean="0"/>
              <a:t>20</a:t>
            </a:fld>
            <a:endParaRPr lang="en-US"/>
          </a:p>
        </p:txBody>
      </p:sp>
    </p:spTree>
    <p:extLst>
      <p:ext uri="{BB962C8B-B14F-4D97-AF65-F5344CB8AC3E}">
        <p14:creationId xmlns:p14="http://schemas.microsoft.com/office/powerpoint/2010/main" val="1674006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Shiboard</a:t>
            </a:r>
            <a:r>
              <a:rPr lang="en-US" dirty="0"/>
              <a:t> analysis. Also contract with labs. Private, UC system, USGS. </a:t>
            </a:r>
          </a:p>
        </p:txBody>
      </p:sp>
      <p:sp>
        <p:nvSpPr>
          <p:cNvPr id="4" name="Slide Number Placeholder 3"/>
          <p:cNvSpPr>
            <a:spLocks noGrp="1"/>
          </p:cNvSpPr>
          <p:nvPr>
            <p:ph type="sldNum" sz="quarter" idx="10"/>
          </p:nvPr>
        </p:nvSpPr>
        <p:spPr/>
        <p:txBody>
          <a:bodyPr/>
          <a:lstStyle/>
          <a:p>
            <a:fld id="{6B322715-0EA6-4E8F-8ECD-9D1124D255EF}" type="slidenum">
              <a:rPr lang="en-US" smtClean="0"/>
              <a:t>21</a:t>
            </a:fld>
            <a:endParaRPr lang="en-US"/>
          </a:p>
        </p:txBody>
      </p:sp>
    </p:spTree>
    <p:extLst>
      <p:ext uri="{BB962C8B-B14F-4D97-AF65-F5344CB8AC3E}">
        <p14:creationId xmlns:p14="http://schemas.microsoft.com/office/powerpoint/2010/main" val="5025670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Long-term records allow us to track trends over time and monitor changes to the ecosystem. Equally important, they let us track the impact and the effectiveness of investments and projects intended to improve water quality. </a:t>
            </a:r>
          </a:p>
          <a:p>
            <a:endParaRPr lang="en-US" dirty="0"/>
          </a:p>
        </p:txBody>
      </p:sp>
      <p:sp>
        <p:nvSpPr>
          <p:cNvPr id="4" name="Slide Number Placeholder 3"/>
          <p:cNvSpPr>
            <a:spLocks noGrp="1"/>
          </p:cNvSpPr>
          <p:nvPr>
            <p:ph type="sldNum" sz="quarter" idx="10"/>
          </p:nvPr>
        </p:nvSpPr>
        <p:spPr/>
        <p:txBody>
          <a:bodyPr/>
          <a:lstStyle/>
          <a:p>
            <a:fld id="{6B322715-0EA6-4E8F-8ECD-9D1124D255EF}" type="slidenum">
              <a:rPr lang="en-US" smtClean="0"/>
              <a:t>22</a:t>
            </a:fld>
            <a:endParaRPr lang="en-US"/>
          </a:p>
        </p:txBody>
      </p:sp>
    </p:spTree>
    <p:extLst>
      <p:ext uri="{BB962C8B-B14F-4D97-AF65-F5344CB8AC3E}">
        <p14:creationId xmlns:p14="http://schemas.microsoft.com/office/powerpoint/2010/main" val="17189617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a:t>
            </a:r>
            <a:r>
              <a:rPr lang="en-US" baseline="0" dirty="0"/>
              <a:t> if we have achieved success, how did we do it.  There are 5 major factors. </a:t>
            </a:r>
          </a:p>
          <a:p>
            <a:endParaRPr lang="en-US" baseline="0" dirty="0"/>
          </a:p>
          <a:p>
            <a:r>
              <a:rPr lang="en-US" b="1" dirty="0"/>
              <a:t>sustained financial support</a:t>
            </a:r>
            <a:r>
              <a:rPr lang="en-US" dirty="0"/>
              <a:t>; </a:t>
            </a:r>
          </a:p>
          <a:p>
            <a:r>
              <a:rPr lang="en-US" b="1" dirty="0"/>
              <a:t>sound science </a:t>
            </a:r>
            <a:r>
              <a:rPr lang="en-US" dirty="0"/>
              <a:t>supported by rigorous peer review of both study plans and reporting products; </a:t>
            </a:r>
          </a:p>
          <a:p>
            <a:r>
              <a:rPr lang="en-US" b="1" dirty="0"/>
              <a:t>active participation</a:t>
            </a:r>
            <a:r>
              <a:rPr lang="en-US" dirty="0"/>
              <a:t>, </a:t>
            </a:r>
            <a:r>
              <a:rPr lang="en-US" b="1" dirty="0"/>
              <a:t>collaboration</a:t>
            </a:r>
            <a:r>
              <a:rPr lang="en-US" dirty="0"/>
              <a:t>, and </a:t>
            </a:r>
            <a:r>
              <a:rPr lang="en-US" b="1" dirty="0"/>
              <a:t>partnership </a:t>
            </a:r>
            <a:r>
              <a:rPr lang="en-US" dirty="0"/>
              <a:t>on the part of regulators, dischargers, scientists, and other stakeholders; </a:t>
            </a:r>
          </a:p>
          <a:p>
            <a:r>
              <a:rPr lang="en-US" dirty="0"/>
              <a:t>thoughtful and forward-looking </a:t>
            </a:r>
            <a:r>
              <a:rPr lang="en-US" b="1" dirty="0"/>
              <a:t>planning</a:t>
            </a:r>
            <a:r>
              <a:rPr lang="en-US" dirty="0"/>
              <a:t>; </a:t>
            </a:r>
          </a:p>
          <a:p>
            <a:r>
              <a:rPr lang="en-US" b="1" dirty="0"/>
              <a:t>effective communication </a:t>
            </a:r>
            <a:r>
              <a:rPr lang="en-US" dirty="0"/>
              <a:t>of the information generated; and </a:t>
            </a:r>
          </a:p>
          <a:p>
            <a:r>
              <a:rPr lang="en-US" b="1" dirty="0"/>
              <a:t>adaptation </a:t>
            </a:r>
            <a:r>
              <a:rPr lang="en-US" dirty="0"/>
              <a:t>in response to changes in the ecosystem, the regulatory framework, and advances in understanding of pollutants and the ecosystem</a:t>
            </a:r>
          </a:p>
          <a:p>
            <a:endParaRPr lang="en-US" dirty="0"/>
          </a:p>
          <a:p>
            <a:r>
              <a:rPr lang="en-US" dirty="0"/>
              <a:t>Top two</a:t>
            </a:r>
            <a:r>
              <a:rPr lang="en-US" baseline="0" dirty="0"/>
              <a:t> -- Collaboration and Relevance to </a:t>
            </a:r>
            <a:r>
              <a:rPr lang="en-US" baseline="0" dirty="0" err="1"/>
              <a:t>Mgmt</a:t>
            </a:r>
            <a:r>
              <a:rPr lang="en-US" baseline="0" dirty="0"/>
              <a:t> Decisions -- are absolutely necessary.</a:t>
            </a:r>
          </a:p>
          <a:p>
            <a:r>
              <a:rPr lang="en-US" baseline="0" dirty="0"/>
              <a:t>--Without the forum and willingness to collaborate, the program would not have even started.</a:t>
            </a:r>
            <a:endParaRPr lang="en-US" dirty="0"/>
          </a:p>
          <a:p>
            <a:r>
              <a:rPr lang="en-US" dirty="0"/>
              <a:t>--With regard to</a:t>
            </a:r>
            <a:r>
              <a:rPr lang="en-US" baseline="0" dirty="0"/>
              <a:t> relevance to mgmt. decisions, I will be perfectly blunt: Monitoring programs without management relevance are …. Hard to fund and sustain.</a:t>
            </a:r>
          </a:p>
          <a:p>
            <a:endParaRPr lang="en-US" baseline="0" dirty="0"/>
          </a:p>
          <a:p>
            <a:r>
              <a:rPr lang="en-US" baseline="0" dirty="0"/>
              <a:t>Stable Funding and Long Term Planning have allowed us to be efficient with our time and dollars, which makes our stakeholders happy and lets us focus on the work.</a:t>
            </a:r>
          </a:p>
          <a:p>
            <a:endParaRPr lang="en-US" baseline="0" dirty="0"/>
          </a:p>
          <a:p>
            <a:r>
              <a:rPr lang="en-US" baseline="0" dirty="0"/>
              <a:t>Adaptability has been crucial for keeping us relevant. Next year is the RMP’s 25</a:t>
            </a:r>
            <a:r>
              <a:rPr lang="en-US" baseline="30000" dirty="0"/>
              <a:t>th</a:t>
            </a:r>
            <a:r>
              <a:rPr lang="en-US" baseline="0" dirty="0"/>
              <a:t> anniversary. The program looks nothing like what it was when it started in 1993. The monitoring design, the management questions, and the target parameters have all changed. Normally we think a good monitoring program does the same thing forever.  If he had followed that model, we would not exist now. </a:t>
            </a:r>
          </a:p>
        </p:txBody>
      </p:sp>
      <p:sp>
        <p:nvSpPr>
          <p:cNvPr id="4" name="Slide Number Placeholder 3"/>
          <p:cNvSpPr>
            <a:spLocks noGrp="1"/>
          </p:cNvSpPr>
          <p:nvPr>
            <p:ph type="sldNum" sz="quarter" idx="10"/>
          </p:nvPr>
        </p:nvSpPr>
        <p:spPr/>
        <p:txBody>
          <a:bodyPr/>
          <a:lstStyle/>
          <a:p>
            <a:fld id="{396361A8-20BA-A440-950B-6247C1BA2CFD}"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11918248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Governance structure: Steering Committee – sets policy and budgets</a:t>
            </a:r>
          </a:p>
          <a:p>
            <a:r>
              <a:rPr lang="en-US" dirty="0"/>
              <a:t>Tells us what are the priority questions for management</a:t>
            </a:r>
          </a:p>
          <a:p>
            <a:r>
              <a:rPr lang="en-US" dirty="0"/>
              <a:t>and Technical Review Committee, </a:t>
            </a:r>
          </a:p>
          <a:p>
            <a:r>
              <a:rPr lang="en-US" dirty="0"/>
              <a:t>Quarterly meetings</a:t>
            </a:r>
          </a:p>
          <a:p>
            <a:r>
              <a:rPr lang="en-US" dirty="0"/>
              <a:t>Lots of technical working groups</a:t>
            </a:r>
          </a:p>
          <a:p>
            <a:r>
              <a:rPr lang="en-US" dirty="0"/>
              <a:t>Dozens of science advisors, small honoraria</a:t>
            </a:r>
          </a:p>
        </p:txBody>
      </p:sp>
      <p:sp>
        <p:nvSpPr>
          <p:cNvPr id="4" name="Slide Number Placeholder 3"/>
          <p:cNvSpPr>
            <a:spLocks noGrp="1"/>
          </p:cNvSpPr>
          <p:nvPr>
            <p:ph type="sldNum" sz="quarter" idx="10"/>
          </p:nvPr>
        </p:nvSpPr>
        <p:spPr/>
        <p:txBody>
          <a:bodyPr/>
          <a:lstStyle/>
          <a:p>
            <a:fld id="{6B322715-0EA6-4E8F-8ECD-9D1124D255EF}" type="slidenum">
              <a:rPr lang="en-US" smtClean="0"/>
              <a:t>25</a:t>
            </a:fld>
            <a:endParaRPr lang="en-US"/>
          </a:p>
        </p:txBody>
      </p:sp>
    </p:spTree>
    <p:extLst>
      <p:ext uri="{BB962C8B-B14F-4D97-AF65-F5344CB8AC3E}">
        <p14:creationId xmlns:p14="http://schemas.microsoft.com/office/powerpoint/2010/main" val="40239603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Communication – flagship publications</a:t>
            </a:r>
          </a:p>
          <a:p>
            <a:r>
              <a:rPr lang="en-US" dirty="0"/>
              <a:t>Journal articles</a:t>
            </a:r>
          </a:p>
          <a:p>
            <a:r>
              <a:rPr lang="en-US" dirty="0"/>
              <a:t>Outreach to the media</a:t>
            </a:r>
          </a:p>
        </p:txBody>
      </p:sp>
      <p:sp>
        <p:nvSpPr>
          <p:cNvPr id="4" name="Slide Number Placeholder 3"/>
          <p:cNvSpPr>
            <a:spLocks noGrp="1"/>
          </p:cNvSpPr>
          <p:nvPr>
            <p:ph type="sldNum" sz="quarter" idx="10"/>
          </p:nvPr>
        </p:nvSpPr>
        <p:spPr/>
        <p:txBody>
          <a:bodyPr/>
          <a:lstStyle/>
          <a:p>
            <a:fld id="{6B322715-0EA6-4E8F-8ECD-9D1124D255EF}" type="slidenum">
              <a:rPr lang="en-US" smtClean="0"/>
              <a:t>26</a:t>
            </a:fld>
            <a:endParaRPr lang="en-US"/>
          </a:p>
        </p:txBody>
      </p:sp>
    </p:spTree>
    <p:extLst>
      <p:ext uri="{BB962C8B-B14F-4D97-AF65-F5344CB8AC3E}">
        <p14:creationId xmlns:p14="http://schemas.microsoft.com/office/powerpoint/2010/main" val="28216087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1997 Review: Don’t limit sampling to the Bay’s spine</a:t>
            </a:r>
          </a:p>
          <a:p>
            <a:endParaRPr lang="en-US" dirty="0"/>
          </a:p>
        </p:txBody>
      </p:sp>
      <p:sp>
        <p:nvSpPr>
          <p:cNvPr id="4" name="Slide Number Placeholder 3"/>
          <p:cNvSpPr>
            <a:spLocks noGrp="1"/>
          </p:cNvSpPr>
          <p:nvPr>
            <p:ph type="sldNum" sz="quarter" idx="10"/>
          </p:nvPr>
        </p:nvSpPr>
        <p:spPr/>
        <p:txBody>
          <a:bodyPr/>
          <a:lstStyle/>
          <a:p>
            <a:fld id="{6B322715-0EA6-4E8F-8ECD-9D1124D255EF}" type="slidenum">
              <a:rPr lang="en-US" smtClean="0"/>
              <a:t>28</a:t>
            </a:fld>
            <a:endParaRPr lang="en-US"/>
          </a:p>
        </p:txBody>
      </p:sp>
    </p:spTree>
    <p:extLst>
      <p:ext uri="{BB962C8B-B14F-4D97-AF65-F5344CB8AC3E}">
        <p14:creationId xmlns:p14="http://schemas.microsoft.com/office/powerpoint/2010/main" val="11085558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2004 Review: Add a biological component</a:t>
            </a:r>
          </a:p>
          <a:p>
            <a:r>
              <a:rPr lang="en-US" dirty="0"/>
              <a:t>Sampling fish, bird eggs, mussels, </a:t>
            </a:r>
          </a:p>
        </p:txBody>
      </p:sp>
      <p:sp>
        <p:nvSpPr>
          <p:cNvPr id="4" name="Slide Number Placeholder 3"/>
          <p:cNvSpPr>
            <a:spLocks noGrp="1"/>
          </p:cNvSpPr>
          <p:nvPr>
            <p:ph type="sldNum" sz="quarter" idx="10"/>
          </p:nvPr>
        </p:nvSpPr>
        <p:spPr/>
        <p:txBody>
          <a:bodyPr/>
          <a:lstStyle/>
          <a:p>
            <a:fld id="{6B322715-0EA6-4E8F-8ECD-9D1124D255EF}" type="slidenum">
              <a:rPr lang="en-US" smtClean="0"/>
              <a:t>30</a:t>
            </a:fld>
            <a:endParaRPr lang="en-US"/>
          </a:p>
        </p:txBody>
      </p:sp>
    </p:spTree>
    <p:extLst>
      <p:ext uri="{BB962C8B-B14F-4D97-AF65-F5344CB8AC3E}">
        <p14:creationId xmlns:p14="http://schemas.microsoft.com/office/powerpoint/2010/main" val="18142196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Harbor seals</a:t>
            </a:r>
          </a:p>
        </p:txBody>
      </p:sp>
      <p:sp>
        <p:nvSpPr>
          <p:cNvPr id="4" name="Slide Number Placeholder 3"/>
          <p:cNvSpPr>
            <a:spLocks noGrp="1"/>
          </p:cNvSpPr>
          <p:nvPr>
            <p:ph type="sldNum" sz="quarter" idx="10"/>
          </p:nvPr>
        </p:nvSpPr>
        <p:spPr/>
        <p:txBody>
          <a:bodyPr/>
          <a:lstStyle/>
          <a:p>
            <a:fld id="{6B322715-0EA6-4E8F-8ECD-9D1124D255EF}" type="slidenum">
              <a:rPr lang="en-US" smtClean="0"/>
              <a:t>31</a:t>
            </a:fld>
            <a:endParaRPr lang="en-US"/>
          </a:p>
        </p:txBody>
      </p:sp>
    </p:spTree>
    <p:extLst>
      <p:ext uri="{BB962C8B-B14F-4D97-AF65-F5344CB8AC3E}">
        <p14:creationId xmlns:p14="http://schemas.microsoft.com/office/powerpoint/2010/main" val="22537502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Long-term storage of samples </a:t>
            </a:r>
          </a:p>
          <a:p>
            <a:r>
              <a:rPr lang="en-US" dirty="0"/>
              <a:t>Meat locker in San Leandro for 3-5 years. </a:t>
            </a:r>
          </a:p>
          <a:p>
            <a:r>
              <a:rPr lang="en-US" dirty="0"/>
              <a:t>Afterwards NIST. -300 degrees.</a:t>
            </a:r>
          </a:p>
        </p:txBody>
      </p:sp>
      <p:sp>
        <p:nvSpPr>
          <p:cNvPr id="4" name="Slide Number Placeholder 3"/>
          <p:cNvSpPr>
            <a:spLocks noGrp="1"/>
          </p:cNvSpPr>
          <p:nvPr>
            <p:ph type="sldNum" sz="quarter" idx="10"/>
          </p:nvPr>
        </p:nvSpPr>
        <p:spPr/>
        <p:txBody>
          <a:bodyPr/>
          <a:lstStyle/>
          <a:p>
            <a:fld id="{6B322715-0EA6-4E8F-8ECD-9D1124D255EF}" type="slidenum">
              <a:rPr lang="en-US" smtClean="0"/>
              <a:t>33</a:t>
            </a:fld>
            <a:endParaRPr lang="en-US"/>
          </a:p>
        </p:txBody>
      </p:sp>
    </p:spTree>
    <p:extLst>
      <p:ext uri="{BB962C8B-B14F-4D97-AF65-F5344CB8AC3E}">
        <p14:creationId xmlns:p14="http://schemas.microsoft.com/office/powerpoint/2010/main" val="11311882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lot of it came from New Almaden mine, just a few miles south of San Jose. 1845-1976. The mines there ramped up production in the 1850s, shortly after the first few years of the gold rush, when prospecting dimmed and new, destructive, industrial-scale techniques were being pioneered for gold production.</a:t>
            </a:r>
          </a:p>
          <a:p>
            <a:endParaRPr lang="en-US" dirty="0"/>
          </a:p>
        </p:txBody>
      </p:sp>
      <p:sp>
        <p:nvSpPr>
          <p:cNvPr id="4" name="Slide Number Placeholder 3"/>
          <p:cNvSpPr>
            <a:spLocks noGrp="1"/>
          </p:cNvSpPr>
          <p:nvPr>
            <p:ph type="sldNum" sz="quarter" idx="10"/>
          </p:nvPr>
        </p:nvSpPr>
        <p:spPr/>
        <p:txBody>
          <a:bodyPr/>
          <a:lstStyle/>
          <a:p>
            <a:fld id="{6B322715-0EA6-4E8F-8ECD-9D1124D255EF}" type="slidenum">
              <a:rPr lang="en-US" smtClean="0"/>
              <a:t>3</a:t>
            </a:fld>
            <a:endParaRPr lang="en-US"/>
          </a:p>
        </p:txBody>
      </p:sp>
    </p:spTree>
    <p:extLst>
      <p:ext uri="{BB962C8B-B14F-4D97-AF65-F5344CB8AC3E}">
        <p14:creationId xmlns:p14="http://schemas.microsoft.com/office/powerpoint/2010/main" val="29623872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Measuring stormwater. </a:t>
            </a:r>
          </a:p>
        </p:txBody>
      </p:sp>
      <p:sp>
        <p:nvSpPr>
          <p:cNvPr id="4" name="Slide Number Placeholder 3"/>
          <p:cNvSpPr>
            <a:spLocks noGrp="1"/>
          </p:cNvSpPr>
          <p:nvPr>
            <p:ph type="sldNum" sz="quarter" idx="10"/>
          </p:nvPr>
        </p:nvSpPr>
        <p:spPr/>
        <p:txBody>
          <a:bodyPr/>
          <a:lstStyle/>
          <a:p>
            <a:fld id="{6B322715-0EA6-4E8F-8ECD-9D1124D255EF}" type="slidenum">
              <a:rPr lang="en-US" smtClean="0"/>
              <a:t>34</a:t>
            </a:fld>
            <a:endParaRPr lang="en-US"/>
          </a:p>
        </p:txBody>
      </p:sp>
    </p:spTree>
    <p:extLst>
      <p:ext uri="{BB962C8B-B14F-4D97-AF65-F5344CB8AC3E}">
        <p14:creationId xmlns:p14="http://schemas.microsoft.com/office/powerpoint/2010/main" val="693790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Margins are where the wild things are.</a:t>
            </a:r>
          </a:p>
        </p:txBody>
      </p:sp>
      <p:sp>
        <p:nvSpPr>
          <p:cNvPr id="4" name="Slide Number Placeholder 3"/>
          <p:cNvSpPr>
            <a:spLocks noGrp="1"/>
          </p:cNvSpPr>
          <p:nvPr>
            <p:ph type="sldNum" sz="quarter" idx="10"/>
          </p:nvPr>
        </p:nvSpPr>
        <p:spPr/>
        <p:txBody>
          <a:bodyPr/>
          <a:lstStyle/>
          <a:p>
            <a:fld id="{58898852-10CC-934A-BB94-F64D45CC8968}" type="slidenum">
              <a:rPr lang="en-US" smtClean="0"/>
              <a:pPr/>
              <a:t>35</a:t>
            </a:fld>
            <a:endParaRPr lang="en-US"/>
          </a:p>
        </p:txBody>
      </p:sp>
    </p:spTree>
    <p:extLst>
      <p:ext uri="{BB962C8B-B14F-4D97-AF65-F5344CB8AC3E}">
        <p14:creationId xmlns:p14="http://schemas.microsoft.com/office/powerpoint/2010/main" val="1692245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pollutant hot spots. Palo Alto </a:t>
            </a:r>
            <a:r>
              <a:rPr lang="en-US" dirty="0" err="1"/>
              <a:t>Baylands</a:t>
            </a:r>
            <a:r>
              <a:rPr lang="en-US" dirty="0"/>
              <a:t> Dump 1953</a:t>
            </a:r>
          </a:p>
          <a:p>
            <a:endParaRPr lang="en-US" dirty="0"/>
          </a:p>
          <a:p>
            <a:r>
              <a:rPr lang="en-US" dirty="0"/>
              <a:t>Link to sea level rise and remobilization of contaminants</a:t>
            </a:r>
          </a:p>
          <a:p>
            <a:r>
              <a:rPr lang="en-US" dirty="0"/>
              <a:t>we</a:t>
            </a:r>
          </a:p>
        </p:txBody>
      </p:sp>
      <p:sp>
        <p:nvSpPr>
          <p:cNvPr id="4" name="Slide Number Placeholder 3"/>
          <p:cNvSpPr>
            <a:spLocks noGrp="1"/>
          </p:cNvSpPr>
          <p:nvPr>
            <p:ph type="sldNum" sz="quarter" idx="10"/>
          </p:nvPr>
        </p:nvSpPr>
        <p:spPr/>
        <p:txBody>
          <a:bodyPr/>
          <a:lstStyle/>
          <a:p>
            <a:fld id="{6B322715-0EA6-4E8F-8ECD-9D1124D255EF}" type="slidenum">
              <a:rPr lang="en-US" smtClean="0"/>
              <a:t>36</a:t>
            </a:fld>
            <a:endParaRPr lang="en-US"/>
          </a:p>
        </p:txBody>
      </p:sp>
    </p:spTree>
    <p:extLst>
      <p:ext uri="{BB962C8B-B14F-4D97-AF65-F5344CB8AC3E}">
        <p14:creationId xmlns:p14="http://schemas.microsoft.com/office/powerpoint/2010/main" val="5310907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Contaminants of Emerging Concern (CEC)</a:t>
            </a:r>
          </a:p>
          <a:p>
            <a:endParaRPr lang="en-US" dirty="0"/>
          </a:p>
          <a:p>
            <a:r>
              <a:rPr lang="en-US" dirty="0"/>
              <a:t>Pesticides, pharmaceuticals, flame retardants</a:t>
            </a:r>
          </a:p>
          <a:p>
            <a:r>
              <a:rPr lang="en-US" dirty="0"/>
              <a:t>Over 80,000 chemicals used in industry</a:t>
            </a:r>
          </a:p>
          <a:p>
            <a:endParaRPr lang="en-US" dirty="0"/>
          </a:p>
          <a:p>
            <a:r>
              <a:rPr lang="en-US" sz="1200" b="0" i="0" u="none" strike="noStrike" kern="1200" baseline="0" dirty="0">
                <a:solidFill>
                  <a:schemeClr val="tx1"/>
                </a:solidFill>
                <a:latin typeface="+mn-lt"/>
                <a:ea typeface="+mn-ea"/>
                <a:cs typeface="+mn-cs"/>
              </a:rPr>
              <a:t>Which CECs have the potential to adversely impact beneficial uses in San Francisco Bay?</a:t>
            </a:r>
          </a:p>
          <a:p>
            <a:endParaRPr lang="en-US" sz="1200" b="0" i="0" u="none" strike="noStrike" kern="1200" baseline="0" dirty="0">
              <a:solidFill>
                <a:schemeClr val="tx1"/>
              </a:solidFill>
              <a:latin typeface="+mn-lt"/>
              <a:ea typeface="+mn-ea"/>
              <a:cs typeface="+mn-cs"/>
            </a:endParaRPr>
          </a:p>
          <a:p>
            <a:r>
              <a:rPr lang="en-US" sz="1200" b="0" i="1" u="none" strike="noStrike" kern="1200" baseline="0" dirty="0">
                <a:solidFill>
                  <a:schemeClr val="tx1"/>
                </a:solidFill>
                <a:latin typeface="+mn-lt"/>
                <a:ea typeface="+mn-ea"/>
                <a:cs typeface="+mn-cs"/>
              </a:rPr>
              <a:t>What are the sources, pathways, loadings, and processes leading to CEC pollution in the Bay?</a:t>
            </a:r>
          </a:p>
          <a:p>
            <a:endParaRPr lang="en-US" sz="1200" b="0" i="1" u="none" strike="noStrike" kern="1200" baseline="0" dirty="0">
              <a:solidFill>
                <a:schemeClr val="tx1"/>
              </a:solidFill>
              <a:latin typeface="+mn-lt"/>
              <a:ea typeface="+mn-ea"/>
              <a:cs typeface="+mn-cs"/>
            </a:endParaRPr>
          </a:p>
          <a:p>
            <a:r>
              <a:rPr lang="en-US" sz="1200" b="0" i="1" u="none" strike="noStrike" kern="1200" baseline="0" dirty="0">
                <a:solidFill>
                  <a:schemeClr val="tx1"/>
                </a:solidFill>
                <a:latin typeface="+mn-lt"/>
                <a:ea typeface="+mn-ea"/>
                <a:cs typeface="+mn-cs"/>
              </a:rPr>
              <a:t>Have the concentrations of CECs in the Bay increased or decreased?</a:t>
            </a:r>
          </a:p>
          <a:p>
            <a:endParaRPr lang="en-US" sz="1200" b="0" i="1" u="none" strike="noStrike" kern="1200" baseline="0" dirty="0">
              <a:solidFill>
                <a:schemeClr val="tx1"/>
              </a:solidFill>
              <a:latin typeface="+mn-lt"/>
              <a:ea typeface="+mn-ea"/>
              <a:cs typeface="+mn-cs"/>
            </a:endParaRPr>
          </a:p>
          <a:p>
            <a:r>
              <a:rPr lang="en-US" sz="1200" b="0" i="1" u="none" strike="noStrike" kern="1200" baseline="0" dirty="0">
                <a:solidFill>
                  <a:schemeClr val="tx1"/>
                </a:solidFill>
                <a:latin typeface="+mn-lt"/>
                <a:ea typeface="+mn-ea"/>
                <a:cs typeface="+mn-cs"/>
              </a:rPr>
              <a:t>Which management actions may be effective in reducing CEC levels?</a:t>
            </a:r>
          </a:p>
          <a:p>
            <a:endParaRPr lang="en-US" dirty="0"/>
          </a:p>
        </p:txBody>
      </p:sp>
      <p:sp>
        <p:nvSpPr>
          <p:cNvPr id="4" name="Slide Number Placeholder 3"/>
          <p:cNvSpPr>
            <a:spLocks noGrp="1"/>
          </p:cNvSpPr>
          <p:nvPr>
            <p:ph type="sldNum" sz="quarter" idx="10"/>
          </p:nvPr>
        </p:nvSpPr>
        <p:spPr/>
        <p:txBody>
          <a:bodyPr/>
          <a:lstStyle/>
          <a:p>
            <a:fld id="{6B322715-0EA6-4E8F-8ECD-9D1124D255EF}" type="slidenum">
              <a:rPr lang="en-US" smtClean="0"/>
              <a:t>38</a:t>
            </a:fld>
            <a:endParaRPr lang="en-US"/>
          </a:p>
        </p:txBody>
      </p:sp>
    </p:spTree>
    <p:extLst>
      <p:ext uri="{BB962C8B-B14F-4D97-AF65-F5344CB8AC3E}">
        <p14:creationId xmlns:p14="http://schemas.microsoft.com/office/powerpoint/2010/main" val="28444531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Microplastics</a:t>
            </a:r>
          </a:p>
          <a:p>
            <a:endParaRPr lang="en-US" dirty="0"/>
          </a:p>
          <a:p>
            <a:r>
              <a:rPr lang="en-US" dirty="0"/>
              <a:t>Beads banned in CA – look just like fish eggs, a delicacy</a:t>
            </a:r>
          </a:p>
          <a:p>
            <a:r>
              <a:rPr lang="en-US" dirty="0"/>
              <a:t> </a:t>
            </a:r>
          </a:p>
          <a:p>
            <a:r>
              <a:rPr lang="en-US" sz="1200" b="0" i="0" kern="1200" dirty="0">
                <a:solidFill>
                  <a:schemeClr val="tx1"/>
                </a:solidFill>
                <a:effectLst/>
                <a:latin typeface="+mn-lt"/>
                <a:ea typeface="+mn-ea"/>
                <a:cs typeface="+mn-cs"/>
              </a:rPr>
              <a:t>2015 law prohibit the sale of soaps, facial and body scrubs, toothpaste and other products with plastic microbeads as of Jan. 1, 2020.</a:t>
            </a:r>
            <a:endParaRPr lang="en-US" dirty="0"/>
          </a:p>
        </p:txBody>
      </p:sp>
      <p:sp>
        <p:nvSpPr>
          <p:cNvPr id="4" name="Slide Number Placeholder 3"/>
          <p:cNvSpPr>
            <a:spLocks noGrp="1"/>
          </p:cNvSpPr>
          <p:nvPr>
            <p:ph type="sldNum" sz="quarter" idx="10"/>
          </p:nvPr>
        </p:nvSpPr>
        <p:spPr/>
        <p:txBody>
          <a:bodyPr/>
          <a:lstStyle/>
          <a:p>
            <a:fld id="{6B322715-0EA6-4E8F-8ECD-9D1124D255EF}" type="slidenum">
              <a:rPr lang="en-US" smtClean="0"/>
              <a:t>40</a:t>
            </a:fld>
            <a:endParaRPr lang="en-US"/>
          </a:p>
        </p:txBody>
      </p:sp>
    </p:spTree>
    <p:extLst>
      <p:ext uri="{BB962C8B-B14F-4D97-AF65-F5344CB8AC3E}">
        <p14:creationId xmlns:p14="http://schemas.microsoft.com/office/powerpoint/2010/main" val="26962535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Trash</a:t>
            </a:r>
          </a:p>
          <a:p>
            <a:endParaRPr lang="en-US" dirty="0"/>
          </a:p>
          <a:p>
            <a:r>
              <a:rPr lang="en-US" dirty="0"/>
              <a:t>We just bought a very expensive drone. </a:t>
            </a:r>
          </a:p>
          <a:p>
            <a:r>
              <a:rPr lang="en-US" dirty="0"/>
              <a:t>I work with a PhD computer scientist, machine learning, artificial intelligence. </a:t>
            </a:r>
          </a:p>
          <a:p>
            <a:r>
              <a:rPr lang="en-US" dirty="0"/>
              <a:t>But the goal is to identify sources, track how its moving through the environment, understand how it affects wildlife, and ultimately put in place better management strategies.</a:t>
            </a:r>
          </a:p>
          <a:p>
            <a:r>
              <a:rPr lang="en-US" dirty="0"/>
              <a:t>It’s already working. Early surveys recognized that highways are a significant source of trash entering the Bay. </a:t>
            </a:r>
          </a:p>
        </p:txBody>
      </p:sp>
      <p:sp>
        <p:nvSpPr>
          <p:cNvPr id="4" name="Slide Number Placeholder 3"/>
          <p:cNvSpPr>
            <a:spLocks noGrp="1"/>
          </p:cNvSpPr>
          <p:nvPr>
            <p:ph type="sldNum" sz="quarter" idx="10"/>
          </p:nvPr>
        </p:nvSpPr>
        <p:spPr/>
        <p:txBody>
          <a:bodyPr/>
          <a:lstStyle/>
          <a:p>
            <a:fld id="{6B322715-0EA6-4E8F-8ECD-9D1124D255EF}" type="slidenum">
              <a:rPr lang="en-US" smtClean="0"/>
              <a:t>41</a:t>
            </a:fld>
            <a:endParaRPr lang="en-US"/>
          </a:p>
        </p:txBody>
      </p:sp>
    </p:spTree>
    <p:extLst>
      <p:ext uri="{BB962C8B-B14F-4D97-AF65-F5344CB8AC3E}">
        <p14:creationId xmlns:p14="http://schemas.microsoft.com/office/powerpoint/2010/main" val="26655538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Great team of co-workers. </a:t>
            </a:r>
          </a:p>
          <a:p>
            <a:endParaRPr lang="en-US" dirty="0"/>
          </a:p>
        </p:txBody>
      </p:sp>
      <p:sp>
        <p:nvSpPr>
          <p:cNvPr id="4" name="Slide Number Placeholder 3"/>
          <p:cNvSpPr>
            <a:spLocks noGrp="1"/>
          </p:cNvSpPr>
          <p:nvPr>
            <p:ph type="sldNum" sz="quarter" idx="10"/>
          </p:nvPr>
        </p:nvSpPr>
        <p:spPr/>
        <p:txBody>
          <a:bodyPr/>
          <a:lstStyle/>
          <a:p>
            <a:fld id="{6B322715-0EA6-4E8F-8ECD-9D1124D255EF}" type="slidenum">
              <a:rPr lang="en-US" smtClean="0"/>
              <a:t>42</a:t>
            </a:fld>
            <a:endParaRPr lang="en-US"/>
          </a:p>
        </p:txBody>
      </p:sp>
    </p:spTree>
    <p:extLst>
      <p:ext uri="{BB962C8B-B14F-4D97-AF65-F5344CB8AC3E}">
        <p14:creationId xmlns:p14="http://schemas.microsoft.com/office/powerpoint/2010/main" val="12075196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Main keys to success after 25 years: </a:t>
            </a:r>
          </a:p>
          <a:p>
            <a:pPr lvl="1"/>
            <a:r>
              <a:rPr lang="en-US" dirty="0"/>
              <a:t>Collaboration</a:t>
            </a:r>
          </a:p>
          <a:p>
            <a:pPr lvl="1"/>
            <a:r>
              <a:rPr lang="en-US" dirty="0"/>
              <a:t>Management relevance</a:t>
            </a:r>
          </a:p>
          <a:p>
            <a:endParaRPr lang="en-US" dirty="0"/>
          </a:p>
          <a:p>
            <a:r>
              <a:rPr lang="en-US" dirty="0"/>
              <a:t>You’ve got to innovate and adapt. About a third of our monitoring budget is for “status and trends” monitoring. We go out month after month and year after year and make the same measurements. Consistency and </a:t>
            </a:r>
            <a:r>
              <a:rPr lang="en-US" dirty="0" err="1"/>
              <a:t>reliabity</a:t>
            </a:r>
            <a:r>
              <a:rPr lang="en-US" dirty="0"/>
              <a:t> are key to creating these long-term data sets that let us see how the Bay is changing over time. And help us track progress of programs and policies designed to improve the Bay. </a:t>
            </a:r>
          </a:p>
          <a:p>
            <a:endParaRPr lang="en-US" dirty="0"/>
          </a:p>
          <a:p>
            <a:r>
              <a:rPr lang="en-US" dirty="0"/>
              <a:t>Another third is special studies. Examples are microplastics, emerging contaminants. Surveillance is really important. If we can predict what tomorrow’s problems will be, maybe we can prevent them. “To see the future is good. To prepare for it is better.” </a:t>
            </a:r>
          </a:p>
          <a:p>
            <a:endParaRPr lang="en-US" dirty="0"/>
          </a:p>
          <a:p>
            <a:r>
              <a:rPr lang="en-US" dirty="0"/>
              <a:t>Unless someone like you cares a whole awful lot, nothing’s going to get better, it’s not. </a:t>
            </a:r>
          </a:p>
          <a:p>
            <a:endParaRPr lang="en-US" dirty="0"/>
          </a:p>
        </p:txBody>
      </p:sp>
      <p:sp>
        <p:nvSpPr>
          <p:cNvPr id="4" name="Slide Number Placeholder 3"/>
          <p:cNvSpPr>
            <a:spLocks noGrp="1"/>
          </p:cNvSpPr>
          <p:nvPr>
            <p:ph type="sldNum" sz="quarter" idx="10"/>
          </p:nvPr>
        </p:nvSpPr>
        <p:spPr/>
        <p:txBody>
          <a:bodyPr/>
          <a:lstStyle/>
          <a:p>
            <a:fld id="{58898852-10CC-934A-BB94-F64D45CC8968}" type="slidenum">
              <a:rPr lang="en-US" smtClean="0"/>
              <a:pPr/>
              <a:t>43</a:t>
            </a:fld>
            <a:endParaRPr lang="en-US"/>
          </a:p>
        </p:txBody>
      </p:sp>
    </p:spTree>
    <p:extLst>
      <p:ext uri="{BB962C8B-B14F-4D97-AF65-F5344CB8AC3E}">
        <p14:creationId xmlns:p14="http://schemas.microsoft.com/office/powerpoint/2010/main" val="27980458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26 million pounds</a:t>
            </a:r>
          </a:p>
        </p:txBody>
      </p:sp>
      <p:sp>
        <p:nvSpPr>
          <p:cNvPr id="4" name="Slide Number Placeholder 3"/>
          <p:cNvSpPr>
            <a:spLocks noGrp="1"/>
          </p:cNvSpPr>
          <p:nvPr>
            <p:ph type="sldNum" sz="quarter" idx="10"/>
          </p:nvPr>
        </p:nvSpPr>
        <p:spPr/>
        <p:txBody>
          <a:bodyPr/>
          <a:lstStyle/>
          <a:p>
            <a:fld id="{6B322715-0EA6-4E8F-8ECD-9D1124D255EF}" type="slidenum">
              <a:rPr lang="en-US" smtClean="0"/>
              <a:t>5</a:t>
            </a:fld>
            <a:endParaRPr lang="en-US"/>
          </a:p>
        </p:txBody>
      </p:sp>
    </p:spTree>
    <p:extLst>
      <p:ext uri="{BB962C8B-B14F-4D97-AF65-F5344CB8AC3E}">
        <p14:creationId xmlns:p14="http://schemas.microsoft.com/office/powerpoint/2010/main" val="2760454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It’s in the sediments </a:t>
            </a:r>
          </a:p>
          <a:p>
            <a:r>
              <a:rPr lang="en-US" sz="1200" kern="1200" dirty="0">
                <a:solidFill>
                  <a:schemeClr val="tx1"/>
                </a:solidFill>
                <a:effectLst/>
                <a:latin typeface="+mn-lt"/>
                <a:ea typeface="+mn-ea"/>
                <a:cs typeface="+mn-cs"/>
              </a:rPr>
              <a:t>How long does it last? </a:t>
            </a:r>
          </a:p>
          <a:p>
            <a:r>
              <a:rPr lang="en-US" sz="1200" kern="1200" dirty="0">
                <a:solidFill>
                  <a:schemeClr val="tx1"/>
                </a:solidFill>
                <a:effectLst/>
                <a:latin typeface="+mn-lt"/>
                <a:ea typeface="+mn-ea"/>
                <a:cs typeface="+mn-cs"/>
              </a:rPr>
              <a:t>What makes it toxic? </a:t>
            </a:r>
          </a:p>
          <a:p>
            <a:endParaRPr lang="en-US" dirty="0"/>
          </a:p>
        </p:txBody>
      </p:sp>
      <p:sp>
        <p:nvSpPr>
          <p:cNvPr id="4" name="Slide Number Placeholder 3"/>
          <p:cNvSpPr>
            <a:spLocks noGrp="1"/>
          </p:cNvSpPr>
          <p:nvPr>
            <p:ph type="sldNum" sz="quarter" idx="10"/>
          </p:nvPr>
        </p:nvSpPr>
        <p:spPr/>
        <p:txBody>
          <a:bodyPr/>
          <a:lstStyle/>
          <a:p>
            <a:fld id="{6B322715-0EA6-4E8F-8ECD-9D1124D255EF}" type="slidenum">
              <a:rPr lang="en-US" smtClean="0"/>
              <a:t>6</a:t>
            </a:fld>
            <a:endParaRPr lang="en-US"/>
          </a:p>
        </p:txBody>
      </p:sp>
    </p:spTree>
    <p:extLst>
      <p:ext uri="{BB962C8B-B14F-4D97-AF65-F5344CB8AC3E}">
        <p14:creationId xmlns:p14="http://schemas.microsoft.com/office/powerpoint/2010/main" val="13945236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Very low concentrations in the water. On the order of ug/L, or parts per billion. We’re talking a drop in an Olympic size swimming pool. </a:t>
            </a:r>
          </a:p>
          <a:p>
            <a:endParaRPr lang="en-US" dirty="0"/>
          </a:p>
        </p:txBody>
      </p:sp>
      <p:sp>
        <p:nvSpPr>
          <p:cNvPr id="4" name="Slide Number Placeholder 3"/>
          <p:cNvSpPr>
            <a:spLocks noGrp="1"/>
          </p:cNvSpPr>
          <p:nvPr>
            <p:ph type="sldNum" sz="quarter" idx="10"/>
          </p:nvPr>
        </p:nvSpPr>
        <p:spPr/>
        <p:txBody>
          <a:bodyPr/>
          <a:lstStyle/>
          <a:p>
            <a:fld id="{6B322715-0EA6-4E8F-8ECD-9D1124D255EF}" type="slidenum">
              <a:rPr lang="en-US" smtClean="0"/>
              <a:t>7</a:t>
            </a:fld>
            <a:endParaRPr lang="en-US"/>
          </a:p>
        </p:txBody>
      </p:sp>
    </p:spTree>
    <p:extLst>
      <p:ext uri="{BB962C8B-B14F-4D97-AF65-F5344CB8AC3E}">
        <p14:creationId xmlns:p14="http://schemas.microsoft.com/office/powerpoint/2010/main" val="36434708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1986 Despite the fact that over $3 billion had been invested around the Bay in upgrading wastewater treatment plants</a:t>
            </a:r>
          </a:p>
          <a:p>
            <a:endParaRPr lang="en-US" dirty="0"/>
          </a:p>
        </p:txBody>
      </p:sp>
      <p:sp>
        <p:nvSpPr>
          <p:cNvPr id="4" name="Slide Number Placeholder 3"/>
          <p:cNvSpPr>
            <a:spLocks noGrp="1"/>
          </p:cNvSpPr>
          <p:nvPr>
            <p:ph type="sldNum" sz="quarter" idx="10"/>
          </p:nvPr>
        </p:nvSpPr>
        <p:spPr/>
        <p:txBody>
          <a:bodyPr/>
          <a:lstStyle/>
          <a:p>
            <a:fld id="{58898852-10CC-934A-BB94-F64D45CC8968}" type="slidenum">
              <a:rPr lang="en-US" smtClean="0"/>
              <a:pPr/>
              <a:t>9</a:t>
            </a:fld>
            <a:endParaRPr lang="en-US"/>
          </a:p>
        </p:txBody>
      </p:sp>
    </p:spTree>
    <p:extLst>
      <p:ext uri="{BB962C8B-B14F-4D97-AF65-F5344CB8AC3E}">
        <p14:creationId xmlns:p14="http://schemas.microsoft.com/office/powerpoint/2010/main" val="1234453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322715-0EA6-4E8F-8ECD-9D1124D255EF}" type="slidenum">
              <a:rPr lang="en-US" smtClean="0"/>
              <a:t>11</a:t>
            </a:fld>
            <a:endParaRPr lang="en-US"/>
          </a:p>
        </p:txBody>
      </p:sp>
    </p:spTree>
    <p:extLst>
      <p:ext uri="{BB962C8B-B14F-4D97-AF65-F5344CB8AC3E}">
        <p14:creationId xmlns:p14="http://schemas.microsoft.com/office/powerpoint/2010/main" val="30523527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322715-0EA6-4E8F-8ECD-9D1124D255EF}" type="slidenum">
              <a:rPr lang="en-US" smtClean="0"/>
              <a:t>15</a:t>
            </a:fld>
            <a:endParaRPr lang="en-US"/>
          </a:p>
        </p:txBody>
      </p:sp>
    </p:spTree>
    <p:extLst>
      <p:ext uri="{BB962C8B-B14F-4D97-AF65-F5344CB8AC3E}">
        <p14:creationId xmlns:p14="http://schemas.microsoft.com/office/powerpoint/2010/main" val="14290596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Non-Profit Science think tank</a:t>
            </a:r>
          </a:p>
          <a:p>
            <a:r>
              <a:rPr lang="en-US" sz="1200" kern="1200" dirty="0">
                <a:solidFill>
                  <a:schemeClr val="tx1"/>
                </a:solidFill>
                <a:effectLst/>
                <a:latin typeface="+mn-lt"/>
                <a:ea typeface="+mn-ea"/>
                <a:cs typeface="+mn-cs"/>
              </a:rPr>
              <a:t>Been around 23 years. One of the Bay Area’s best kept secret</a:t>
            </a:r>
          </a:p>
          <a:p>
            <a:r>
              <a:rPr lang="en-US" sz="1200" kern="1200" dirty="0">
                <a:solidFill>
                  <a:schemeClr val="tx1"/>
                </a:solidFill>
                <a:effectLst/>
                <a:latin typeface="+mn-lt"/>
                <a:ea typeface="+mn-ea"/>
                <a:cs typeface="+mn-cs"/>
              </a:rPr>
              <a:t>It’s creation and  original focus was on water Quality in SF Bay.</a:t>
            </a:r>
          </a:p>
          <a:p>
            <a:r>
              <a:rPr lang="en-US" sz="1200" kern="1200" dirty="0">
                <a:solidFill>
                  <a:schemeClr val="tx1"/>
                </a:solidFill>
                <a:effectLst/>
                <a:latin typeface="+mn-lt"/>
                <a:ea typeface="+mn-ea"/>
                <a:cs typeface="+mn-cs"/>
              </a:rPr>
              <a:t>In the mid-90’s there were about 40 major pipes discharging into the bay </a:t>
            </a:r>
          </a:p>
          <a:p>
            <a:r>
              <a:rPr lang="en-US" sz="1200" kern="1200" dirty="0">
                <a:solidFill>
                  <a:schemeClr val="tx1"/>
                </a:solidFill>
                <a:effectLst/>
                <a:latin typeface="+mn-lt"/>
                <a:ea typeface="+mn-ea"/>
                <a:cs typeface="+mn-cs"/>
              </a:rPr>
              <a:t>From oil refineries to water treatment and power plants.</a:t>
            </a:r>
          </a:p>
          <a:p>
            <a:r>
              <a:rPr lang="en-US" sz="1200" kern="1200" dirty="0">
                <a:solidFill>
                  <a:schemeClr val="tx1"/>
                </a:solidFill>
                <a:effectLst/>
                <a:latin typeface="+mn-lt"/>
                <a:ea typeface="+mn-ea"/>
                <a:cs typeface="+mn-cs"/>
              </a:rPr>
              <a:t>The regulatory agencies (EPA, water board) had each facility monitor what came out. Situation at the time was a patchwork.</a:t>
            </a:r>
          </a:p>
          <a:p>
            <a:r>
              <a:rPr lang="en-US" sz="1200" kern="1200" dirty="0">
                <a:solidFill>
                  <a:schemeClr val="tx1"/>
                </a:solidFill>
                <a:effectLst/>
                <a:latin typeface="+mn-lt"/>
                <a:ea typeface="+mn-ea"/>
                <a:cs typeface="+mn-cs"/>
              </a:rPr>
              <a:t>The came up with a better plan.  Create a non-profit board, 1/3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of members were regulators, 1/3 dischargers, 1/3 public interest groups (enviros, academics, business expert)  </a:t>
            </a:r>
          </a:p>
          <a:p>
            <a:r>
              <a:rPr lang="en-US" sz="1200" kern="1200" dirty="0">
                <a:solidFill>
                  <a:schemeClr val="tx1"/>
                </a:solidFill>
                <a:effectLst/>
                <a:latin typeface="+mn-lt"/>
                <a:ea typeface="+mn-ea"/>
                <a:cs typeface="+mn-cs"/>
              </a:rPr>
              <a:t>The Board would set the management questions.  The dischargers would pay into a common fund</a:t>
            </a:r>
          </a:p>
          <a:p>
            <a:r>
              <a:rPr lang="en-US" sz="1200" kern="1200" dirty="0">
                <a:solidFill>
                  <a:schemeClr val="tx1"/>
                </a:solidFill>
                <a:effectLst/>
                <a:latin typeface="+mn-lt"/>
                <a:ea typeface="+mn-ea"/>
                <a:cs typeface="+mn-cs"/>
              </a:rPr>
              <a:t>An independent team of scientists would produce a plan for monitoring the bay’s health that the board would approve.</a:t>
            </a:r>
          </a:p>
          <a:p>
            <a:r>
              <a:rPr lang="en-US" sz="1200" kern="1200" dirty="0">
                <a:solidFill>
                  <a:schemeClr val="tx1"/>
                </a:solidFill>
                <a:effectLst/>
                <a:latin typeface="+mn-lt"/>
                <a:ea typeface="+mn-ea"/>
                <a:cs typeface="+mn-cs"/>
              </a:rPr>
              <a:t>That structure exists today</a:t>
            </a:r>
          </a:p>
          <a:p>
            <a:endParaRPr lang="en-US" dirty="0"/>
          </a:p>
        </p:txBody>
      </p:sp>
      <p:sp>
        <p:nvSpPr>
          <p:cNvPr id="4" name="Slide Number Placeholder 3"/>
          <p:cNvSpPr>
            <a:spLocks noGrp="1"/>
          </p:cNvSpPr>
          <p:nvPr>
            <p:ph type="sldNum" sz="quarter" idx="10"/>
          </p:nvPr>
        </p:nvSpPr>
        <p:spPr/>
        <p:txBody>
          <a:bodyPr/>
          <a:lstStyle/>
          <a:p>
            <a:fld id="{6B322715-0EA6-4E8F-8ECD-9D1124D255EF}" type="slidenum">
              <a:rPr lang="en-US" smtClean="0"/>
              <a:t>17</a:t>
            </a:fld>
            <a:endParaRPr lang="en-US"/>
          </a:p>
        </p:txBody>
      </p:sp>
    </p:spTree>
    <p:extLst>
      <p:ext uri="{BB962C8B-B14F-4D97-AF65-F5344CB8AC3E}">
        <p14:creationId xmlns:p14="http://schemas.microsoft.com/office/powerpoint/2010/main" val="28949136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AAEC08-9F15-41BC-A32C-9D3E980ABD09}" type="datetimeFigureOut">
              <a:rPr lang="en-US" smtClean="0"/>
              <a:t>5/18/2018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5B8ABC-AEC2-4F4E-998E-4516D4D81166}" type="slidenum">
              <a:rPr lang="en-US" smtClean="0"/>
              <a:t>‹#›</a:t>
            </a:fld>
            <a:endParaRPr lang="en-US"/>
          </a:p>
        </p:txBody>
      </p:sp>
    </p:spTree>
    <p:extLst>
      <p:ext uri="{BB962C8B-B14F-4D97-AF65-F5344CB8AC3E}">
        <p14:creationId xmlns:p14="http://schemas.microsoft.com/office/powerpoint/2010/main" val="703131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AAEC08-9F15-41BC-A32C-9D3E980ABD09}" type="datetimeFigureOut">
              <a:rPr lang="en-US" smtClean="0"/>
              <a:t>5/18/2018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5B8ABC-AEC2-4F4E-998E-4516D4D81166}" type="slidenum">
              <a:rPr lang="en-US" smtClean="0"/>
              <a:t>‹#›</a:t>
            </a:fld>
            <a:endParaRPr lang="en-US"/>
          </a:p>
        </p:txBody>
      </p:sp>
    </p:spTree>
    <p:extLst>
      <p:ext uri="{BB962C8B-B14F-4D97-AF65-F5344CB8AC3E}">
        <p14:creationId xmlns:p14="http://schemas.microsoft.com/office/powerpoint/2010/main" val="14169897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AAEC08-9F15-41BC-A32C-9D3E980ABD09}" type="datetimeFigureOut">
              <a:rPr lang="en-US" smtClean="0"/>
              <a:t>5/18/2018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5B8ABC-AEC2-4F4E-998E-4516D4D81166}" type="slidenum">
              <a:rPr lang="en-US" smtClean="0"/>
              <a:t>‹#›</a:t>
            </a:fld>
            <a:endParaRPr lang="en-US"/>
          </a:p>
        </p:txBody>
      </p:sp>
    </p:spTree>
    <p:extLst>
      <p:ext uri="{BB962C8B-B14F-4D97-AF65-F5344CB8AC3E}">
        <p14:creationId xmlns:p14="http://schemas.microsoft.com/office/powerpoint/2010/main" val="2703711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AAEC08-9F15-41BC-A32C-9D3E980ABD09}" type="datetimeFigureOut">
              <a:rPr lang="en-US" smtClean="0"/>
              <a:t>5/18/2018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5B8ABC-AEC2-4F4E-998E-4516D4D81166}" type="slidenum">
              <a:rPr lang="en-US" smtClean="0"/>
              <a:t>‹#›</a:t>
            </a:fld>
            <a:endParaRPr lang="en-US"/>
          </a:p>
        </p:txBody>
      </p:sp>
    </p:spTree>
    <p:extLst>
      <p:ext uri="{BB962C8B-B14F-4D97-AF65-F5344CB8AC3E}">
        <p14:creationId xmlns:p14="http://schemas.microsoft.com/office/powerpoint/2010/main" val="37222285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AAEC08-9F15-41BC-A32C-9D3E980ABD09}" type="datetimeFigureOut">
              <a:rPr lang="en-US" smtClean="0"/>
              <a:t>5/18/2018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5B8ABC-AEC2-4F4E-998E-4516D4D81166}" type="slidenum">
              <a:rPr lang="en-US" smtClean="0"/>
              <a:t>‹#›</a:t>
            </a:fld>
            <a:endParaRPr lang="en-US"/>
          </a:p>
        </p:txBody>
      </p:sp>
    </p:spTree>
    <p:extLst>
      <p:ext uri="{BB962C8B-B14F-4D97-AF65-F5344CB8AC3E}">
        <p14:creationId xmlns:p14="http://schemas.microsoft.com/office/powerpoint/2010/main" val="5875522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AAEC08-9F15-41BC-A32C-9D3E980ABD09}" type="datetimeFigureOut">
              <a:rPr lang="en-US" smtClean="0"/>
              <a:t>5/18/2018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5B8ABC-AEC2-4F4E-998E-4516D4D81166}" type="slidenum">
              <a:rPr lang="en-US" smtClean="0"/>
              <a:t>‹#›</a:t>
            </a:fld>
            <a:endParaRPr lang="en-US"/>
          </a:p>
        </p:txBody>
      </p:sp>
    </p:spTree>
    <p:extLst>
      <p:ext uri="{BB962C8B-B14F-4D97-AF65-F5344CB8AC3E}">
        <p14:creationId xmlns:p14="http://schemas.microsoft.com/office/powerpoint/2010/main" val="19675345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AAEC08-9F15-41BC-A32C-9D3E980ABD09}" type="datetimeFigureOut">
              <a:rPr lang="en-US" smtClean="0"/>
              <a:t>5/18/2018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5B8ABC-AEC2-4F4E-998E-4516D4D81166}" type="slidenum">
              <a:rPr lang="en-US" smtClean="0"/>
              <a:t>‹#›</a:t>
            </a:fld>
            <a:endParaRPr lang="en-US"/>
          </a:p>
        </p:txBody>
      </p:sp>
    </p:spTree>
    <p:extLst>
      <p:ext uri="{BB962C8B-B14F-4D97-AF65-F5344CB8AC3E}">
        <p14:creationId xmlns:p14="http://schemas.microsoft.com/office/powerpoint/2010/main" val="378291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AAEC08-9F15-41BC-A32C-9D3E980ABD09}" type="datetimeFigureOut">
              <a:rPr lang="en-US" smtClean="0"/>
              <a:t>5/18/2018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5B8ABC-AEC2-4F4E-998E-4516D4D81166}" type="slidenum">
              <a:rPr lang="en-US" smtClean="0"/>
              <a:t>‹#›</a:t>
            </a:fld>
            <a:endParaRPr lang="en-US"/>
          </a:p>
        </p:txBody>
      </p:sp>
    </p:spTree>
    <p:extLst>
      <p:ext uri="{BB962C8B-B14F-4D97-AF65-F5344CB8AC3E}">
        <p14:creationId xmlns:p14="http://schemas.microsoft.com/office/powerpoint/2010/main" val="15459586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AAEC08-9F15-41BC-A32C-9D3E980ABD09}" type="datetimeFigureOut">
              <a:rPr lang="en-US" smtClean="0"/>
              <a:t>5/18/2018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5B8ABC-AEC2-4F4E-998E-4516D4D81166}" type="slidenum">
              <a:rPr lang="en-US" smtClean="0"/>
              <a:t>‹#›</a:t>
            </a:fld>
            <a:endParaRPr lang="en-US"/>
          </a:p>
        </p:txBody>
      </p:sp>
    </p:spTree>
    <p:extLst>
      <p:ext uri="{BB962C8B-B14F-4D97-AF65-F5344CB8AC3E}">
        <p14:creationId xmlns:p14="http://schemas.microsoft.com/office/powerpoint/2010/main" val="14013755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AAAEC08-9F15-41BC-A32C-9D3E980ABD09}" type="datetimeFigureOut">
              <a:rPr lang="en-US" smtClean="0"/>
              <a:t>5/18/2018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5B8ABC-AEC2-4F4E-998E-4516D4D81166}" type="slidenum">
              <a:rPr lang="en-US" smtClean="0"/>
              <a:t>‹#›</a:t>
            </a:fld>
            <a:endParaRPr lang="en-US"/>
          </a:p>
        </p:txBody>
      </p:sp>
    </p:spTree>
    <p:extLst>
      <p:ext uri="{BB962C8B-B14F-4D97-AF65-F5344CB8AC3E}">
        <p14:creationId xmlns:p14="http://schemas.microsoft.com/office/powerpoint/2010/main" val="16978852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AAAEC08-9F15-41BC-A32C-9D3E980ABD09}" type="datetimeFigureOut">
              <a:rPr lang="en-US" smtClean="0"/>
              <a:t>5/18/2018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5B8ABC-AEC2-4F4E-998E-4516D4D81166}" type="slidenum">
              <a:rPr lang="en-US" smtClean="0"/>
              <a:t>‹#›</a:t>
            </a:fld>
            <a:endParaRPr lang="en-US"/>
          </a:p>
        </p:txBody>
      </p:sp>
    </p:spTree>
    <p:extLst>
      <p:ext uri="{BB962C8B-B14F-4D97-AF65-F5344CB8AC3E}">
        <p14:creationId xmlns:p14="http://schemas.microsoft.com/office/powerpoint/2010/main" val="42149436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AAEC08-9F15-41BC-A32C-9D3E980ABD09}" type="datetimeFigureOut">
              <a:rPr lang="en-US" smtClean="0"/>
              <a:t>5/18/2018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5B8ABC-AEC2-4F4E-998E-4516D4D81166}" type="slidenum">
              <a:rPr lang="en-US" smtClean="0"/>
              <a:t>‹#›</a:t>
            </a:fld>
            <a:endParaRPr lang="en-US"/>
          </a:p>
        </p:txBody>
      </p:sp>
    </p:spTree>
    <p:extLst>
      <p:ext uri="{BB962C8B-B14F-4D97-AF65-F5344CB8AC3E}">
        <p14:creationId xmlns:p14="http://schemas.microsoft.com/office/powerpoint/2010/main" val="777626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2.emf"/></Relationships>
</file>

<file path=ppt/slides/_rels/slide2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8.emf"/><Relationship Id="rId5" Type="http://schemas.openxmlformats.org/officeDocument/2006/relationships/image" Target="../media/image27.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31.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Embedded image permalink"/>
          <p:cNvPicPr/>
          <p:nvPr/>
        </p:nvPicPr>
        <p:blipFill>
          <a:blip r:embed="rId3">
            <a:extLst>
              <a:ext uri="{28A0092B-C50C-407E-A947-70E740481C1C}">
                <a14:useLocalDpi xmlns:a14="http://schemas.microsoft.com/office/drawing/2010/main" val="0"/>
              </a:ext>
            </a:extLst>
          </a:blip>
          <a:srcRect/>
          <a:stretch>
            <a:fillRect/>
          </a:stretch>
        </p:blipFill>
        <p:spPr bwMode="auto">
          <a:xfrm>
            <a:off x="3" y="0"/>
            <a:ext cx="9400309" cy="6858000"/>
          </a:xfrm>
          <a:prstGeom prst="rect">
            <a:avLst/>
          </a:prstGeom>
          <a:noFill/>
          <a:ln>
            <a:noFill/>
          </a:ln>
        </p:spPr>
      </p:pic>
      <p:pic>
        <p:nvPicPr>
          <p:cNvPr id="5" name="Picture 4" descr="SFEI-ASC logo+Full name+address Q1-2013 PRINT_300ppi.png"/>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a:stretch/>
        </p:blipFill>
        <p:spPr>
          <a:xfrm>
            <a:off x="6470375" y="228600"/>
            <a:ext cx="2505968" cy="714264"/>
          </a:xfrm>
          <a:prstGeom prst="rect">
            <a:avLst/>
          </a:prstGeom>
        </p:spPr>
      </p:pic>
      <p:sp>
        <p:nvSpPr>
          <p:cNvPr id="6" name="TextBox 5"/>
          <p:cNvSpPr txBox="1"/>
          <p:nvPr/>
        </p:nvSpPr>
        <p:spPr>
          <a:xfrm>
            <a:off x="2397183" y="1124860"/>
            <a:ext cx="6118167" cy="3308598"/>
          </a:xfrm>
          <a:prstGeom prst="rect">
            <a:avLst/>
          </a:prstGeom>
          <a:noFill/>
        </p:spPr>
        <p:txBody>
          <a:bodyPr wrap="square" rtlCol="0">
            <a:spAutoFit/>
          </a:bodyPr>
          <a:lstStyle/>
          <a:p>
            <a:pPr algn="ctr">
              <a:spcAft>
                <a:spcPts val="200"/>
              </a:spcAft>
            </a:pPr>
            <a:r>
              <a:rPr lang="en-US" sz="4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Regional Monitoring for Water Quality</a:t>
            </a:r>
          </a:p>
          <a:p>
            <a:pPr algn="ctr">
              <a:spcAft>
                <a:spcPts val="200"/>
              </a:spcAft>
            </a:pPr>
            <a:endParaRPr lang="en-US" sz="4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spcAft>
                <a:spcPts val="200"/>
              </a:spcAft>
            </a:pPr>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Matthew Heberger</a:t>
            </a:r>
          </a:p>
          <a:p>
            <a:pPr algn="ctr">
              <a:spcAft>
                <a:spcPts val="200"/>
              </a:spcAft>
            </a:pPr>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May 18, 2018</a:t>
            </a:r>
            <a:endParaRPr 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818311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0584919" cy="7209905"/>
          </a:xfrm>
          <a:prstGeom prst="rect">
            <a:avLst/>
          </a:prstGeom>
        </p:spPr>
      </p:pic>
    </p:spTree>
    <p:extLst>
      <p:ext uri="{BB962C8B-B14F-4D97-AF65-F5344CB8AC3E}">
        <p14:creationId xmlns:p14="http://schemas.microsoft.com/office/powerpoint/2010/main" val="455404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B4746-5EEB-4F71-A2D0-22438C103FB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12E388E-7C68-4CBC-93DC-2937136EDFE8}"/>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5356F1D1-26C3-4113-91BB-8977C92F8E09}"/>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8562" y="0"/>
            <a:ext cx="9241127" cy="6858000"/>
          </a:xfrm>
          <a:prstGeom prst="rect">
            <a:avLst/>
          </a:prstGeom>
        </p:spPr>
      </p:pic>
    </p:spTree>
    <p:extLst>
      <p:ext uri="{BB962C8B-B14F-4D97-AF65-F5344CB8AC3E}">
        <p14:creationId xmlns:p14="http://schemas.microsoft.com/office/powerpoint/2010/main" val="30273757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50B5F-F68C-499A-B4D6-81CCD834E1BE}"/>
              </a:ext>
            </a:extLst>
          </p:cNvPr>
          <p:cNvSpPr>
            <a:spLocks noGrp="1"/>
          </p:cNvSpPr>
          <p:nvPr>
            <p:ph type="title"/>
          </p:nvPr>
        </p:nvSpPr>
        <p:spPr/>
        <p:txBody>
          <a:bodyPr/>
          <a:lstStyle/>
          <a:p>
            <a:endParaRPr lang="en-US"/>
          </a:p>
        </p:txBody>
      </p:sp>
      <p:pic>
        <p:nvPicPr>
          <p:cNvPr id="5" name="Content Placeholder 4" descr="A picture containing text&#10;&#10;Description generated with high confidence">
            <a:extLst>
              <a:ext uri="{FF2B5EF4-FFF2-40B4-BE49-F238E27FC236}">
                <a16:creationId xmlns:a16="http://schemas.microsoft.com/office/drawing/2014/main" id="{0E61D70E-71A7-4F67-842E-C65DCE5BFA3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00" y="-9719"/>
            <a:ext cx="9194800" cy="6867721"/>
          </a:xfrm>
        </p:spPr>
      </p:pic>
    </p:spTree>
    <p:extLst>
      <p:ext uri="{BB962C8B-B14F-4D97-AF65-F5344CB8AC3E}">
        <p14:creationId xmlns:p14="http://schemas.microsoft.com/office/powerpoint/2010/main" val="8890110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688DE-0450-4C57-86DD-4ECAD50997B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7AD9C31-5522-452B-9B59-8EC8BD0D1601}"/>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9AF5B48B-FA26-4D5A-99CB-7C024C2E3C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4404" y="0"/>
            <a:ext cx="5975195" cy="6858000"/>
          </a:xfrm>
          <a:prstGeom prst="rect">
            <a:avLst/>
          </a:prstGeom>
        </p:spPr>
      </p:pic>
    </p:spTree>
    <p:extLst>
      <p:ext uri="{BB962C8B-B14F-4D97-AF65-F5344CB8AC3E}">
        <p14:creationId xmlns:p14="http://schemas.microsoft.com/office/powerpoint/2010/main" val="24999279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CF483-7513-474D-96E8-B40303126C22}"/>
              </a:ext>
            </a:extLst>
          </p:cNvPr>
          <p:cNvSpPr>
            <a:spLocks noGrp="1"/>
          </p:cNvSpPr>
          <p:nvPr>
            <p:ph type="title"/>
          </p:nvPr>
        </p:nvSpPr>
        <p:spPr/>
        <p:txBody>
          <a:bodyPr/>
          <a:lstStyle/>
          <a:p>
            <a:endParaRPr lang="en-US"/>
          </a:p>
        </p:txBody>
      </p:sp>
      <p:pic>
        <p:nvPicPr>
          <p:cNvPr id="5" name="Content Placeholder 4" descr="A screenshot of a social media post&#10;&#10;Description generated with very high confidence">
            <a:extLst>
              <a:ext uri="{FF2B5EF4-FFF2-40B4-BE49-F238E27FC236}">
                <a16:creationId xmlns:a16="http://schemas.microsoft.com/office/drawing/2014/main" id="{B914764A-3473-4367-8DEA-05D7023E72A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2414" y="89549"/>
            <a:ext cx="8759172" cy="6768451"/>
          </a:xfrm>
        </p:spPr>
      </p:pic>
    </p:spTree>
    <p:extLst>
      <p:ext uri="{BB962C8B-B14F-4D97-AF65-F5344CB8AC3E}">
        <p14:creationId xmlns:p14="http://schemas.microsoft.com/office/powerpoint/2010/main" val="28535262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FAD0B-38E1-4DFF-8AB2-4A5A2ED945EE}"/>
              </a:ext>
            </a:extLst>
          </p:cNvPr>
          <p:cNvSpPr>
            <a:spLocks noGrp="1"/>
          </p:cNvSpPr>
          <p:nvPr>
            <p:ph type="title"/>
          </p:nvPr>
        </p:nvSpPr>
        <p:spPr/>
        <p:txBody>
          <a:bodyPr/>
          <a:lstStyle/>
          <a:p>
            <a:endParaRPr lang="en-US"/>
          </a:p>
        </p:txBody>
      </p:sp>
      <p:pic>
        <p:nvPicPr>
          <p:cNvPr id="5" name="Content Placeholder 4" descr="A picture containing outdoor, tree, grass, person&#10;&#10;Description generated with very high confidence">
            <a:extLst>
              <a:ext uri="{FF2B5EF4-FFF2-40B4-BE49-F238E27FC236}">
                <a16:creationId xmlns:a16="http://schemas.microsoft.com/office/drawing/2014/main" id="{6D8F5FE2-D75D-464A-8128-580204E405B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19477138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37BF1-2369-4FED-B41A-F56481BEAF1B}"/>
              </a:ext>
            </a:extLst>
          </p:cNvPr>
          <p:cNvSpPr>
            <a:spLocks noGrp="1"/>
          </p:cNvSpPr>
          <p:nvPr>
            <p:ph type="title"/>
          </p:nvPr>
        </p:nvSpPr>
        <p:spPr/>
        <p:txBody>
          <a:bodyPr/>
          <a:lstStyle/>
          <a:p>
            <a:endParaRPr lang="en-US"/>
          </a:p>
        </p:txBody>
      </p:sp>
      <p:pic>
        <p:nvPicPr>
          <p:cNvPr id="5" name="Content Placeholder 4" descr="A close up of a garden&#10;&#10;Description generated with very high confidence">
            <a:extLst>
              <a:ext uri="{FF2B5EF4-FFF2-40B4-BE49-F238E27FC236}">
                <a16:creationId xmlns:a16="http://schemas.microsoft.com/office/drawing/2014/main" id="{27BB1BF1-056F-4C69-A897-661B210D04F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0012479" cy="6858000"/>
          </a:xfrm>
        </p:spPr>
      </p:pic>
    </p:spTree>
    <p:extLst>
      <p:ext uri="{BB962C8B-B14F-4D97-AF65-F5344CB8AC3E}">
        <p14:creationId xmlns:p14="http://schemas.microsoft.com/office/powerpoint/2010/main" val="41110754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55197-5569-4AE9-B9B2-0B8B3CC4528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D2D0AA0-A05F-463A-8E10-74BA57663B1B}"/>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4516037F-2BC8-4DA7-9CAD-D22DBD799CCE}"/>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1253331"/>
            <a:ext cx="9317368" cy="4351337"/>
          </a:xfrm>
          <a:prstGeom prst="rect">
            <a:avLst/>
          </a:prstGeom>
        </p:spPr>
      </p:pic>
    </p:spTree>
    <p:extLst>
      <p:ext uri="{BB962C8B-B14F-4D97-AF65-F5344CB8AC3E}">
        <p14:creationId xmlns:p14="http://schemas.microsoft.com/office/powerpoint/2010/main" val="21084133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F85B1-AA9D-44A6-BB6A-E91EF50CE43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935D15B-C1AF-4F66-9C79-E52B56D6DD88}"/>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093C3C81-BE28-4D28-9183-5164A5E605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46139"/>
            <a:ext cx="9169122" cy="4678361"/>
          </a:xfrm>
          <a:prstGeom prst="rect">
            <a:avLst/>
          </a:prstGeom>
        </p:spPr>
      </p:pic>
    </p:spTree>
    <p:extLst>
      <p:ext uri="{BB962C8B-B14F-4D97-AF65-F5344CB8AC3E}">
        <p14:creationId xmlns:p14="http://schemas.microsoft.com/office/powerpoint/2010/main" val="6391138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7A3FA-774A-4FD4-8469-4B47026CF83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AFB87B7-CCCE-4822-B207-8DD250460B75}"/>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74F6F38-A00D-4C8A-800A-5BFE25E161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303" y="0"/>
            <a:ext cx="9059447" cy="6858000"/>
          </a:xfrm>
          <a:prstGeom prst="rect">
            <a:avLst/>
          </a:prstGeom>
        </p:spPr>
      </p:pic>
    </p:spTree>
    <p:extLst>
      <p:ext uri="{BB962C8B-B14F-4D97-AF65-F5344CB8AC3E}">
        <p14:creationId xmlns:p14="http://schemas.microsoft.com/office/powerpoint/2010/main" val="2839862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6B1EB-6E63-4DF6-9F29-B7ADBF6A22FC}"/>
              </a:ext>
            </a:extLst>
          </p:cNvPr>
          <p:cNvSpPr>
            <a:spLocks noGrp="1"/>
          </p:cNvSpPr>
          <p:nvPr>
            <p:ph type="title"/>
          </p:nvPr>
        </p:nvSpPr>
        <p:spPr/>
        <p:txBody>
          <a:bodyPr/>
          <a:lstStyle/>
          <a:p>
            <a:endParaRPr lang="en-US" dirty="0"/>
          </a:p>
        </p:txBody>
      </p:sp>
      <p:pic>
        <p:nvPicPr>
          <p:cNvPr id="5" name="Content Placeholder 4" descr="A close up of a rock&#10;&#10;Description generated with very high confidence">
            <a:extLst>
              <a:ext uri="{FF2B5EF4-FFF2-40B4-BE49-F238E27FC236}">
                <a16:creationId xmlns:a16="http://schemas.microsoft.com/office/drawing/2014/main" id="{D7CFA80E-625A-4009-951C-74B0F47954E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0" y="0"/>
            <a:ext cx="12192000" cy="6858000"/>
          </a:xfrm>
        </p:spPr>
      </p:pic>
    </p:spTree>
    <p:extLst>
      <p:ext uri="{BB962C8B-B14F-4D97-AF65-F5344CB8AC3E}">
        <p14:creationId xmlns:p14="http://schemas.microsoft.com/office/powerpoint/2010/main" val="1219516914"/>
      </p:ext>
    </p:extLst>
  </p:cSld>
  <p:clrMapOvr>
    <a:masterClrMapping/>
  </p:clrMapOvr>
  <mc:AlternateContent xmlns:mc="http://schemas.openxmlformats.org/markup-compatibility/2006" xmlns:p14="http://schemas.microsoft.com/office/powerpoint/2010/main">
    <mc:Choice Requires="p14">
      <p:transition spd="slow" p14:dur="3750">
        <p14:revea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CEE15-1CB7-4ACF-AC09-F4291090805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9C61CC1-FC7C-48B2-A814-988DCF6AF91F}"/>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EF4257BB-D720-48DF-B68D-275F1C49B4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686" y="553166"/>
            <a:ext cx="7917751" cy="5751667"/>
          </a:xfrm>
          <a:prstGeom prst="rect">
            <a:avLst/>
          </a:prstGeom>
        </p:spPr>
      </p:pic>
      <p:pic>
        <p:nvPicPr>
          <p:cNvPr id="6" name="Picture 5">
            <a:extLst>
              <a:ext uri="{FF2B5EF4-FFF2-40B4-BE49-F238E27FC236}">
                <a16:creationId xmlns:a16="http://schemas.microsoft.com/office/drawing/2014/main" id="{CCC1CF4F-C8D8-495C-ABC2-4E0B2A8F20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2936" y="1690689"/>
            <a:ext cx="2461997" cy="1231964"/>
          </a:xfrm>
          <a:prstGeom prst="rect">
            <a:avLst/>
          </a:prstGeom>
        </p:spPr>
      </p:pic>
    </p:spTree>
    <p:extLst>
      <p:ext uri="{BB962C8B-B14F-4D97-AF65-F5344CB8AC3E}">
        <p14:creationId xmlns:p14="http://schemas.microsoft.com/office/powerpoint/2010/main" val="20745250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55E8D-5EFE-4BC0-BABC-F66259124B6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BFC0595-6F34-4EAA-869F-49010E974E45}"/>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B0471FC7-115C-4CB8-AFB4-0EEE1D9CA0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726" y="0"/>
            <a:ext cx="9738671" cy="6858000"/>
          </a:xfrm>
          <a:prstGeom prst="rect">
            <a:avLst/>
          </a:prstGeom>
        </p:spPr>
      </p:pic>
    </p:spTree>
    <p:extLst>
      <p:ext uri="{BB962C8B-B14F-4D97-AF65-F5344CB8AC3E}">
        <p14:creationId xmlns:p14="http://schemas.microsoft.com/office/powerpoint/2010/main" val="25713777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D470F-4391-4D32-A614-FD540374B1B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C728228-058B-4116-9EAF-5E3945715F33}"/>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D0E8E589-47CA-40AC-B250-9D08599223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50" y="127835"/>
            <a:ext cx="9256501" cy="6602335"/>
          </a:xfrm>
          <a:prstGeom prst="rect">
            <a:avLst/>
          </a:prstGeom>
        </p:spPr>
      </p:pic>
    </p:spTree>
    <p:extLst>
      <p:ext uri="{BB962C8B-B14F-4D97-AF65-F5344CB8AC3E}">
        <p14:creationId xmlns:p14="http://schemas.microsoft.com/office/powerpoint/2010/main" val="27623747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79437" y="389466"/>
            <a:ext cx="7985125" cy="9191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n-lt"/>
                <a:ea typeface="+mj-ea"/>
                <a:cs typeface="+mj-cs"/>
              </a:defRPr>
            </a:lvl1pPr>
          </a:lstStyle>
          <a:p>
            <a:pPr algn="ctr"/>
            <a:r>
              <a:rPr lang="en-US" dirty="0">
                <a:solidFill>
                  <a:srgbClr val="006BB1"/>
                </a:solidFill>
                <a:latin typeface="Arial" panose="020B0604020202020204" pitchFamily="34" charset="0"/>
                <a:cs typeface="Arial" panose="020B0604020202020204" pitchFamily="34" charset="0"/>
              </a:rPr>
              <a:t>Keys to the RMP’s Success</a:t>
            </a:r>
            <a:br>
              <a:rPr lang="en-US" dirty="0">
                <a:solidFill>
                  <a:srgbClr val="006BB1"/>
                </a:solidFill>
                <a:latin typeface="Arial" panose="020B0604020202020204" pitchFamily="34" charset="0"/>
                <a:cs typeface="Arial" panose="020B0604020202020204" pitchFamily="34" charset="0"/>
              </a:rPr>
            </a:br>
            <a:endParaRPr lang="en-US" dirty="0">
              <a:solidFill>
                <a:srgbClr val="006BB1"/>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903059" y="1761223"/>
            <a:ext cx="1550743" cy="1998976"/>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957428" y="4377455"/>
            <a:ext cx="1871595" cy="1758798"/>
          </a:xfrm>
          <a:prstGeom prst="rect">
            <a:avLst/>
          </a:prstGeom>
        </p:spPr>
      </p:pic>
      <p:sp>
        <p:nvSpPr>
          <p:cNvPr id="8" name="TextBox 7"/>
          <p:cNvSpPr txBox="1"/>
          <p:nvPr/>
        </p:nvSpPr>
        <p:spPr>
          <a:xfrm>
            <a:off x="248713" y="855257"/>
            <a:ext cx="3421129" cy="830997"/>
          </a:xfrm>
          <a:prstGeom prst="rect">
            <a:avLst/>
          </a:prstGeom>
          <a:noFill/>
        </p:spPr>
        <p:txBody>
          <a:bodyPr wrap="none" rtlCol="0">
            <a:spAutoFit/>
          </a:bodyPr>
          <a:lstStyle/>
          <a:p>
            <a:r>
              <a:rPr lang="en-US" sz="2400" dirty="0">
                <a:solidFill>
                  <a:prstClr val="black"/>
                </a:solidFill>
                <a:latin typeface="Arial" panose="020B0604020202020204" pitchFamily="34" charset="0"/>
                <a:cs typeface="Arial" panose="020B0604020202020204" pitchFamily="34" charset="0"/>
              </a:rPr>
              <a:t>Forum for Collaboration</a:t>
            </a:r>
          </a:p>
          <a:p>
            <a:endParaRPr lang="en-US" sz="2400" dirty="0">
              <a:solidFill>
                <a:prstClr val="black"/>
              </a:solidFill>
              <a:latin typeface="Arial" panose="020B0604020202020204" pitchFamily="34" charset="0"/>
              <a:cs typeface="Arial" panose="020B0604020202020204" pitchFamily="34" charset="0"/>
            </a:endParaRPr>
          </a:p>
        </p:txBody>
      </p:sp>
      <p:sp>
        <p:nvSpPr>
          <p:cNvPr id="9" name="TextBox 8"/>
          <p:cNvSpPr txBox="1"/>
          <p:nvPr/>
        </p:nvSpPr>
        <p:spPr>
          <a:xfrm>
            <a:off x="5778529" y="842060"/>
            <a:ext cx="3365471" cy="830997"/>
          </a:xfrm>
          <a:prstGeom prst="rect">
            <a:avLst/>
          </a:prstGeom>
          <a:noFill/>
        </p:spPr>
        <p:txBody>
          <a:bodyPr wrap="square" rtlCol="0">
            <a:spAutoFit/>
          </a:bodyPr>
          <a:lstStyle/>
          <a:p>
            <a:pPr algn="ctr"/>
            <a:r>
              <a:rPr lang="en-US" sz="2400" dirty="0">
                <a:solidFill>
                  <a:prstClr val="black"/>
                </a:solidFill>
                <a:latin typeface="Arial" panose="020B0604020202020204" pitchFamily="34" charset="0"/>
                <a:cs typeface="Arial" panose="020B0604020202020204" pitchFamily="34" charset="0"/>
              </a:rPr>
              <a:t>Clear Objectives</a:t>
            </a:r>
          </a:p>
          <a:p>
            <a:pPr algn="ctr"/>
            <a:r>
              <a:rPr lang="en-US" sz="2400" dirty="0">
                <a:solidFill>
                  <a:prstClr val="black"/>
                </a:solidFill>
                <a:latin typeface="Arial" panose="020B0604020202020204" pitchFamily="34" charset="0"/>
                <a:cs typeface="Arial" panose="020B0604020202020204" pitchFamily="34" charset="0"/>
              </a:rPr>
              <a:t>Relevant to Decisions</a:t>
            </a:r>
          </a:p>
        </p:txBody>
      </p:sp>
      <p:sp>
        <p:nvSpPr>
          <p:cNvPr id="10" name="TextBox 9"/>
          <p:cNvSpPr txBox="1"/>
          <p:nvPr/>
        </p:nvSpPr>
        <p:spPr>
          <a:xfrm>
            <a:off x="4957428" y="3820613"/>
            <a:ext cx="1778051" cy="461665"/>
          </a:xfrm>
          <a:prstGeom prst="rect">
            <a:avLst/>
          </a:prstGeom>
          <a:noFill/>
        </p:spPr>
        <p:txBody>
          <a:bodyPr wrap="none" rtlCol="0">
            <a:spAutoFit/>
          </a:bodyPr>
          <a:lstStyle/>
          <a:p>
            <a:r>
              <a:rPr lang="en-US" sz="2400" dirty="0">
                <a:solidFill>
                  <a:prstClr val="black"/>
                </a:solidFill>
                <a:latin typeface="Arial" panose="020B0604020202020204" pitchFamily="34" charset="0"/>
                <a:cs typeface="Arial" panose="020B0604020202020204" pitchFamily="34" charset="0"/>
              </a:rPr>
              <a:t>Adaptability</a:t>
            </a:r>
          </a:p>
        </p:txBody>
      </p:sp>
      <p:pic>
        <p:nvPicPr>
          <p:cNvPr id="12" name="Picture 11"/>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304697" y="1332311"/>
            <a:ext cx="5417848" cy="2148007"/>
          </a:xfrm>
          <a:prstGeom prst="rect">
            <a:avLst/>
          </a:prstGeom>
        </p:spPr>
      </p:pic>
      <p:pic>
        <p:nvPicPr>
          <p:cNvPr id="13" name="Picture 12"/>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264627" y="4377454"/>
            <a:ext cx="2123761" cy="1758799"/>
          </a:xfrm>
          <a:prstGeom prst="rect">
            <a:avLst/>
          </a:prstGeom>
        </p:spPr>
      </p:pic>
      <p:sp>
        <p:nvSpPr>
          <p:cNvPr id="14" name="TextBox 13"/>
          <p:cNvSpPr txBox="1"/>
          <p:nvPr/>
        </p:nvSpPr>
        <p:spPr>
          <a:xfrm>
            <a:off x="248713" y="3820615"/>
            <a:ext cx="2257349" cy="461665"/>
          </a:xfrm>
          <a:prstGeom prst="rect">
            <a:avLst/>
          </a:prstGeom>
          <a:noFill/>
        </p:spPr>
        <p:txBody>
          <a:bodyPr wrap="none" rtlCol="0">
            <a:spAutoFit/>
          </a:bodyPr>
          <a:lstStyle/>
          <a:p>
            <a:r>
              <a:rPr lang="en-US" sz="2400" dirty="0">
                <a:solidFill>
                  <a:prstClr val="black"/>
                </a:solidFill>
                <a:latin typeface="Arial" panose="020B0604020202020204" pitchFamily="34" charset="0"/>
                <a:cs typeface="Arial" panose="020B0604020202020204" pitchFamily="34" charset="0"/>
              </a:rPr>
              <a:t>Stable Funding</a:t>
            </a:r>
          </a:p>
        </p:txBody>
      </p:sp>
      <p:sp>
        <p:nvSpPr>
          <p:cNvPr id="15" name="TextBox 14"/>
          <p:cNvSpPr txBox="1"/>
          <p:nvPr/>
        </p:nvSpPr>
        <p:spPr>
          <a:xfrm>
            <a:off x="2556508" y="3820612"/>
            <a:ext cx="2257349" cy="461665"/>
          </a:xfrm>
          <a:prstGeom prst="rect">
            <a:avLst/>
          </a:prstGeom>
          <a:noFill/>
        </p:spPr>
        <p:txBody>
          <a:bodyPr wrap="none" rtlCol="0">
            <a:spAutoFit/>
          </a:bodyPr>
          <a:lstStyle/>
          <a:p>
            <a:r>
              <a:rPr lang="en-US" sz="2400" dirty="0">
                <a:solidFill>
                  <a:prstClr val="black"/>
                </a:solidFill>
                <a:latin typeface="Arial" panose="020B0604020202020204" pitchFamily="34" charset="0"/>
                <a:cs typeface="Arial" panose="020B0604020202020204" pitchFamily="34" charset="0"/>
              </a:rPr>
              <a:t>Sound Science</a:t>
            </a:r>
          </a:p>
        </p:txBody>
      </p:sp>
      <p:sp>
        <p:nvSpPr>
          <p:cNvPr id="16" name="TextBox 15"/>
          <p:cNvSpPr txBox="1"/>
          <p:nvPr/>
        </p:nvSpPr>
        <p:spPr>
          <a:xfrm>
            <a:off x="7184376" y="3818859"/>
            <a:ext cx="1521570" cy="461665"/>
          </a:xfrm>
          <a:prstGeom prst="rect">
            <a:avLst/>
          </a:prstGeom>
          <a:noFill/>
        </p:spPr>
        <p:txBody>
          <a:bodyPr wrap="none" rtlCol="0">
            <a:spAutoFit/>
          </a:bodyPr>
          <a:lstStyle/>
          <a:p>
            <a:r>
              <a:rPr lang="en-US" sz="2400" dirty="0">
                <a:solidFill>
                  <a:prstClr val="black"/>
                </a:solidFill>
                <a:latin typeface="Arial" panose="020B0604020202020204" pitchFamily="34" charset="0"/>
                <a:cs typeface="Arial" panose="020B0604020202020204" pitchFamily="34" charset="0"/>
              </a:rPr>
              <a:t>Reporting</a:t>
            </a:r>
          </a:p>
        </p:txBody>
      </p:sp>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72594" y="4377453"/>
            <a:ext cx="2092084" cy="1758799"/>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72651" y="4369372"/>
            <a:ext cx="2341206" cy="1766881"/>
          </a:xfrm>
          <a:prstGeom prst="rect">
            <a:avLst/>
          </a:prstGeom>
        </p:spPr>
      </p:pic>
    </p:spTree>
    <p:extLst>
      <p:ext uri="{BB962C8B-B14F-4D97-AF65-F5344CB8AC3E}">
        <p14:creationId xmlns:p14="http://schemas.microsoft.com/office/powerpoint/2010/main" val="3415546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5344" y="172329"/>
            <a:ext cx="8086142" cy="1325563"/>
          </a:xfrm>
        </p:spPr>
        <p:txBody>
          <a:bodyPr/>
          <a:lstStyle/>
          <a:p>
            <a:pPr algn="ctr"/>
            <a:r>
              <a:rPr lang="en-US" dirty="0"/>
              <a:t>RMP Fees for 2018</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4909" y="1181095"/>
            <a:ext cx="6593144" cy="5397829"/>
          </a:xfrm>
          <a:prstGeom prst="rect">
            <a:avLst/>
          </a:prstGeom>
        </p:spPr>
      </p:pic>
      <p:sp>
        <p:nvSpPr>
          <p:cNvPr id="6" name="TextBox 5"/>
          <p:cNvSpPr txBox="1"/>
          <p:nvPr/>
        </p:nvSpPr>
        <p:spPr>
          <a:xfrm>
            <a:off x="6575491" y="1266780"/>
            <a:ext cx="1184491" cy="830997"/>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Total = </a:t>
            </a:r>
          </a:p>
          <a:p>
            <a:r>
              <a:rPr lang="en-US" sz="2400" dirty="0">
                <a:latin typeface="Arial" panose="020B0604020202020204" pitchFamily="34" charset="0"/>
                <a:cs typeface="Arial" panose="020B0604020202020204" pitchFamily="34" charset="0"/>
              </a:rPr>
              <a:t>$3.4M</a:t>
            </a:r>
          </a:p>
        </p:txBody>
      </p:sp>
    </p:spTree>
    <p:extLst>
      <p:ext uri="{BB962C8B-B14F-4D97-AF65-F5344CB8AC3E}">
        <p14:creationId xmlns:p14="http://schemas.microsoft.com/office/powerpoint/2010/main" val="378437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DBE25-65CC-43F2-A80F-2E1DCA747ED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3FC0B63-BF59-4BD1-98E8-9E6E81BFCC50}"/>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0BF9FABC-D99F-4174-B629-577127EC2E7E}"/>
              </a:ext>
            </a:extLst>
          </p:cNvPr>
          <p:cNvPicPr>
            <a:picLocks noChangeAspect="1"/>
          </p:cNvPicPr>
          <p:nvPr/>
        </p:nvPicPr>
        <p:blipFill rotWithShape="1">
          <a:blip r:embed="rId3">
            <a:extLst>
              <a:ext uri="{28A0092B-C50C-407E-A947-70E740481C1C}">
                <a14:useLocalDpi xmlns:a14="http://schemas.microsoft.com/office/drawing/2010/main" val="0"/>
              </a:ext>
            </a:extLst>
          </a:blip>
          <a:srcRect t="10423" b="17644"/>
          <a:stretch/>
        </p:blipFill>
        <p:spPr>
          <a:xfrm>
            <a:off x="-1524000" y="0"/>
            <a:ext cx="12192000" cy="6858000"/>
          </a:xfrm>
          <a:prstGeom prst="rect">
            <a:avLst/>
          </a:prstGeom>
        </p:spPr>
      </p:pic>
    </p:spTree>
    <p:extLst>
      <p:ext uri="{BB962C8B-B14F-4D97-AF65-F5344CB8AC3E}">
        <p14:creationId xmlns:p14="http://schemas.microsoft.com/office/powerpoint/2010/main" val="42118639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6023D-7429-45CF-8AB2-87A91A1AB16F}"/>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B99F962D-56E8-42CC-9287-F8CA28E1FCA7}"/>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E5BF42AA-B667-4DA8-A619-4EBB9B43C3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03694"/>
            <a:ext cx="12192000" cy="8318391"/>
          </a:xfrm>
          <a:prstGeom prst="rect">
            <a:avLst/>
          </a:prstGeom>
        </p:spPr>
      </p:pic>
    </p:spTree>
    <p:extLst>
      <p:ext uri="{BB962C8B-B14F-4D97-AF65-F5344CB8AC3E}">
        <p14:creationId xmlns:p14="http://schemas.microsoft.com/office/powerpoint/2010/main" val="1660536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1243F-646B-4F80-9E2F-A775EA24D9C7}"/>
              </a:ext>
            </a:extLst>
          </p:cNvPr>
          <p:cNvSpPr>
            <a:spLocks noGrp="1"/>
          </p:cNvSpPr>
          <p:nvPr>
            <p:ph type="title"/>
          </p:nvPr>
        </p:nvSpPr>
        <p:spPr/>
        <p:txBody>
          <a:bodyPr/>
          <a:lstStyle/>
          <a:p>
            <a:endParaRPr lang="en-US"/>
          </a:p>
        </p:txBody>
      </p:sp>
      <p:pic>
        <p:nvPicPr>
          <p:cNvPr id="9" name="Content Placeholder 8" descr="A group of people standing next to a sign&#10;&#10;Description generated with very high confidence">
            <a:extLst>
              <a:ext uri="{FF2B5EF4-FFF2-40B4-BE49-F238E27FC236}">
                <a16:creationId xmlns:a16="http://schemas.microsoft.com/office/drawing/2014/main" id="{0114B86F-3A32-4425-B6DD-ED3DB113E7C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1241" y="0"/>
            <a:ext cx="9144000" cy="6858000"/>
          </a:xfrm>
        </p:spPr>
      </p:pic>
    </p:spTree>
    <p:extLst>
      <p:ext uri="{BB962C8B-B14F-4D97-AF65-F5344CB8AC3E}">
        <p14:creationId xmlns:p14="http://schemas.microsoft.com/office/powerpoint/2010/main" val="40014523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EC615-97D2-443C-9F1C-B6D2825AF81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E7AF1CC-0DEA-451C-8D41-9C2988B77F4D}"/>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E0B88FD2-B37E-4E86-908C-7C160F24131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20700" y="0"/>
            <a:ext cx="7366000" cy="6858000"/>
          </a:xfrm>
          <a:prstGeom prst="rect">
            <a:avLst/>
          </a:prstGeom>
          <a:noFill/>
          <a:ln>
            <a:noFill/>
          </a:ln>
        </p:spPr>
      </p:pic>
    </p:spTree>
    <p:extLst>
      <p:ext uri="{BB962C8B-B14F-4D97-AF65-F5344CB8AC3E}">
        <p14:creationId xmlns:p14="http://schemas.microsoft.com/office/powerpoint/2010/main" val="4253979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40578-4BB2-4531-880E-A7774B59A5E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545A7FE-D502-4D56-9C26-E5462CA75A2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774EAEF-A0A9-4233-B30D-4E6F5CF1CA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684" y="0"/>
            <a:ext cx="9137968" cy="6858000"/>
          </a:xfrm>
          <a:prstGeom prst="rect">
            <a:avLst/>
          </a:prstGeom>
        </p:spPr>
      </p:pic>
    </p:spTree>
    <p:extLst>
      <p:ext uri="{BB962C8B-B14F-4D97-AF65-F5344CB8AC3E}">
        <p14:creationId xmlns:p14="http://schemas.microsoft.com/office/powerpoint/2010/main" val="17153972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44431-DEA2-4A0E-A39C-1FEB495EBBE7}"/>
              </a:ext>
            </a:extLst>
          </p:cNvPr>
          <p:cNvSpPr>
            <a:spLocks noGrp="1"/>
          </p:cNvSpPr>
          <p:nvPr>
            <p:ph type="title"/>
          </p:nvPr>
        </p:nvSpPr>
        <p:spPr/>
        <p:txBody>
          <a:bodyPr/>
          <a:lstStyle/>
          <a:p>
            <a:endParaRPr lang="en-US" dirty="0"/>
          </a:p>
        </p:txBody>
      </p:sp>
      <p:pic>
        <p:nvPicPr>
          <p:cNvPr id="5" name="Content Placeholder 4" descr="A rocky mountain&#10;&#10;Description generated with very high confidence">
            <a:extLst>
              <a:ext uri="{FF2B5EF4-FFF2-40B4-BE49-F238E27FC236}">
                <a16:creationId xmlns:a16="http://schemas.microsoft.com/office/drawing/2014/main" id="{9213D784-792F-4E04-B064-7CC6B55C37B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44000" cy="7008375"/>
          </a:xfrm>
        </p:spPr>
      </p:pic>
    </p:spTree>
    <p:extLst>
      <p:ext uri="{BB962C8B-B14F-4D97-AF65-F5344CB8AC3E}">
        <p14:creationId xmlns:p14="http://schemas.microsoft.com/office/powerpoint/2010/main" val="17556547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3B3CC-2EDB-4ABC-A561-5189A1CD1280}"/>
              </a:ext>
            </a:extLst>
          </p:cNvPr>
          <p:cNvSpPr>
            <a:spLocks noGrp="1"/>
          </p:cNvSpPr>
          <p:nvPr>
            <p:ph type="title"/>
          </p:nvPr>
        </p:nvSpPr>
        <p:spPr/>
        <p:txBody>
          <a:bodyPr/>
          <a:lstStyle/>
          <a:p>
            <a:endParaRPr lang="en-US"/>
          </a:p>
        </p:txBody>
      </p:sp>
      <p:pic>
        <p:nvPicPr>
          <p:cNvPr id="2050" name="Picture 2" descr="img_3035">
            <a:extLst>
              <a:ext uri="{FF2B5EF4-FFF2-40B4-BE49-F238E27FC236}">
                <a16:creationId xmlns:a16="http://schemas.microsoft.com/office/drawing/2014/main" id="{8A020DF4-BEE4-47A9-8217-9F52510A87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2" y="757236"/>
            <a:ext cx="3952873" cy="527049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www.iisd.org/ela/wp-content/uploads/2017/03/2017-02-04_Hrenchuk_sturgeon-sampling-270x360.jpg">
            <a:extLst>
              <a:ext uri="{FF2B5EF4-FFF2-40B4-BE49-F238E27FC236}">
                <a16:creationId xmlns:a16="http://schemas.microsoft.com/office/drawing/2014/main" id="{74B0D42F-2C6B-422C-AA19-2379803F98B5}"/>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5038726" y="757237"/>
            <a:ext cx="3952873" cy="52704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7029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3C93F-A242-45CF-B93D-136B0C42973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19D7A77-664C-45E9-B2C9-47655FF84197}"/>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DB8A616D-F5DE-4464-B128-0137E6BEC2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81036"/>
            <a:ext cx="9144740" cy="5300663"/>
          </a:xfrm>
          <a:prstGeom prst="rect">
            <a:avLst/>
          </a:prstGeom>
        </p:spPr>
      </p:pic>
    </p:spTree>
    <p:extLst>
      <p:ext uri="{BB962C8B-B14F-4D97-AF65-F5344CB8AC3E}">
        <p14:creationId xmlns:p14="http://schemas.microsoft.com/office/powerpoint/2010/main" val="13350773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5550C-D152-4A3A-A596-6B10FB7C97ED}"/>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A566394D-323C-40B1-A1EF-75C1A485CB3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673099"/>
            <a:ext cx="9144000" cy="5339933"/>
          </a:xfrm>
          <a:prstGeom prst="rect">
            <a:avLst/>
          </a:prstGeom>
        </p:spPr>
      </p:pic>
    </p:spTree>
    <p:extLst>
      <p:ext uri="{BB962C8B-B14F-4D97-AF65-F5344CB8AC3E}">
        <p14:creationId xmlns:p14="http://schemas.microsoft.com/office/powerpoint/2010/main" val="843253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FACE9-1443-49D3-A059-ED3523322DA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84C1FE7-EEE9-432B-8BBF-C141751831A5}"/>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B7E53C59-8F83-4933-B209-D2CF323F69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675" y="0"/>
            <a:ext cx="7137438" cy="6858000"/>
          </a:xfrm>
          <a:prstGeom prst="rect">
            <a:avLst/>
          </a:prstGeom>
        </p:spPr>
      </p:pic>
    </p:spTree>
    <p:extLst>
      <p:ext uri="{BB962C8B-B14F-4D97-AF65-F5344CB8AC3E}">
        <p14:creationId xmlns:p14="http://schemas.microsoft.com/office/powerpoint/2010/main" val="41426738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FBBAC-100C-4BE8-84A5-E99D14B09C1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2D880CF-C80D-484B-93D8-E8FC58F9DB80}"/>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C4D60A21-EABD-448B-80B4-19CA2FA2B0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932706"/>
          </a:xfrm>
          <a:prstGeom prst="rect">
            <a:avLst/>
          </a:prstGeom>
        </p:spPr>
      </p:pic>
    </p:spTree>
    <p:extLst>
      <p:ext uri="{BB962C8B-B14F-4D97-AF65-F5344CB8AC3E}">
        <p14:creationId xmlns:p14="http://schemas.microsoft.com/office/powerpoint/2010/main" val="31766495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00539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A93B0-F8D8-432D-9CAF-D52AC65FD18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972C8E5-7518-44CD-BF81-EBE631558A21}"/>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14D5AB42-022E-4901-8E6C-70A0C78F5D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95695"/>
            <a:ext cx="9144000" cy="5866610"/>
          </a:xfrm>
          <a:prstGeom prst="rect">
            <a:avLst/>
          </a:prstGeom>
        </p:spPr>
      </p:pic>
    </p:spTree>
    <p:extLst>
      <p:ext uri="{BB962C8B-B14F-4D97-AF65-F5344CB8AC3E}">
        <p14:creationId xmlns:p14="http://schemas.microsoft.com/office/powerpoint/2010/main" val="15529073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1D8B7-58D7-4790-9D93-48B2E926792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1A41781-ADB2-40AD-846C-7DF1BD08C156}"/>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D7DD3AD0-63A3-47E7-923C-5446CB2CF6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7144818"/>
          </a:xfrm>
          <a:prstGeom prst="rect">
            <a:avLst/>
          </a:prstGeom>
        </p:spPr>
      </p:pic>
    </p:spTree>
    <p:extLst>
      <p:ext uri="{BB962C8B-B14F-4D97-AF65-F5344CB8AC3E}">
        <p14:creationId xmlns:p14="http://schemas.microsoft.com/office/powerpoint/2010/main" val="4573126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26CA5-427B-4C0A-A6A8-604BEBC3FB2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EB41535-7FB9-4B2A-9529-D2C33AF7E0CC}"/>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FC8336A4-744E-43EA-9A37-BCBEFA5B4E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9227"/>
            <a:ext cx="9144000" cy="6439546"/>
          </a:xfrm>
          <a:prstGeom prst="rect">
            <a:avLst/>
          </a:prstGeom>
        </p:spPr>
      </p:pic>
    </p:spTree>
    <p:extLst>
      <p:ext uri="{BB962C8B-B14F-4D97-AF65-F5344CB8AC3E}">
        <p14:creationId xmlns:p14="http://schemas.microsoft.com/office/powerpoint/2010/main" val="12088158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B213D-97C9-49AA-AD69-458ECE68DA6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E9977FC-4250-439B-A57D-94DE7A2F03E8}"/>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D514BFA4-60C0-4995-A062-B3CF44D3E44A}"/>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 y="1203324"/>
            <a:ext cx="8975816" cy="4536349"/>
          </a:xfrm>
          <a:prstGeom prst="rect">
            <a:avLst/>
          </a:prstGeom>
        </p:spPr>
      </p:pic>
    </p:spTree>
    <p:extLst>
      <p:ext uri="{BB962C8B-B14F-4D97-AF65-F5344CB8AC3E}">
        <p14:creationId xmlns:p14="http://schemas.microsoft.com/office/powerpoint/2010/main" val="27597088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00134-720A-4142-871C-420808950021}"/>
              </a:ext>
            </a:extLst>
          </p:cNvPr>
          <p:cNvSpPr>
            <a:spLocks noGrp="1"/>
          </p:cNvSpPr>
          <p:nvPr>
            <p:ph type="title"/>
          </p:nvPr>
        </p:nvSpPr>
        <p:spPr/>
        <p:txBody>
          <a:bodyPr/>
          <a:lstStyle/>
          <a:p>
            <a:endParaRPr lang="en-US"/>
          </a:p>
        </p:txBody>
      </p:sp>
      <p:pic>
        <p:nvPicPr>
          <p:cNvPr id="5" name="Content Placeholder 4" descr="A group of people on a rock&#10;&#10;Description generated with very high confidence">
            <a:extLst>
              <a:ext uri="{FF2B5EF4-FFF2-40B4-BE49-F238E27FC236}">
                <a16:creationId xmlns:a16="http://schemas.microsoft.com/office/drawing/2014/main" id="{9DD5D46E-567E-4901-A938-27CCF3B30C1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7251587"/>
          </a:xfrm>
        </p:spPr>
      </p:pic>
    </p:spTree>
    <p:extLst>
      <p:ext uri="{BB962C8B-B14F-4D97-AF65-F5344CB8AC3E}">
        <p14:creationId xmlns:p14="http://schemas.microsoft.com/office/powerpoint/2010/main" val="25001802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EF252-8D30-4F6D-983B-B528073A401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A1B8EBC-3CF3-4A85-B61A-F54F381855E9}"/>
              </a:ext>
            </a:extLst>
          </p:cNvPr>
          <p:cNvSpPr>
            <a:spLocks noGrp="1"/>
          </p:cNvSpPr>
          <p:nvPr>
            <p:ph idx="1"/>
          </p:nvPr>
        </p:nvSpPr>
        <p:spPr/>
        <p:txBody>
          <a:bodyPr/>
          <a:lstStyle/>
          <a:p>
            <a:endParaRPr lang="en-US"/>
          </a:p>
        </p:txBody>
      </p:sp>
      <p:pic>
        <p:nvPicPr>
          <p:cNvPr id="1026" name="Picture 2" descr="https://scontent-atl3-1.cdninstagram.com/vp/4acb3aa7b6140493377dfc67abcc3f72/5B7FBC91/t51.2885-15/e35/20969353_1724954120871342_1563922210949693440_n.jpg">
            <a:extLst>
              <a:ext uri="{FF2B5EF4-FFF2-40B4-BE49-F238E27FC236}">
                <a16:creationId xmlns:a16="http://schemas.microsoft.com/office/drawing/2014/main" id="{75F36381-5159-4364-BEA2-B53CFCB6B5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1811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44000" cy="7950535"/>
          </a:xfrm>
          <a:prstGeom prst="rect">
            <a:avLst/>
          </a:prstGeom>
        </p:spPr>
      </p:pic>
    </p:spTree>
    <p:extLst>
      <p:ext uri="{BB962C8B-B14F-4D97-AF65-F5344CB8AC3E}">
        <p14:creationId xmlns:p14="http://schemas.microsoft.com/office/powerpoint/2010/main" val="36657015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05917-A5E9-4170-A1E1-1B2F4E9F5C8C}"/>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DFE7449E-8FAE-47F7-AD9E-ED3F50512059}"/>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86BC167F-8250-48FC-AFAD-176C9AD316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148"/>
            <a:ext cx="9160196" cy="6870148"/>
          </a:xfrm>
          <a:prstGeom prst="rect">
            <a:avLst/>
          </a:prstGeom>
        </p:spPr>
      </p:pic>
    </p:spTree>
    <p:extLst>
      <p:ext uri="{BB962C8B-B14F-4D97-AF65-F5344CB8AC3E}">
        <p14:creationId xmlns:p14="http://schemas.microsoft.com/office/powerpoint/2010/main" val="9374587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ttp://itstartswith.com/wp-content/uploads/2010/09/IMG_9097-1.jpg"/>
          <p:cNvPicPr>
            <a:picLocks noGrp="1"/>
          </p:cNvPicPr>
          <p:nvPr>
            <p:ph idx="1"/>
          </p:nvPr>
        </p:nvPicPr>
        <p:blipFill rotWithShape="1">
          <a:blip r:embed="rId3" cstate="print">
            <a:extLst>
              <a:ext uri="{28A0092B-C50C-407E-A947-70E740481C1C}">
                <a14:useLocalDpi xmlns:a14="http://schemas.microsoft.com/office/drawing/2010/main" val="0"/>
              </a:ext>
            </a:extLst>
          </a:blip>
          <a:srcRect/>
          <a:stretch/>
        </p:blipFill>
        <p:spPr bwMode="auto">
          <a:xfrm>
            <a:off x="-747131" y="-1"/>
            <a:ext cx="10783229" cy="7159083"/>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5" name="Picture 4" descr="A close up of a sign&#10;&#10;Description generated with high confidence">
            <a:extLst>
              <a:ext uri="{FF2B5EF4-FFF2-40B4-BE49-F238E27FC236}">
                <a16:creationId xmlns:a16="http://schemas.microsoft.com/office/drawing/2014/main" id="{9C717615-274F-405E-916C-38468B747F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568" y="311830"/>
            <a:ext cx="7029711" cy="2329770"/>
          </a:xfrm>
          <a:prstGeom prst="rect">
            <a:avLst/>
          </a:prstGeom>
        </p:spPr>
      </p:pic>
      <p:sp>
        <p:nvSpPr>
          <p:cNvPr id="8" name="Rectangle 7">
            <a:extLst>
              <a:ext uri="{FF2B5EF4-FFF2-40B4-BE49-F238E27FC236}">
                <a16:creationId xmlns:a16="http://schemas.microsoft.com/office/drawing/2014/main" id="{E0B461C7-7CFD-469B-B3B7-3263F0E928B8}"/>
              </a:ext>
            </a:extLst>
          </p:cNvPr>
          <p:cNvSpPr/>
          <p:nvPr/>
        </p:nvSpPr>
        <p:spPr>
          <a:xfrm>
            <a:off x="5101772" y="4919008"/>
            <a:ext cx="4572000" cy="1754326"/>
          </a:xfrm>
          <a:prstGeom prst="rect">
            <a:avLst/>
          </a:prstGeom>
        </p:spPr>
        <p:txBody>
          <a:bodyPr>
            <a:spAutoFit/>
          </a:bodyPr>
          <a:lstStyle/>
          <a:p>
            <a:r>
              <a:rPr lang="en-US" sz="3600" dirty="0">
                <a:solidFill>
                  <a:schemeClr val="bg1"/>
                </a:solidFill>
                <a:effectLst>
                  <a:outerShdw blurRad="38100" dist="38100" dir="2700000" algn="tl">
                    <a:srgbClr val="000000">
                      <a:alpha val="43137"/>
                    </a:srgbClr>
                  </a:outerShdw>
                </a:effectLst>
                <a:latin typeface="Palatino Linotype" panose="02040502050505030304" pitchFamily="18" charset="0"/>
              </a:rPr>
              <a:t>Matthew Heberger</a:t>
            </a:r>
            <a:br>
              <a:rPr lang="en-US" sz="3600" dirty="0">
                <a:solidFill>
                  <a:schemeClr val="bg1"/>
                </a:solidFill>
                <a:effectLst>
                  <a:outerShdw blurRad="38100" dist="38100" dir="2700000" algn="tl">
                    <a:srgbClr val="000000">
                      <a:alpha val="43137"/>
                    </a:srgbClr>
                  </a:outerShdw>
                </a:effectLst>
                <a:latin typeface="Palatino Linotype" panose="02040502050505030304" pitchFamily="18" charset="0"/>
              </a:rPr>
            </a:br>
            <a:r>
              <a:rPr lang="en-US" sz="3600" dirty="0">
                <a:solidFill>
                  <a:schemeClr val="bg1"/>
                </a:solidFill>
                <a:effectLst>
                  <a:outerShdw blurRad="38100" dist="38100" dir="2700000" algn="tl">
                    <a:srgbClr val="000000">
                      <a:alpha val="43137"/>
                    </a:srgbClr>
                  </a:outerShdw>
                </a:effectLst>
                <a:latin typeface="Palatino Linotype" panose="02040502050505030304" pitchFamily="18" charset="0"/>
              </a:rPr>
              <a:t>510-746-7391</a:t>
            </a:r>
          </a:p>
          <a:p>
            <a:r>
              <a:rPr lang="en-US" sz="3600" dirty="0">
                <a:solidFill>
                  <a:schemeClr val="bg1"/>
                </a:solidFill>
                <a:effectLst>
                  <a:outerShdw blurRad="38100" dist="38100" dir="2700000" algn="tl">
                    <a:srgbClr val="000000">
                      <a:alpha val="43137"/>
                    </a:srgbClr>
                  </a:outerShdw>
                </a:effectLst>
                <a:latin typeface="Palatino Linotype" panose="02040502050505030304" pitchFamily="18" charset="0"/>
              </a:rPr>
              <a:t>matth@sfei.org</a:t>
            </a:r>
          </a:p>
        </p:txBody>
      </p:sp>
    </p:spTree>
    <p:extLst>
      <p:ext uri="{BB962C8B-B14F-4D97-AF65-F5344CB8AC3E}">
        <p14:creationId xmlns:p14="http://schemas.microsoft.com/office/powerpoint/2010/main" val="3937217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BF9EA-D0F6-4FDD-B3A3-613FE580D40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5D88D9F-73C5-4174-B649-98A5757C787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4BCC703-88ED-45BE-9476-9318F2EFE4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027907"/>
            <a:ext cx="9144000" cy="5143500"/>
          </a:xfrm>
          <a:prstGeom prst="rect">
            <a:avLst/>
          </a:prstGeom>
        </p:spPr>
      </p:pic>
    </p:spTree>
    <p:extLst>
      <p:ext uri="{BB962C8B-B14F-4D97-AF65-F5344CB8AC3E}">
        <p14:creationId xmlns:p14="http://schemas.microsoft.com/office/powerpoint/2010/main" val="16028848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A4C56-1412-4F97-B905-334F6BDF7A13}"/>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A34C35F0-38FE-4A13-93A8-9FA59212BF7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32823" y="167296"/>
            <a:ext cx="5478359" cy="6523411"/>
          </a:xfrm>
          <a:prstGeom prst="rect">
            <a:avLst/>
          </a:prstGeom>
        </p:spPr>
      </p:pic>
    </p:spTree>
    <p:extLst>
      <p:ext uri="{BB962C8B-B14F-4D97-AF65-F5344CB8AC3E}">
        <p14:creationId xmlns:p14="http://schemas.microsoft.com/office/powerpoint/2010/main" val="4393572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1" y="-155171"/>
            <a:ext cx="10108211" cy="70602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cap="flat">
                <a:solidFill>
                  <a:srgbClr val="000000"/>
                </a:solidFill>
                <a:round/>
                <a:headEnd/>
                <a:tailEnd/>
              </a14:hiddenLine>
            </a:ext>
          </a:extLst>
        </p:spPr>
      </p:pic>
    </p:spTree>
    <p:extLst>
      <p:ext uri="{BB962C8B-B14F-4D97-AF65-F5344CB8AC3E}">
        <p14:creationId xmlns:p14="http://schemas.microsoft.com/office/powerpoint/2010/main" val="14666546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06F9B-8088-42FF-95CD-B06BAF59D04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27A6E3E-C096-4C83-A7DB-2F9FF3DE5129}"/>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5726A33-E730-4FA1-8994-1AFDBFF9F7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12192000" cy="6858000"/>
          </a:xfrm>
          <a:prstGeom prst="rect">
            <a:avLst/>
          </a:prstGeom>
        </p:spPr>
      </p:pic>
    </p:spTree>
    <p:extLst>
      <p:ext uri="{BB962C8B-B14F-4D97-AF65-F5344CB8AC3E}">
        <p14:creationId xmlns:p14="http://schemas.microsoft.com/office/powerpoint/2010/main" val="36785534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sfbayjv.org/images/sfbay_oli_2013106_lrg-12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01" y="-516835"/>
            <a:ext cx="9177901" cy="8040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199209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244</TotalTime>
  <Words>1152</Words>
  <Application>Microsoft Office PowerPoint</Application>
  <PresentationFormat>On-screen Show (4:3)</PresentationFormat>
  <Paragraphs>136</Paragraphs>
  <Slides>43</Slides>
  <Notes>27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43</vt:i4>
      </vt:variant>
    </vt:vector>
  </HeadingPairs>
  <TitlesOfParts>
    <vt:vector size="48" baseType="lpstr">
      <vt:lpstr>Arial</vt:lpstr>
      <vt:lpstr>Calibri</vt:lpstr>
      <vt:lpstr>Calibri Light</vt:lpstr>
      <vt:lpstr>Palatino Linotype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RMP Fees for 2018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 Heberger</dc:creator>
  <cp:lastModifiedBy>Matthew Heberger</cp:lastModifiedBy>
  <cp:revision>32</cp:revision>
  <dcterms:created xsi:type="dcterms:W3CDTF">2018-05-18T04:53:00Z</dcterms:created>
  <dcterms:modified xsi:type="dcterms:W3CDTF">2018-05-18T18:54:12Z</dcterms:modified>
</cp:coreProperties>
</file>