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4" r:id="rId3"/>
    <p:sldId id="294" r:id="rId4"/>
    <p:sldId id="295" r:id="rId5"/>
    <p:sldId id="288" r:id="rId6"/>
    <p:sldId id="289" r:id="rId7"/>
    <p:sldId id="290" r:id="rId8"/>
    <p:sldId id="291" r:id="rId9"/>
    <p:sldId id="292" r:id="rId10"/>
    <p:sldId id="293" r:id="rId11"/>
    <p:sldId id="314" r:id="rId12"/>
    <p:sldId id="299" r:id="rId13"/>
    <p:sldId id="298" r:id="rId14"/>
    <p:sldId id="296" r:id="rId15"/>
    <p:sldId id="297" r:id="rId16"/>
    <p:sldId id="268" r:id="rId17"/>
    <p:sldId id="269" r:id="rId18"/>
    <p:sldId id="270" r:id="rId19"/>
    <p:sldId id="271" r:id="rId20"/>
    <p:sldId id="272" r:id="rId21"/>
    <p:sldId id="273" r:id="rId22"/>
    <p:sldId id="315" r:id="rId23"/>
    <p:sldId id="310" r:id="rId24"/>
    <p:sldId id="305" r:id="rId25"/>
    <p:sldId id="306" r:id="rId26"/>
    <p:sldId id="307" r:id="rId27"/>
    <p:sldId id="308" r:id="rId28"/>
    <p:sldId id="309" r:id="rId29"/>
    <p:sldId id="312" r:id="rId30"/>
    <p:sldId id="311" r:id="rId31"/>
    <p:sldId id="316" r:id="rId32"/>
    <p:sldId id="300" r:id="rId33"/>
    <p:sldId id="301" r:id="rId34"/>
    <p:sldId id="313" r:id="rId35"/>
    <p:sldId id="275" r:id="rId36"/>
    <p:sldId id="27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B3970-EAF4-4F47-A518-259928F1566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84F99-6D99-4B24-A4A7-95F1A46B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02B66-F8F4-475E-B212-41DAB942AFB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45C79-E89B-42E7-952E-10E09A4BC603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44C94-EEC6-4948-8C8A-46950B2D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4419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Benguiat Bk BT" pitchFamily="18" charset="0"/>
                <a:cs typeface="Times New Roman" pitchFamily="18" charset="0"/>
              </a:rPr>
              <a:t>WATER EDUCATION FOUNDATION</a:t>
            </a:r>
            <a:br>
              <a:rPr lang="en-US" sz="4800" b="1" dirty="0" smtClean="0">
                <a:solidFill>
                  <a:schemeClr val="tx1"/>
                </a:solidFill>
                <a:latin typeface="Benguiat Bk BT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Benguiat Bk BT" pitchFamily="18" charset="0"/>
                <a:cs typeface="Times New Roman" pitchFamily="18" charset="0"/>
              </a:rPr>
              <a:t>DELTA TOUR</a:t>
            </a:r>
            <a:r>
              <a:rPr lang="en-US" sz="5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May 17, 2018</a:t>
            </a:r>
            <a:endParaRPr lang="en-US" sz="32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5105400"/>
            <a:ext cx="6172200" cy="13716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John Herrick, Esq., Counsel &amp; Manager</a:t>
            </a:r>
          </a:p>
          <a:p>
            <a:pPr algn="ctr">
              <a:buFontTx/>
              <a:buNone/>
            </a:pPr>
            <a:r>
              <a:rPr lang="en-US" sz="2400" b="1" dirty="0" smtClean="0">
                <a:cs typeface="Times New Roman" pitchFamily="18" charset="0"/>
              </a:rPr>
              <a:t>South Delta Water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inity in Central Valley Tabl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" y="1601724"/>
            <a:ext cx="8427720" cy="3654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WE GOT SALT  	PROBLEMS!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343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Typically in summer the measured EC   	is higher than the current standards.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62000" y="2514600"/>
            <a:ext cx="2514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6858000" y="27432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4267200" y="4267200"/>
            <a:ext cx="10287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Tidal Inflow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752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San Joaquin River Inflow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5486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 Consumptive Use in Area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3810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DO SALTS COLLECT IN   SOUTH DELTA CHANNELS?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ta Map.jpg"/>
          <p:cNvPicPr>
            <a:picLocks noChangeAspect="1"/>
          </p:cNvPicPr>
          <p:nvPr/>
        </p:nvPicPr>
        <p:blipFill>
          <a:blip r:embed="rId2" cstate="print"/>
          <a:srcRect l="24238"/>
          <a:stretch>
            <a:fillRect/>
          </a:stretch>
        </p:blipFill>
        <p:spPr>
          <a:xfrm>
            <a:off x="255725" y="838201"/>
            <a:ext cx="8523632" cy="5302950"/>
          </a:xfrm>
          <a:prstGeom prst="rect">
            <a:avLst/>
          </a:prstGeom>
        </p:spPr>
      </p:pic>
      <p:pic>
        <p:nvPicPr>
          <p:cNvPr id="4" name="Picture 3" descr="Joaquin.jpg"/>
          <p:cNvPicPr>
            <a:picLocks noChangeAspect="1"/>
          </p:cNvPicPr>
          <p:nvPr/>
        </p:nvPicPr>
        <p:blipFill>
          <a:blip r:embed="rId3" cstate="print"/>
          <a:srcRect l="24100" r="17831"/>
          <a:stretch>
            <a:fillRect/>
          </a:stretch>
        </p:blipFill>
        <p:spPr>
          <a:xfrm>
            <a:off x="6371093" y="1447801"/>
            <a:ext cx="388130" cy="855222"/>
          </a:xfrm>
          <a:prstGeom prst="round2SameRect">
            <a:avLst>
              <a:gd name="adj1" fmla="val 0"/>
              <a:gd name="adj2" fmla="val 0"/>
            </a:avLst>
          </a:prstGeom>
        </p:spPr>
      </p:pic>
      <p:pic>
        <p:nvPicPr>
          <p:cNvPr id="5" name="Picture 4" descr="S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33145">
            <a:off x="6157163" y="685556"/>
            <a:ext cx="363473" cy="327650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 LOCAL FARMERS’ TESTIMONY OF CURRENT ADVERSE IMPACTS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662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Salmon:   Salt damage to grapes, beans and walnuts; decreased production;</a:t>
            </a:r>
          </a:p>
          <a:p>
            <a:endParaRPr lang="en-US" dirty="0" smtClean="0"/>
          </a:p>
          <a:p>
            <a:r>
              <a:rPr lang="en-US" dirty="0" smtClean="0"/>
              <a:t>Rudy </a:t>
            </a:r>
            <a:r>
              <a:rPr lang="en-US" dirty="0" err="1" smtClean="0"/>
              <a:t>Mussi</a:t>
            </a:r>
            <a:r>
              <a:rPr lang="en-US" dirty="0" smtClean="0"/>
              <a:t>:     Salt problems require additional expenditures to partially mitigate;</a:t>
            </a:r>
          </a:p>
          <a:p>
            <a:endParaRPr lang="en-US" dirty="0" smtClean="0"/>
          </a:p>
          <a:p>
            <a:r>
              <a:rPr lang="en-US" dirty="0" smtClean="0"/>
              <a:t>Richard </a:t>
            </a:r>
            <a:r>
              <a:rPr lang="en-US" dirty="0" err="1" smtClean="0"/>
              <a:t>Marchini</a:t>
            </a:r>
            <a:r>
              <a:rPr lang="en-US" dirty="0" smtClean="0"/>
              <a:t>:   Salt damages to walnuts causing decreased crop yields;</a:t>
            </a:r>
          </a:p>
          <a:p>
            <a:endParaRPr lang="en-US" dirty="0" smtClean="0"/>
          </a:p>
          <a:p>
            <a:r>
              <a:rPr lang="en-US" dirty="0" smtClean="0"/>
              <a:t>Jack Alvarez:    Salt in applied water causes decreased crop yields in cannery tomatoes and lima beans;</a:t>
            </a:r>
          </a:p>
          <a:p>
            <a:endParaRPr lang="en-US" dirty="0" smtClean="0"/>
          </a:p>
          <a:p>
            <a:r>
              <a:rPr lang="en-US" dirty="0" smtClean="0"/>
              <a:t>Mark </a:t>
            </a:r>
            <a:r>
              <a:rPr lang="en-US" dirty="0" err="1" smtClean="0"/>
              <a:t>Bacchetti</a:t>
            </a:r>
            <a:r>
              <a:rPr lang="en-US" dirty="0" smtClean="0"/>
              <a:t>:    Salt damages to plants/crops and increased soil salinity;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WATER LEVEL PROBLEMS 	  	    AND SILTATION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 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0310" y="0"/>
            <a:ext cx="48633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ddle 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Exports siphon off a portion of the incoming tide.  With increased siltation, we are less able to tolerate the impacts of exports.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CA5Z3F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29211" cy="6726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20574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My wife couldn’t make it but sends her regards.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9220200" cy="381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22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Amount taken by exports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4800" y="2971800"/>
            <a:ext cx="2743200" cy="1246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Incoming tide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096000" y="1905000"/>
            <a:ext cx="457200" cy="3657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2971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Depth of channel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0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“ORIGINAL” CHANNEL CONDITIONS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00"/>
            <a:ext cx="9144000" cy="434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Amount taken by exports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6248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71800" y="3352800"/>
            <a:ext cx="4495800" cy="28956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4572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Siltation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2400" y="3810000"/>
            <a:ext cx="25908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Incoming tide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6477000" y="1905000"/>
            <a:ext cx="3810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Depth of channel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381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CURRENT CHANNEL CONDITIONS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DON’T WANT ME TO COMPLAIN ABOUT WATERFIX ……….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JH FAce.JPG"/>
          <p:cNvPicPr>
            <a:picLocks noChangeAspect="1"/>
          </p:cNvPicPr>
          <p:nvPr/>
        </p:nvPicPr>
        <p:blipFill>
          <a:blip r:embed="rId2" cstate="print"/>
          <a:srcRect l="-3750" t="-8333" r="16250" b="-11667"/>
          <a:stretch>
            <a:fillRect/>
          </a:stretch>
        </p:blipFill>
        <p:spPr>
          <a:xfrm rot="5400000">
            <a:off x="1447800" y="914400"/>
            <a:ext cx="533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57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WATERFIX WATER QUALITY    	IMPACTS ACCORDING 		    	TO DWR MODELING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dwa_77_errata Burke PowerPoint_Page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05102" y="-742950"/>
            <a:ext cx="6629400" cy="857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dwa_77_errata Burke PowerPoint_Page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95401" y="-807983"/>
            <a:ext cx="6553200" cy="8473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dwa_77_errata Burke PowerPoint_Page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005052"/>
            <a:ext cx="6858000" cy="886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dwa_77_errata Burke PowerPoint_Page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005052"/>
            <a:ext cx="6858000" cy="886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dwa_77_errata Burke PowerPoint_Page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005052"/>
            <a:ext cx="6858000" cy="886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57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WATERFIX WATER LEVEL    	IMPACTS ACCORDING 		    	TO DWR MODELING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LTA Tidal Flows_Page_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Middle River Stage Profile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010400" cy="5417128"/>
          </a:xfrm>
        </p:spPr>
      </p:pic>
      <p:sp>
        <p:nvSpPr>
          <p:cNvPr id="5" name="TextBox 4"/>
          <p:cNvSpPr txBox="1"/>
          <p:nvPr/>
        </p:nvSpPr>
        <p:spPr>
          <a:xfrm>
            <a:off x="7391400" y="120749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43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81200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DON’T WORRY, THE WORLD IS FAIR, TRUTH AND JUSTICE ALWAYS PREVAIL AND THE PROCESS WILL RUN IT’S COURSE.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1 Approp Bill.jpg"/>
          <p:cNvPicPr>
            <a:picLocks noChangeAspect="1"/>
          </p:cNvPicPr>
          <p:nvPr/>
        </p:nvPicPr>
        <p:blipFill>
          <a:blip r:embed="rId2" cstate="print"/>
          <a:srcRect t="5556"/>
          <a:stretch>
            <a:fillRect/>
          </a:stretch>
        </p:blipFill>
        <p:spPr>
          <a:xfrm>
            <a:off x="1828800" y="228600"/>
            <a:ext cx="539974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141 Approp Bill-1.jpg"/>
          <p:cNvPicPr>
            <a:picLocks noChangeAspect="1"/>
          </p:cNvPicPr>
          <p:nvPr/>
        </p:nvPicPr>
        <p:blipFill>
          <a:blip r:embed="rId2" cstate="print"/>
          <a:srcRect t="71111" b="2222"/>
          <a:stretch>
            <a:fillRect/>
          </a:stretch>
        </p:blipFill>
        <p:spPr>
          <a:xfrm>
            <a:off x="1752600" y="533400"/>
            <a:ext cx="5399740" cy="1828800"/>
          </a:xfrm>
          <a:prstGeom prst="rect">
            <a:avLst/>
          </a:prstGeom>
        </p:spPr>
      </p:pic>
      <p:pic>
        <p:nvPicPr>
          <p:cNvPr id="3" name="Picture 2" descr="Page 142.jpg"/>
          <p:cNvPicPr>
            <a:picLocks noChangeAspect="1"/>
          </p:cNvPicPr>
          <p:nvPr/>
        </p:nvPicPr>
        <p:blipFill>
          <a:blip r:embed="rId3" cstate="print"/>
          <a:srcRect r="-194" b="57778"/>
          <a:stretch>
            <a:fillRect/>
          </a:stretch>
        </p:blipFill>
        <p:spPr>
          <a:xfrm>
            <a:off x="1752600" y="3429000"/>
            <a:ext cx="5410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387744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	    QUESTIONS?</a:t>
            </a:r>
          </a:p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	   COMPLAINTS?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	PETITION TO GET   NEW SDWA ATTORNEY?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re37-e1450896159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6649448" cy="5157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DWR Hyacinth Removal Program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LTA Tidal Flows_Page_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-228600"/>
            <a:ext cx="6858000" cy="726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ta Map.jpg"/>
          <p:cNvPicPr>
            <a:picLocks noChangeAspect="1"/>
          </p:cNvPicPr>
          <p:nvPr/>
        </p:nvPicPr>
        <p:blipFill>
          <a:blip r:embed="rId2" cstate="print"/>
          <a:srcRect l="24238"/>
          <a:stretch>
            <a:fillRect/>
          </a:stretch>
        </p:blipFill>
        <p:spPr>
          <a:xfrm>
            <a:off x="255725" y="838201"/>
            <a:ext cx="8523632" cy="5302950"/>
          </a:xfrm>
          <a:prstGeom prst="rect">
            <a:avLst/>
          </a:prstGeom>
        </p:spPr>
      </p:pic>
      <p:pic>
        <p:nvPicPr>
          <p:cNvPr id="4" name="Picture 3" descr="Joaquin.jpg"/>
          <p:cNvPicPr>
            <a:picLocks noChangeAspect="1"/>
          </p:cNvPicPr>
          <p:nvPr/>
        </p:nvPicPr>
        <p:blipFill>
          <a:blip r:embed="rId3" cstate="print"/>
          <a:srcRect l="24100" r="17831"/>
          <a:stretch>
            <a:fillRect/>
          </a:stretch>
        </p:blipFill>
        <p:spPr>
          <a:xfrm>
            <a:off x="6371093" y="1447801"/>
            <a:ext cx="388130" cy="855222"/>
          </a:xfrm>
          <a:prstGeom prst="round2SameRect">
            <a:avLst>
              <a:gd name="adj1" fmla="val 0"/>
              <a:gd name="adj2" fmla="val 0"/>
            </a:avLst>
          </a:prstGeom>
        </p:spPr>
      </p:pic>
      <p:pic>
        <p:nvPicPr>
          <p:cNvPr id="5" name="Picture 4" descr="S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33145">
            <a:off x="6157163" y="685556"/>
            <a:ext cx="363473" cy="327650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336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HOW THE PROJECTS AFFECT 	THE SOUTHERN DELTA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The CVP had a number of effects on the San Joaquin River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and Southern Delta</a:t>
            </a:r>
            <a:r>
              <a:rPr lang="en-US" sz="2400" b="1" u="sng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significantly decreased flows due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Friant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Dam: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It added large amounts of salt to the River via drainage from lands irrigated with CVP water: and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It altered flows in the southern Delta and lowered water levels due to the massive export pumps.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V-18 (1980) Summary of Reductions in Run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28530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 VI-25 Mean Monthly TDS at Vernalis 1930-19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960" y="0"/>
            <a:ext cx="58180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237</Words>
  <Application>Microsoft Office PowerPoint</Application>
  <PresentationFormat>On-screen Show (4:3)</PresentationFormat>
  <Paragraphs>51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WATER EDUCATION FOUNDATION DELTA TOUR  May 17, 2018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Middle River Stage Profile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WATER USERS ASSOCIATION  ANNUAL MEETING March 21, 2018</dc:title>
  <dc:creator>jherrlaw@aol.com</dc:creator>
  <cp:lastModifiedBy>jherrlaw@aol.com</cp:lastModifiedBy>
  <cp:revision>14</cp:revision>
  <dcterms:created xsi:type="dcterms:W3CDTF">2018-03-20T23:02:30Z</dcterms:created>
  <dcterms:modified xsi:type="dcterms:W3CDTF">2018-05-17T13:21:18Z</dcterms:modified>
</cp:coreProperties>
</file>