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sldIdLst>
    <p:sldId id="341" r:id="rId3"/>
    <p:sldId id="356" r:id="rId4"/>
    <p:sldId id="342" r:id="rId5"/>
    <p:sldId id="330" r:id="rId6"/>
    <p:sldId id="353" r:id="rId7"/>
    <p:sldId id="354" r:id="rId8"/>
    <p:sldId id="328" r:id="rId9"/>
    <p:sldId id="332" r:id="rId10"/>
    <p:sldId id="296" r:id="rId11"/>
    <p:sldId id="289" r:id="rId12"/>
    <p:sldId id="324" r:id="rId13"/>
    <p:sldId id="327" r:id="rId14"/>
    <p:sldId id="325" r:id="rId15"/>
    <p:sldId id="326" r:id="rId16"/>
    <p:sldId id="343" r:id="rId17"/>
    <p:sldId id="299" r:id="rId18"/>
    <p:sldId id="300" r:id="rId19"/>
    <p:sldId id="302" r:id="rId20"/>
    <p:sldId id="259" r:id="rId21"/>
    <p:sldId id="281" r:id="rId22"/>
    <p:sldId id="277" r:id="rId23"/>
    <p:sldId id="268" r:id="rId24"/>
    <p:sldId id="344" r:id="rId25"/>
    <p:sldId id="315" r:id="rId26"/>
    <p:sldId id="357" r:id="rId27"/>
    <p:sldId id="358" r:id="rId28"/>
    <p:sldId id="307" r:id="rId29"/>
    <p:sldId id="303" r:id="rId30"/>
    <p:sldId id="264" r:id="rId31"/>
    <p:sldId id="304" r:id="rId32"/>
    <p:sldId id="321" r:id="rId33"/>
    <p:sldId id="345" r:id="rId34"/>
    <p:sldId id="346" r:id="rId35"/>
    <p:sldId id="347" r:id="rId36"/>
    <p:sldId id="305" r:id="rId37"/>
    <p:sldId id="340" r:id="rId38"/>
    <p:sldId id="276" r:id="rId39"/>
    <p:sldId id="262" r:id="rId40"/>
    <p:sldId id="265" r:id="rId41"/>
    <p:sldId id="260" r:id="rId42"/>
    <p:sldId id="261" r:id="rId43"/>
    <p:sldId id="263" r:id="rId44"/>
    <p:sldId id="334" r:id="rId45"/>
    <p:sldId id="360" r:id="rId46"/>
    <p:sldId id="361" r:id="rId47"/>
    <p:sldId id="362" r:id="rId48"/>
    <p:sldId id="363" r:id="rId49"/>
    <p:sldId id="364" r:id="rId50"/>
    <p:sldId id="365" r:id="rId51"/>
    <p:sldId id="367" r:id="rId52"/>
    <p:sldId id="376" r:id="rId53"/>
    <p:sldId id="377" r:id="rId54"/>
    <p:sldId id="368" r:id="rId55"/>
    <p:sldId id="369" r:id="rId56"/>
    <p:sldId id="370" r:id="rId57"/>
    <p:sldId id="371" r:id="rId58"/>
    <p:sldId id="372" r:id="rId59"/>
    <p:sldId id="373" r:id="rId60"/>
    <p:sldId id="349" r:id="rId61"/>
    <p:sldId id="316" r:id="rId62"/>
    <p:sldId id="317" r:id="rId63"/>
    <p:sldId id="375" r:id="rId64"/>
    <p:sldId id="374" r:id="rId65"/>
    <p:sldId id="380" r:id="rId66"/>
    <p:sldId id="381" r:id="rId67"/>
    <p:sldId id="382" r:id="rId68"/>
    <p:sldId id="383" r:id="rId69"/>
    <p:sldId id="384" r:id="rId70"/>
    <p:sldId id="385" r:id="rId71"/>
    <p:sldId id="350" r:id="rId72"/>
    <p:sldId id="386" r:id="rId73"/>
    <p:sldId id="387" r:id="rId74"/>
    <p:sldId id="388" r:id="rId75"/>
    <p:sldId id="38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DF"/>
    <a:srgbClr val="F2F8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94709"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D1038-8D87-4E60-B220-F3B4D7BAE648}" type="datetimeFigureOut">
              <a:rPr lang="en-US" smtClean="0"/>
              <a:pPr/>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677A0-BDE2-4762-9BEE-9B781A0802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D3002B66-F8F4-475E-B212-41DAB942AFBA}"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672F30-2663-4DA0-A523-DD0D241D5B14}"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987380-BCBB-4FE5-B02F-9C0C2487E2DD}"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CC0F1B-4CE2-4986-B414-67E4827DDDD0}"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95FC6E-637E-48DD-899E-43DBDBA7B66F}" type="slidenum">
              <a:rPr lang="en-US" smtClean="0"/>
              <a:pPr/>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CD682A0B-C440-47C2-A254-0B7807EEF14D}" type="slidenum">
              <a:rPr lang="en-US" smtClean="0"/>
              <a:pPr/>
              <a:t>60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CE9645-2932-4BB5-85C8-876708B8DB57}"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CB0B1-6F7B-47E7-BAD7-8EEDC5F07D13}"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CB0B1-6F7B-47E7-BAD7-8EEDC5F07D13}"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CB0B1-6F7B-47E7-BAD7-8EEDC5F07D13}"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endParaRPr lang="en-US">
              <a:solidFill>
                <a:srgbClr val="D6ECFF"/>
              </a:solidFill>
            </a:endParaRPr>
          </a:p>
        </p:txBody>
      </p:sp>
      <p:sp>
        <p:nvSpPr>
          <p:cNvPr id="17" name="Footer Placeholder 16"/>
          <p:cNvSpPr>
            <a:spLocks noGrp="1"/>
          </p:cNvSpPr>
          <p:nvPr>
            <p:ph type="ftr" sz="quarter" idx="11"/>
          </p:nvPr>
        </p:nvSpPr>
        <p:spPr/>
        <p:txBody>
          <a:bodyPr/>
          <a:lstStyle>
            <a:extLst/>
          </a:lstStyle>
          <a:p>
            <a:pPr>
              <a:defRPr/>
            </a:pPr>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pPr>
              <a:defRPr/>
            </a:pPr>
            <a:fld id="{3480BCA9-A63C-450A-804B-787FC41B7B3A}" type="slidenum">
              <a:rPr lang="en-US" smtClean="0">
                <a:solidFill>
                  <a:srgbClr val="D6ECFF"/>
                </a:solidFill>
              </a:rPr>
              <a:pPr>
                <a:def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6AD10374-3A06-44A5-BCA8-3F1F3ED3916F}"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2C8195B8-993C-4884-91E6-3C6F89E13300}" type="slidenum">
              <a:rPr lang="en-US" smtClean="0">
                <a:solidFill>
                  <a:srgbClr val="D6ECFF"/>
                </a:solidFill>
              </a:rPr>
              <a:pPr>
                <a:def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pPr>
              <a:defRPr/>
            </a:pPr>
            <a:fld id="{A26E159B-EE8A-4F27-A54F-4A1B67A56E37}"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D6ECFF"/>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pPr>
              <a:defRPr/>
            </a:pPr>
            <a:fld id="{15F6EEA7-F46B-4E08-9547-E84ED388DDEB}" type="slidenum">
              <a:rPr lang="en-US" smtClean="0">
                <a:solidFill>
                  <a:srgbClr val="D6ECFF"/>
                </a:solidFill>
              </a:rPr>
              <a:pPr>
                <a:def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D6ECFF"/>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pPr>
              <a:defRPr/>
            </a:pPr>
            <a:fld id="{80E36CA8-EFB6-4CCA-BCA0-DB1396949333}"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srgbClr val="D6ECFF"/>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pPr>
              <a:defRPr/>
            </a:pPr>
            <a:fld id="{017682C2-3193-468D-9FF7-AEB7C399E18E}"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pPr>
              <a:defRPr/>
            </a:pPr>
            <a:fld id="{BB2711FF-386A-4CF7-912F-13928A4FA9A4}"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CB0B1-6F7B-47E7-BAD7-8EEDC5F07D13}"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3F6396E0-7FBA-49D8-9C2C-DC4EDBE8D03B}"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36D8AA6E-9167-4B35-8EF4-E9BD005CC2EA}"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5424BC5C-0D04-41F1-AF67-D5F727D09D7C}" type="slidenum">
              <a:rPr lang="en-US" smtClean="0">
                <a:solidFill>
                  <a:srgbClr val="D6ECFF"/>
                </a:solidFill>
              </a:rPr>
              <a:pPr>
                <a:defRPr/>
              </a:pPr>
              <a:t>‹#›</a:t>
            </a:fld>
            <a:endParaRPr lang="en-US">
              <a:solidFill>
                <a:srgbClr val="D6EC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CB0B1-6F7B-47E7-BAD7-8EEDC5F07D13}"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CB0B1-6F7B-47E7-BAD7-8EEDC5F07D13}"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CB0B1-6F7B-47E7-BAD7-8EEDC5F07D13}" type="datetimeFigureOut">
              <a:rPr lang="en-US" smtClean="0"/>
              <a:pPr/>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CB0B1-6F7B-47E7-BAD7-8EEDC5F07D13}" type="datetimeFigureOut">
              <a:rPr lang="en-US" smtClean="0"/>
              <a:pPr/>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CB0B1-6F7B-47E7-BAD7-8EEDC5F07D13}" type="datetimeFigureOut">
              <a:rPr lang="en-US" smtClean="0"/>
              <a:pPr/>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CB0B1-6F7B-47E7-BAD7-8EEDC5F07D13}"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CB0B1-6F7B-47E7-BAD7-8EEDC5F07D13}"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091F-0C44-4A0C-9D6C-D845D4CA6C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CB0B1-6F7B-47E7-BAD7-8EEDC5F07D13}" type="datetimeFigureOut">
              <a:rPr lang="en-US" smtClean="0"/>
              <a:pPr/>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5091F-0C44-4A0C-9D6C-D845D4CA6C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3466EE0-7946-4623-A725-17FD3A783066}" type="datetimeFigureOut">
              <a:rPr lang="en-US" smtClean="0">
                <a:solidFill>
                  <a:srgbClr val="D6ECFF"/>
                </a:solidFill>
              </a:rPr>
              <a:pPr/>
              <a:t>6/19/2014</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19BCC71-85E0-4EB5-942B-0E1854FE8984}" type="slidenum">
              <a:rPr lang="en-US" smtClean="0">
                <a:solidFill>
                  <a:srgbClr val="D6ECFF"/>
                </a:solidFill>
              </a:rPr>
              <a:pPr/>
              <a:t>‹#›</a:t>
            </a:fld>
            <a:endParaRPr lang="en-US">
              <a:solidFill>
                <a:srgbClr val="D6ECFF"/>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457200"/>
            <a:ext cx="9144000" cy="4419600"/>
          </a:xfrm>
        </p:spPr>
        <p:txBody>
          <a:bodyPr>
            <a:noAutofit/>
          </a:bodyPr>
          <a:lstStyle/>
          <a:p>
            <a:pPr algn="ctr" fontAlgn="auto">
              <a:spcAft>
                <a:spcPts val="0"/>
              </a:spcAft>
              <a:defRPr/>
            </a:pPr>
            <a:r>
              <a:rPr lang="en-US" sz="7200" b="1" dirty="0" smtClean="0">
                <a:solidFill>
                  <a:schemeClr val="tx1"/>
                </a:solidFill>
                <a:latin typeface="Benguiat Bk BT" pitchFamily="18" charset="0"/>
                <a:cs typeface="Times New Roman" pitchFamily="18" charset="0"/>
              </a:rPr>
              <a:t>BDCP:</a:t>
            </a:r>
            <a:r>
              <a:rPr lang="en-US" sz="4800" b="1" dirty="0" smtClean="0">
                <a:solidFill>
                  <a:schemeClr val="tx1"/>
                </a:solidFill>
                <a:latin typeface="Benguiat Bk BT" pitchFamily="18" charset="0"/>
                <a:cs typeface="Times New Roman" pitchFamily="18" charset="0"/>
              </a:rPr>
              <a:t/>
            </a:r>
            <a:br>
              <a:rPr lang="en-US" sz="4800" b="1" dirty="0" smtClean="0">
                <a:solidFill>
                  <a:schemeClr val="tx1"/>
                </a:solidFill>
                <a:latin typeface="Benguiat Bk BT" pitchFamily="18" charset="0"/>
                <a:cs typeface="Times New Roman" pitchFamily="18" charset="0"/>
              </a:rPr>
            </a:br>
            <a:r>
              <a:rPr lang="en-US" sz="4800" b="1" dirty="0" smtClean="0">
                <a:solidFill>
                  <a:schemeClr val="tx1"/>
                </a:solidFill>
                <a:latin typeface="Benguiat Bk BT" pitchFamily="18" charset="0"/>
                <a:cs typeface="Times New Roman" pitchFamily="18" charset="0"/>
              </a:rPr>
              <a:t>A PLAN TO LOSE THE DELTA</a:t>
            </a:r>
            <a:r>
              <a:rPr lang="en-US" sz="5400" dirty="0" smtClean="0">
                <a:solidFill>
                  <a:schemeClr val="tx1"/>
                </a:solidFill>
                <a:latin typeface="+mn-lt"/>
                <a:cs typeface="Times New Roman" pitchFamily="18" charset="0"/>
              </a:rPr>
              <a:t/>
            </a:r>
            <a:br>
              <a:rPr lang="en-US" sz="5400" dirty="0" smtClean="0">
                <a:solidFill>
                  <a:schemeClr val="tx1"/>
                </a:solidFill>
                <a:latin typeface="+mn-lt"/>
                <a:cs typeface="Times New Roman" pitchFamily="18" charset="0"/>
              </a:rPr>
            </a:br>
            <a:r>
              <a:rPr lang="en-US" sz="3200" dirty="0" smtClean="0">
                <a:solidFill>
                  <a:schemeClr val="tx1"/>
                </a:solidFill>
                <a:latin typeface="+mn-lt"/>
                <a:cs typeface="Times New Roman" pitchFamily="18" charset="0"/>
              </a:rPr>
              <a:t/>
            </a:r>
            <a:br>
              <a:rPr lang="en-US" sz="3200" dirty="0" smtClean="0">
                <a:solidFill>
                  <a:schemeClr val="tx1"/>
                </a:solidFill>
                <a:latin typeface="+mn-lt"/>
                <a:cs typeface="Times New Roman" pitchFamily="18" charset="0"/>
              </a:rPr>
            </a:br>
            <a:r>
              <a:rPr lang="en-US" dirty="0" smtClean="0">
                <a:solidFill>
                  <a:schemeClr val="tx1"/>
                </a:solidFill>
                <a:latin typeface="+mn-lt"/>
                <a:cs typeface="Times New Roman" pitchFamily="18" charset="0"/>
              </a:rPr>
              <a:t>Water Education Foundation </a:t>
            </a:r>
            <a:br>
              <a:rPr lang="en-US" dirty="0" smtClean="0">
                <a:solidFill>
                  <a:schemeClr val="tx1"/>
                </a:solidFill>
                <a:latin typeface="+mn-lt"/>
                <a:cs typeface="Times New Roman" pitchFamily="18" charset="0"/>
              </a:rPr>
            </a:br>
            <a:r>
              <a:rPr lang="en-US" dirty="0" smtClean="0">
                <a:solidFill>
                  <a:schemeClr val="tx1"/>
                </a:solidFill>
                <a:latin typeface="+mn-lt"/>
                <a:cs typeface="Times New Roman" pitchFamily="18" charset="0"/>
              </a:rPr>
              <a:t>Bay-Delta Tour</a:t>
            </a:r>
            <a:r>
              <a:rPr lang="en-US" dirty="0" smtClean="0">
                <a:solidFill>
                  <a:schemeClr val="tx1"/>
                </a:solidFill>
                <a:latin typeface="+mn-lt"/>
                <a:cs typeface="Times New Roman" pitchFamily="18" charset="0"/>
              </a:rPr>
              <a:t/>
            </a:r>
            <a:br>
              <a:rPr lang="en-US" dirty="0" smtClean="0">
                <a:solidFill>
                  <a:schemeClr val="tx1"/>
                </a:solidFill>
                <a:latin typeface="+mn-lt"/>
                <a:cs typeface="Times New Roman" pitchFamily="18" charset="0"/>
              </a:rPr>
            </a:br>
            <a:r>
              <a:rPr lang="en-US" dirty="0" smtClean="0">
                <a:solidFill>
                  <a:schemeClr val="tx1"/>
                </a:solidFill>
                <a:latin typeface="+mn-lt"/>
                <a:cs typeface="Times New Roman" pitchFamily="18" charset="0"/>
              </a:rPr>
              <a:t>June 19, </a:t>
            </a:r>
            <a:r>
              <a:rPr lang="en-US" dirty="0" smtClean="0">
                <a:solidFill>
                  <a:schemeClr val="tx1"/>
                </a:solidFill>
                <a:latin typeface="+mn-lt"/>
                <a:cs typeface="Times New Roman" pitchFamily="18" charset="0"/>
              </a:rPr>
              <a:t>2014</a:t>
            </a:r>
            <a:endParaRPr lang="en-US" sz="3200" dirty="0" smtClean="0">
              <a:latin typeface="+mn-lt"/>
              <a:cs typeface="Times New Roman" pitchFamily="18" charset="0"/>
            </a:endParaRPr>
          </a:p>
        </p:txBody>
      </p:sp>
      <p:sp>
        <p:nvSpPr>
          <p:cNvPr id="9219" name="Rectangle 3"/>
          <p:cNvSpPr>
            <a:spLocks noGrp="1" noChangeArrowheads="1"/>
          </p:cNvSpPr>
          <p:nvPr>
            <p:ph idx="1"/>
          </p:nvPr>
        </p:nvSpPr>
        <p:spPr>
          <a:xfrm>
            <a:off x="1600200" y="4724400"/>
            <a:ext cx="6172200" cy="1371600"/>
          </a:xfrm>
        </p:spPr>
        <p:txBody>
          <a:bodyPr>
            <a:noAutofit/>
          </a:bodyPr>
          <a:lstStyle/>
          <a:p>
            <a:pPr algn="ctr">
              <a:buFontTx/>
              <a:buNone/>
            </a:pPr>
            <a:r>
              <a:rPr lang="en-US" sz="2400" dirty="0" smtClean="0">
                <a:cs typeface="Times New Roman" pitchFamily="18" charset="0"/>
              </a:rPr>
              <a:t>John Herrick, Counsel &amp; Manager</a:t>
            </a:r>
          </a:p>
          <a:p>
            <a:pPr algn="ctr">
              <a:buFontTx/>
              <a:buNone/>
            </a:pPr>
            <a:r>
              <a:rPr lang="en-US" sz="2400" b="1" dirty="0" smtClean="0">
                <a:cs typeface="Times New Roman" pitchFamily="18" charset="0"/>
              </a:rPr>
              <a:t>South Delta Water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016758"/>
          </a:xfrm>
          <a:prstGeom prst="rect">
            <a:avLst/>
          </a:prstGeom>
          <a:noFill/>
        </p:spPr>
        <p:txBody>
          <a:bodyPr wrap="square" rtlCol="0">
            <a:spAutoFit/>
          </a:bodyPr>
          <a:lstStyle/>
          <a:p>
            <a:r>
              <a:rPr lang="en-US" sz="2000" dirty="0" smtClean="0">
                <a:latin typeface="Arial" pitchFamily="34" charset="0"/>
                <a:cs typeface="Arial" pitchFamily="34" charset="0"/>
              </a:rPr>
              <a:t>“The Bureau will not divert from any watershed any water which is needed to satisfy the existing or potential needs within that watershed.  For example, no water will  be diverted which will be needed for the full development of all of the irrigable lands within the watershed, nor would there be water needed for municipal and industrial purposes or future maintenance of fish and wildlife resources.”</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“No area will be deprived of water to meet the needs of another.  Nor will any area be asked to pay for water delivered to another.”</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“Under this Act the water rights of northern California will remain securely protected.  In addition, sufficient money is provided for construction of local projects to meet the pressing needs for flood control, recreation and water deliveries in the north.”</a:t>
            </a:r>
            <a:endParaRPr lang="en-US" sz="2000" dirty="0">
              <a:latin typeface="Arial" pitchFamily="34" charset="0"/>
              <a:cs typeface="Arial" pitchFamily="34" charset="0"/>
            </a:endParaRPr>
          </a:p>
        </p:txBody>
      </p:sp>
      <p:sp>
        <p:nvSpPr>
          <p:cNvPr id="3" name="TextBox 2"/>
          <p:cNvSpPr txBox="1"/>
          <p:nvPr/>
        </p:nvSpPr>
        <p:spPr>
          <a:xfrm>
            <a:off x="3429000" y="5715000"/>
            <a:ext cx="5105400" cy="369332"/>
          </a:xfrm>
          <a:prstGeom prst="rect">
            <a:avLst/>
          </a:prstGeom>
          <a:noFill/>
        </p:spPr>
        <p:txBody>
          <a:bodyPr wrap="square" rtlCol="0">
            <a:spAutoFit/>
          </a:bodyPr>
          <a:lstStyle/>
          <a:p>
            <a:r>
              <a:rPr lang="en-US" dirty="0" smtClean="0"/>
              <a:t>USBR Acting Regional Director, R. C. </a:t>
            </a:r>
            <a:r>
              <a:rPr lang="en-US" dirty="0" err="1" smtClean="0"/>
              <a:t>Callard</a:t>
            </a:r>
            <a:r>
              <a:rPr lang="en-US" dirty="0" smtClean="0"/>
              <a:t>, 1956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19200"/>
            <a:ext cx="8077200" cy="3970318"/>
          </a:xfrm>
          <a:prstGeom prst="rect">
            <a:avLst/>
          </a:prstGeom>
          <a:noFill/>
        </p:spPr>
        <p:txBody>
          <a:bodyPr wrap="square" rtlCol="0">
            <a:spAutoFit/>
          </a:bodyPr>
          <a:lstStyle/>
          <a:p>
            <a:r>
              <a:rPr lang="en-US" sz="2800" dirty="0" smtClean="0">
                <a:latin typeface="Abadi MT Condensed" pitchFamily="34" charset="0"/>
                <a:cs typeface="Times New Roman" pitchFamily="18" charset="0"/>
              </a:rPr>
              <a:t>Water Code § 11460.  Prior right to watershed water</a:t>
            </a:r>
          </a:p>
          <a:p>
            <a:endParaRPr lang="en-US" sz="2800" dirty="0" smtClean="0">
              <a:latin typeface="Abadi MT Condensed" pitchFamily="34" charset="0"/>
              <a:cs typeface="Times New Roman" pitchFamily="18" charset="0"/>
            </a:endParaRPr>
          </a:p>
          <a:p>
            <a:r>
              <a:rPr lang="en-US" sz="2800" dirty="0" smtClean="0">
                <a:latin typeface="Abadi MT Condensed" pitchFamily="34" charset="0"/>
                <a:cs typeface="Times New Roman" pitchFamily="18" charset="0"/>
              </a:rPr>
              <a:t>     In the construction and operation . . . of any project . . . a watershed or area wherein water originates . . . shall not be deprived by the department directly or indirectly of the prior right to all of the water . . . needs of the . . . property owners therein. </a:t>
            </a:r>
          </a:p>
          <a:p>
            <a:endParaRPr lang="en-US" sz="2800" dirty="0" smtClean="0">
              <a:latin typeface="Abadi MT Condensed"/>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00200"/>
            <a:ext cx="8686800" cy="2492990"/>
          </a:xfrm>
          <a:prstGeom prst="rect">
            <a:avLst/>
          </a:prstGeom>
          <a:noFill/>
        </p:spPr>
        <p:txBody>
          <a:bodyPr wrap="square" rtlCol="0">
            <a:spAutoFit/>
          </a:bodyPr>
          <a:lstStyle/>
          <a:p>
            <a:r>
              <a:rPr lang="en-US" sz="4000" dirty="0" smtClean="0">
                <a:latin typeface="Abadi MT Condensed Light" pitchFamily="34" charset="0"/>
                <a:cs typeface="Times New Roman" pitchFamily="18" charset="0"/>
              </a:rPr>
              <a:t> </a:t>
            </a:r>
            <a:r>
              <a:rPr lang="en-US" sz="4000" dirty="0" smtClean="0">
                <a:latin typeface="Abadi MT Condensed Light" pitchFamily="34" charset="0"/>
                <a:cs typeface="Times New Roman" pitchFamily="18" charset="0"/>
              </a:rPr>
              <a:t>	 </a:t>
            </a:r>
            <a:r>
              <a:rPr lang="en-US" sz="4800" dirty="0" smtClean="0">
                <a:latin typeface="Abadi MT Condensed Light" pitchFamily="34" charset="0"/>
                <a:cs typeface="Times New Roman" pitchFamily="18" charset="0"/>
              </a:rPr>
              <a:t>Sacramento-San </a:t>
            </a:r>
            <a:r>
              <a:rPr lang="en-US" sz="4800" dirty="0" smtClean="0">
                <a:latin typeface="Abadi MT Condensed Light" pitchFamily="34" charset="0"/>
                <a:cs typeface="Times New Roman" pitchFamily="18" charset="0"/>
              </a:rPr>
              <a:t>Joaquin Delta Act</a:t>
            </a:r>
          </a:p>
          <a:p>
            <a:endParaRPr lang="en-US" sz="4000" dirty="0" smtClean="0">
              <a:latin typeface="Abadi MT Condensed Light" pitchFamily="34" charset="0"/>
              <a:cs typeface="Times New Roman" pitchFamily="18" charset="0"/>
            </a:endParaRPr>
          </a:p>
          <a:p>
            <a:endParaRPr lang="en-US" sz="2400" dirty="0" smtClean="0">
              <a:latin typeface="Abadi MT Condensed Light" pitchFamily="34" charset="0"/>
              <a:cs typeface="Times New Roman" pitchFamily="18" charset="0"/>
            </a:endParaRPr>
          </a:p>
          <a:p>
            <a:r>
              <a:rPr lang="en-US" sz="2400" dirty="0" smtClean="0">
                <a:latin typeface="Abadi MT Condensed Light" pitchFamily="34" charset="0"/>
                <a:cs typeface="Times New Roman" pitchFamily="18" charset="0"/>
              </a:rPr>
              <a:t>	            </a:t>
            </a:r>
            <a:r>
              <a:rPr lang="en-US" sz="4400" dirty="0" smtClean="0">
                <a:latin typeface="Abadi MT Condensed Light" pitchFamily="34" charset="0"/>
                <a:cs typeface="Times New Roman" pitchFamily="18" charset="0"/>
              </a:rPr>
              <a:t>Water </a:t>
            </a:r>
            <a:r>
              <a:rPr lang="en-US" sz="4400" dirty="0" smtClean="0">
                <a:latin typeface="Abadi MT Condensed Light" pitchFamily="34" charset="0"/>
                <a:cs typeface="Times New Roman" pitchFamily="18" charset="0"/>
              </a:rPr>
              <a:t>Code § 12200 et. seq.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153400" cy="5632311"/>
          </a:xfrm>
          <a:prstGeom prst="rect">
            <a:avLst/>
          </a:prstGeom>
          <a:noFill/>
        </p:spPr>
        <p:txBody>
          <a:bodyPr wrap="square" rtlCol="0">
            <a:spAutoFit/>
          </a:bodyPr>
          <a:lstStyle/>
          <a:p>
            <a:r>
              <a:rPr lang="en-US" sz="2400" dirty="0" smtClean="0">
                <a:latin typeface="Abadi MT Condensed Light" pitchFamily="34" charset="0"/>
                <a:cs typeface="Times New Roman" pitchFamily="18" charset="0"/>
              </a:rPr>
              <a:t>§ 12201.  Necessity of maintenance of water supply</a:t>
            </a:r>
          </a:p>
          <a:p>
            <a:endParaRPr lang="en-US" sz="2400" dirty="0" smtClean="0">
              <a:latin typeface="Abadi MT Condensed Light" pitchFamily="34" charset="0"/>
              <a:cs typeface="Times New Roman" pitchFamily="18" charset="0"/>
            </a:endParaRPr>
          </a:p>
          <a:p>
            <a:r>
              <a:rPr lang="en-US" sz="2400" dirty="0" smtClean="0">
                <a:latin typeface="Abadi MT Condensed Light" pitchFamily="34" charset="0"/>
                <a:cs typeface="Times New Roman" pitchFamily="18" charset="0"/>
              </a:rPr>
              <a:t>    . . . the maintenance of an adequate water supply in the Delta sufficient to maintain and expand agriculture, industry, urban, and recreational development ... to provide a common source of fresh water . . .  is necessary . . .</a:t>
            </a:r>
          </a:p>
          <a:p>
            <a:endParaRPr lang="en-US" sz="2400" dirty="0" smtClean="0">
              <a:latin typeface="Abadi MT Condensed Light" pitchFamily="34" charset="0"/>
            </a:endParaRPr>
          </a:p>
          <a:p>
            <a:r>
              <a:rPr lang="en-US" sz="2400" dirty="0" smtClean="0">
                <a:latin typeface="Abadi MT Condensed Light" pitchFamily="34" charset="0"/>
              </a:rPr>
              <a:t>§ 12202.  Salinity control and adequate water supply</a:t>
            </a:r>
          </a:p>
          <a:p>
            <a:endParaRPr lang="en-US" sz="2400" dirty="0" smtClean="0">
              <a:latin typeface="Abadi MT Condensed Light" pitchFamily="34" charset="0"/>
            </a:endParaRPr>
          </a:p>
          <a:p>
            <a:r>
              <a:rPr lang="en-US" sz="2400" dirty="0" smtClean="0">
                <a:latin typeface="Abadi MT Condensed Light" pitchFamily="34" charset="0"/>
              </a:rPr>
              <a:t>     Among the functions . . . by the State . . . in coordination with the . . . United States in providing salinity control for the Delta through operation of the Federal Central Valley Project, shall be the provision of salinity control and an adequate water supply for the users of water in the Sacramento-San Joaquin Delta. . . . </a:t>
            </a:r>
            <a:endParaRPr lang="en-US" sz="2400" dirty="0">
              <a:latin typeface="Abadi MT Condensed Ligh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5601533"/>
          </a:xfrm>
          <a:prstGeom prst="rect">
            <a:avLst/>
          </a:prstGeom>
          <a:noFill/>
        </p:spPr>
        <p:txBody>
          <a:bodyPr wrap="square" rtlCol="0">
            <a:spAutoFit/>
          </a:bodyPr>
          <a:lstStyle/>
          <a:p>
            <a:r>
              <a:rPr lang="en-US" sz="2400" dirty="0" smtClean="0">
                <a:latin typeface="Abadi MT Condensed Light" pitchFamily="34" charset="0"/>
              </a:rPr>
              <a:t>§ 12203.  Diversion of waters from channels of delta</a:t>
            </a:r>
          </a:p>
          <a:p>
            <a:endParaRPr lang="en-US" sz="2400" dirty="0" smtClean="0">
              <a:latin typeface="Abadi MT Condensed Light" pitchFamily="34" charset="0"/>
            </a:endParaRPr>
          </a:p>
          <a:p>
            <a:r>
              <a:rPr lang="en-US" sz="2400" dirty="0" smtClean="0">
                <a:latin typeface="Abadi MT Condensed Light" pitchFamily="34" charset="0"/>
              </a:rPr>
              <a:t>     [N]o person . . . or public . . . agency or the State or the United States should divert water from the channels of the Sacramento-San Joaquin Delta to which the users within said Delta are entitled.</a:t>
            </a:r>
          </a:p>
          <a:p>
            <a:endParaRPr lang="en-US" sz="2400" dirty="0" smtClean="0">
              <a:latin typeface="Abadi MT Condensed Light" pitchFamily="34" charset="0"/>
            </a:endParaRPr>
          </a:p>
          <a:p>
            <a:r>
              <a:rPr lang="en-US" sz="2400" dirty="0" smtClean="0">
                <a:latin typeface="Abadi MT Condensed Light" pitchFamily="34" charset="0"/>
              </a:rPr>
              <a:t>§ 12204.  Exportation of water from delta</a:t>
            </a:r>
          </a:p>
          <a:p>
            <a:endParaRPr lang="en-US" sz="2400" dirty="0" smtClean="0">
              <a:latin typeface="Abadi MT Condensed Light" pitchFamily="34" charset="0"/>
            </a:endParaRPr>
          </a:p>
          <a:p>
            <a:r>
              <a:rPr lang="en-US" sz="2400" dirty="0" smtClean="0">
                <a:latin typeface="Abadi MT Condensed Light" pitchFamily="34" charset="0"/>
              </a:rPr>
              <a:t>     In determining the availability of water for export from the Sacramento-San Joaquin Delta no water shall be exported which is necessary to meet the requirements of Sections 12202 and 12203 of this chapter.</a:t>
            </a:r>
          </a:p>
          <a:p>
            <a:endParaRPr lang="en-US" sz="2400" dirty="0" smtClean="0">
              <a:latin typeface="Abadi MT Condensed Light" pitchFamily="34" charset="0"/>
            </a:endParaRPr>
          </a:p>
          <a:p>
            <a:pPr marL="342900" indent="-342900"/>
            <a:endParaRPr lang="en-US" sz="2200" dirty="0" smtClean="0">
              <a:latin typeface="Abadi MT Condensed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05000"/>
            <a:ext cx="8534400" cy="3108543"/>
          </a:xfrm>
          <a:prstGeom prst="rect">
            <a:avLst/>
          </a:prstGeom>
        </p:spPr>
        <p:txBody>
          <a:bodyPr wrap="square">
            <a:spAutoFit/>
          </a:bodyPr>
          <a:lstStyle/>
          <a:p>
            <a:r>
              <a:rPr lang="en-US" sz="2800" dirty="0" smtClean="0">
                <a:latin typeface="Abadi MT Condensed Light" pitchFamily="34" charset="0"/>
              </a:rPr>
              <a:t>§ 12205.  Storage of water; integration of operation and management of release of water</a:t>
            </a:r>
          </a:p>
          <a:p>
            <a:endParaRPr lang="en-US" sz="2800" dirty="0" smtClean="0">
              <a:latin typeface="Abadi MT Condensed Light" pitchFamily="34" charset="0"/>
            </a:endParaRPr>
          </a:p>
          <a:p>
            <a:r>
              <a:rPr lang="en-US" sz="2800" dirty="0" smtClean="0">
                <a:latin typeface="Abadi MT Condensed Light" pitchFamily="34" charset="0"/>
              </a:rPr>
              <a:t>     [T]he operation and management of releases from storage . . . shall be integrated to the maximum extent possible in order to permit the fulfillment of the objectives of this part.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47800"/>
            <a:ext cx="7010400" cy="3970318"/>
          </a:xfrm>
          <a:prstGeom prst="rect">
            <a:avLst/>
          </a:prstGeom>
          <a:noFill/>
        </p:spPr>
        <p:txBody>
          <a:bodyPr wrap="square" rtlCol="0">
            <a:spAutoFit/>
          </a:bodyPr>
          <a:lstStyle/>
          <a:p>
            <a:r>
              <a:rPr lang="en-US" sz="2800" dirty="0" smtClean="0">
                <a:latin typeface="Times New Roman" pitchFamily="18" charset="0"/>
                <a:cs typeface="Times New Roman" pitchFamily="18" charset="0"/>
              </a:rPr>
              <a:t>Currently the projects export between 3 and 7 million acre feet of water out of the Delta, after the water flows into, and through the Delta to the export pumps .</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With an isolated facility, there would be 3-7 million acre feet less fresh water flowing into and through the Delta.</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8800"/>
            <a:ext cx="8077200" cy="2585323"/>
          </a:xfrm>
          <a:prstGeom prst="rect">
            <a:avLst/>
          </a:prstGeom>
          <a:noFill/>
        </p:spPr>
        <p:txBody>
          <a:bodyPr wrap="square" rtlCol="0">
            <a:spAutoFit/>
          </a:bodyPr>
          <a:lstStyle/>
          <a:p>
            <a:r>
              <a:rPr lang="en-US" sz="5400" dirty="0" smtClean="0">
                <a:latin typeface="Times New Roman" pitchFamily="18" charset="0"/>
                <a:cs typeface="Times New Roman" pitchFamily="18" charset="0"/>
              </a:rPr>
              <a:t>Can a fresh water estuary be improved by removing 3-7 million acre feet from it?</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828800"/>
            <a:ext cx="6477000" cy="2123658"/>
          </a:xfrm>
          <a:prstGeom prst="rect">
            <a:avLst/>
          </a:prstGeom>
          <a:noFill/>
        </p:spPr>
        <p:txBody>
          <a:bodyPr wrap="square" rtlCol="0">
            <a:spAutoFit/>
          </a:bodyPr>
          <a:lstStyle/>
          <a:p>
            <a:r>
              <a:rPr lang="en-US" sz="6000" dirty="0" smtClean="0">
                <a:latin typeface="Arial Black" pitchFamily="34" charset="0"/>
              </a:rPr>
              <a:t>  </a:t>
            </a:r>
            <a:r>
              <a:rPr lang="en-US" sz="6600" dirty="0" smtClean="0">
                <a:latin typeface="Algerian" pitchFamily="82" charset="0"/>
              </a:rPr>
              <a:t>HOW MUCH  		WATER?</a:t>
            </a:r>
            <a:endParaRPr lang="en-US" sz="6600" dirty="0">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FDA32E70-C87C-4E86-8E71-16FBB7391837}" type="slidenum">
              <a:rPr lang="en-US" smtClean="0"/>
              <a:pPr/>
              <a:t>19</a:t>
            </a:fld>
            <a:endParaRPr lang="en-US" smtClean="0"/>
          </a:p>
        </p:txBody>
      </p:sp>
      <p:sp>
        <p:nvSpPr>
          <p:cNvPr id="11267" name="Rectangle 2"/>
          <p:cNvSpPr>
            <a:spLocks noGrp="1" noChangeArrowheads="1"/>
          </p:cNvSpPr>
          <p:nvPr>
            <p:ph type="title"/>
          </p:nvPr>
        </p:nvSpPr>
        <p:spPr>
          <a:xfrm>
            <a:off x="914400" y="304800"/>
            <a:ext cx="8229600" cy="1143000"/>
          </a:xfrm>
        </p:spPr>
        <p:txBody>
          <a:bodyPr/>
          <a:lstStyle/>
          <a:p>
            <a:endParaRPr lang="en-US" smtClean="0"/>
          </a:p>
        </p:txBody>
      </p:sp>
      <p:sp>
        <p:nvSpPr>
          <p:cNvPr id="11268" name="Rectangle 3"/>
          <p:cNvSpPr>
            <a:spLocks noGrp="1" noChangeArrowheads="1"/>
          </p:cNvSpPr>
          <p:nvPr>
            <p:ph type="body" idx="1"/>
          </p:nvPr>
        </p:nvSpPr>
        <p:spPr/>
        <p:txBody>
          <a:bodyPr/>
          <a:lstStyle/>
          <a:p>
            <a:endParaRPr lang="en-US" dirty="0" smtClean="0"/>
          </a:p>
        </p:txBody>
      </p:sp>
      <p:pic>
        <p:nvPicPr>
          <p:cNvPr id="11269" name="Picture 4" descr="Unimpaired runoff -Weber Foundation"/>
          <p:cNvPicPr preferRelativeResize="0">
            <a:picLocks noChangeArrowheads="1"/>
          </p:cNvPicPr>
          <p:nvPr/>
        </p:nvPicPr>
        <p:blipFill>
          <a:blip r:embed="rId2" cstate="print"/>
          <a:srcRect t="6667" r="12038" b="6667"/>
          <a:stretch>
            <a:fillRect/>
          </a:stretch>
        </p:blipFill>
        <p:spPr bwMode="auto">
          <a:xfrm>
            <a:off x="-990600" y="0"/>
            <a:ext cx="8534400" cy="6705600"/>
          </a:xfrm>
          <a:prstGeom prst="rect">
            <a:avLst/>
          </a:prstGeom>
          <a:noFill/>
          <a:ln w="9525">
            <a:noFill/>
            <a:miter lim="800000"/>
            <a:headEnd/>
            <a:tailEnd/>
          </a:ln>
        </p:spPr>
      </p:pic>
      <p:sp>
        <p:nvSpPr>
          <p:cNvPr id="11270" name="Rectangle 5"/>
          <p:cNvSpPr>
            <a:spLocks noChangeArrowheads="1"/>
          </p:cNvSpPr>
          <p:nvPr/>
        </p:nvSpPr>
        <p:spPr bwMode="auto">
          <a:xfrm>
            <a:off x="5029200" y="3124200"/>
            <a:ext cx="2209800" cy="304800"/>
          </a:xfrm>
          <a:prstGeom prst="rect">
            <a:avLst/>
          </a:prstGeom>
          <a:solidFill>
            <a:srgbClr val="BBE0E3">
              <a:alpha val="30196"/>
            </a:srgbClr>
          </a:solidFill>
          <a:ln w="9525">
            <a:solidFill>
              <a:schemeClr val="tx1"/>
            </a:solidFill>
            <a:miter lim="800000"/>
            <a:headEnd/>
            <a:tailEnd/>
          </a:ln>
        </p:spPr>
        <p:txBody>
          <a:bodyPr wrap="none" anchor="ctr"/>
          <a:lstStyle/>
          <a:p>
            <a:endParaRPr lang="en-US"/>
          </a:p>
        </p:txBody>
      </p:sp>
      <p:sp>
        <p:nvSpPr>
          <p:cNvPr id="11271" name="Rectangle 6"/>
          <p:cNvSpPr>
            <a:spLocks noChangeArrowheads="1"/>
          </p:cNvSpPr>
          <p:nvPr/>
        </p:nvSpPr>
        <p:spPr bwMode="auto">
          <a:xfrm>
            <a:off x="4876800" y="304800"/>
            <a:ext cx="2286000" cy="381000"/>
          </a:xfrm>
          <a:prstGeom prst="rect">
            <a:avLst/>
          </a:prstGeom>
          <a:solidFill>
            <a:srgbClr val="BBE0E3">
              <a:alpha val="30196"/>
            </a:srgbClr>
          </a:solidFill>
          <a:ln w="9525">
            <a:solidFill>
              <a:schemeClr val="tx1"/>
            </a:solidFill>
            <a:miter lim="800000"/>
            <a:headEnd/>
            <a:tailEnd/>
          </a:ln>
        </p:spPr>
        <p:txBody>
          <a:bodyPr wrap="none" anchor="ctr"/>
          <a:lstStyle/>
          <a:p>
            <a:endParaRPr lang="en-US"/>
          </a:p>
        </p:txBody>
      </p:sp>
      <p:sp>
        <p:nvSpPr>
          <p:cNvPr id="11272" name="Rectangle 7"/>
          <p:cNvSpPr>
            <a:spLocks noChangeArrowheads="1"/>
          </p:cNvSpPr>
          <p:nvPr/>
        </p:nvSpPr>
        <p:spPr bwMode="auto">
          <a:xfrm>
            <a:off x="2895600" y="5105400"/>
            <a:ext cx="1143000" cy="1219200"/>
          </a:xfrm>
          <a:prstGeom prst="rect">
            <a:avLst/>
          </a:prstGeom>
          <a:solidFill>
            <a:srgbClr val="FF3300">
              <a:alpha val="30196"/>
            </a:srgbClr>
          </a:solidFill>
          <a:ln w="9525">
            <a:solidFill>
              <a:schemeClr val="tx1"/>
            </a:solidFill>
            <a:miter lim="800000"/>
            <a:headEnd/>
            <a:tailEnd/>
          </a:ln>
        </p:spPr>
        <p:txBody>
          <a:bodyPr wrap="none" anchor="ctr"/>
          <a:lstStyle/>
          <a:p>
            <a:endParaRPr lang="en-US"/>
          </a:p>
        </p:txBody>
      </p:sp>
      <p:sp>
        <p:nvSpPr>
          <p:cNvPr id="11273" name="Rectangle 8"/>
          <p:cNvSpPr>
            <a:spLocks noChangeArrowheads="1"/>
          </p:cNvSpPr>
          <p:nvPr/>
        </p:nvSpPr>
        <p:spPr bwMode="auto">
          <a:xfrm>
            <a:off x="2895600" y="1828800"/>
            <a:ext cx="1066800" cy="685800"/>
          </a:xfrm>
          <a:prstGeom prst="rect">
            <a:avLst/>
          </a:prstGeom>
          <a:solidFill>
            <a:srgbClr val="FF3300">
              <a:alpha val="30196"/>
            </a:srgbClr>
          </a:solidFill>
          <a:ln w="9525">
            <a:solidFill>
              <a:schemeClr val="tx1"/>
            </a:solidFill>
            <a:miter lim="800000"/>
            <a:headEnd/>
            <a:tailEnd/>
          </a:ln>
        </p:spPr>
        <p:txBody>
          <a:bodyPr wrap="none" anchor="ctr"/>
          <a:lstStyle/>
          <a:p>
            <a:endParaRPr lang="en-US"/>
          </a:p>
        </p:txBody>
      </p:sp>
      <p:sp>
        <p:nvSpPr>
          <p:cNvPr id="11274" name="Text Box 9"/>
          <p:cNvSpPr txBox="1">
            <a:spLocks noChangeArrowheads="1"/>
          </p:cNvSpPr>
          <p:nvPr/>
        </p:nvSpPr>
        <p:spPr bwMode="auto">
          <a:xfrm>
            <a:off x="1828800" y="-685800"/>
            <a:ext cx="3581400" cy="366712"/>
          </a:xfrm>
          <a:prstGeom prst="rect">
            <a:avLst/>
          </a:prstGeom>
          <a:solidFill>
            <a:srgbClr val="FFFF99"/>
          </a:solidFill>
          <a:ln w="9525">
            <a:noFill/>
            <a:miter lim="800000"/>
            <a:headEnd/>
            <a:tailEnd/>
          </a:ln>
        </p:spPr>
        <p:txBody>
          <a:bodyPr>
            <a:spAutoFit/>
          </a:bodyPr>
          <a:lstStyle/>
          <a:p>
            <a:pPr>
              <a:spcBef>
                <a:spcPct val="50000"/>
              </a:spcBef>
            </a:pPr>
            <a:r>
              <a:rPr lang="en-US"/>
              <a:t>1928-34 NATURAL RUNOFF</a:t>
            </a:r>
          </a:p>
        </p:txBody>
      </p:sp>
      <p:sp>
        <p:nvSpPr>
          <p:cNvPr id="11275" name="AutoShape 10"/>
          <p:cNvSpPr>
            <a:spLocks noChangeArrowheads="1"/>
          </p:cNvSpPr>
          <p:nvPr/>
        </p:nvSpPr>
        <p:spPr bwMode="auto">
          <a:xfrm>
            <a:off x="7086600" y="228600"/>
            <a:ext cx="2057400" cy="762000"/>
          </a:xfrm>
          <a:prstGeom prst="leftArrow">
            <a:avLst>
              <a:gd name="adj1" fmla="val 87917"/>
              <a:gd name="adj2" fmla="val 67500"/>
            </a:avLst>
          </a:prstGeom>
          <a:solidFill>
            <a:srgbClr val="00FFFF">
              <a:alpha val="39999"/>
            </a:srgbClr>
          </a:solidFill>
          <a:ln w="9525">
            <a:solidFill>
              <a:srgbClr val="00CCFF">
                <a:alpha val="39999"/>
              </a:srgbClr>
            </a:solidFill>
            <a:miter lim="800000"/>
            <a:headEnd/>
            <a:tailEnd/>
          </a:ln>
        </p:spPr>
        <p:txBody>
          <a:bodyPr wrap="none" anchor="ctr"/>
          <a:lstStyle/>
          <a:p>
            <a:pPr algn="ctr"/>
            <a:r>
              <a:rPr lang="en-US" dirty="0"/>
              <a:t>Surplus</a:t>
            </a:r>
          </a:p>
          <a:p>
            <a:pPr algn="ctr"/>
            <a:r>
              <a:rPr lang="en-US" dirty="0"/>
              <a:t>7,930,000 AF/ YR</a:t>
            </a:r>
          </a:p>
        </p:txBody>
      </p:sp>
      <p:sp>
        <p:nvSpPr>
          <p:cNvPr id="11276" name="AutoShape 11"/>
          <p:cNvSpPr>
            <a:spLocks noChangeArrowheads="1"/>
          </p:cNvSpPr>
          <p:nvPr/>
        </p:nvSpPr>
        <p:spPr bwMode="auto">
          <a:xfrm>
            <a:off x="7315200" y="2895600"/>
            <a:ext cx="1828800" cy="838200"/>
          </a:xfrm>
          <a:prstGeom prst="leftArrow">
            <a:avLst>
              <a:gd name="adj1" fmla="val 88194"/>
              <a:gd name="adj2" fmla="val 54545"/>
            </a:avLst>
          </a:prstGeom>
          <a:solidFill>
            <a:srgbClr val="FEA9A0">
              <a:alpha val="39999"/>
            </a:srgbClr>
          </a:solidFill>
          <a:ln w="9525">
            <a:solidFill>
              <a:schemeClr val="tx1"/>
            </a:solidFill>
            <a:miter lim="800000"/>
            <a:headEnd/>
            <a:tailEnd/>
          </a:ln>
        </p:spPr>
        <p:txBody>
          <a:bodyPr wrap="none" anchor="ctr"/>
          <a:lstStyle/>
          <a:p>
            <a:pPr algn="ctr"/>
            <a:r>
              <a:rPr lang="en-US"/>
              <a:t>SHORTAGE</a:t>
            </a:r>
          </a:p>
          <a:p>
            <a:pPr algn="ctr"/>
            <a:r>
              <a:rPr lang="en-US"/>
              <a:t>8,049,000 AF/YR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nel Picture.jpg"/>
          <p:cNvPicPr>
            <a:picLocks noChangeAspect="1"/>
          </p:cNvPicPr>
          <p:nvPr/>
        </p:nvPicPr>
        <p:blipFill>
          <a:blip r:embed="rId2" cstate="print"/>
          <a:stretch>
            <a:fillRect/>
          </a:stretch>
        </p:blipFill>
        <p:spPr>
          <a:xfrm>
            <a:off x="52063" y="0"/>
            <a:ext cx="9039874"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219200" y="1371600"/>
            <a:ext cx="6400800" cy="3785652"/>
          </a:xfrm>
          <a:prstGeom prst="rect">
            <a:avLst/>
          </a:prstGeom>
          <a:noFill/>
          <a:ln w="9525">
            <a:noFill/>
            <a:miter lim="800000"/>
            <a:headEnd/>
            <a:tailEnd/>
          </a:ln>
        </p:spPr>
        <p:txBody>
          <a:bodyPr wrap="square">
            <a:spAutoFit/>
          </a:bodyPr>
          <a:lstStyle/>
          <a:p>
            <a:r>
              <a:rPr lang="en-US" sz="2800" dirty="0" smtClean="0"/>
              <a:t> 	</a:t>
            </a:r>
            <a:r>
              <a:rPr lang="en-US" sz="4000" dirty="0" smtClean="0">
                <a:latin typeface="Times New Roman" pitchFamily="18" charset="0"/>
                <a:cs typeface="Times New Roman" pitchFamily="18" charset="0"/>
              </a:rPr>
              <a:t>To </a:t>
            </a:r>
            <a:r>
              <a:rPr lang="en-US" sz="4000" dirty="0">
                <a:latin typeface="Times New Roman" pitchFamily="18" charset="0"/>
                <a:cs typeface="Times New Roman" pitchFamily="18" charset="0"/>
              </a:rPr>
              <a:t>address this 8 million acre foot shortage, the State Water Project planned to take 5 million acre feet of North Coast river flow and add it to the Sacramento River 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WA North Coast 5 mi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62000"/>
            <a:ext cx="7391400" cy="1143000"/>
          </a:xfrm>
        </p:spPr>
        <p:txBody>
          <a:bodyPr/>
          <a:lstStyle/>
          <a:p>
            <a:pPr algn="ctr">
              <a:defRPr/>
            </a:pPr>
            <a:r>
              <a:rPr lang="en-US" sz="6000" dirty="0" smtClean="0">
                <a:solidFill>
                  <a:schemeClr val="tx1"/>
                </a:solidFill>
              </a:rPr>
              <a:t>1995 Monterey Agreement</a:t>
            </a:r>
            <a:endParaRPr lang="en-US" sz="6000" dirty="0">
              <a:solidFill>
                <a:schemeClr val="tx1"/>
              </a:solidFill>
            </a:endParaRPr>
          </a:p>
        </p:txBody>
      </p:sp>
      <p:sp>
        <p:nvSpPr>
          <p:cNvPr id="3" name="Content Placeholder 2"/>
          <p:cNvSpPr>
            <a:spLocks noGrp="1"/>
          </p:cNvSpPr>
          <p:nvPr>
            <p:ph idx="4294967295"/>
          </p:nvPr>
        </p:nvSpPr>
        <p:spPr>
          <a:xfrm>
            <a:off x="1371600" y="2286000"/>
            <a:ext cx="6553200" cy="3733800"/>
          </a:xfrm>
        </p:spPr>
        <p:txBody>
          <a:bodyPr/>
          <a:lstStyle/>
          <a:p>
            <a:pPr lvl="3">
              <a:buFont typeface="Tahoma" pitchFamily="34" charset="0"/>
              <a:buNone/>
              <a:defRPr/>
            </a:pPr>
            <a:endParaRPr lang="en-US" dirty="0" smtClean="0"/>
          </a:p>
          <a:p>
            <a:pPr lvl="3">
              <a:buFont typeface="Tahoma" pitchFamily="34" charset="0"/>
              <a:buNone/>
              <a:defRPr/>
            </a:pPr>
            <a:endParaRPr lang="en-US" sz="3200" dirty="0" smtClean="0"/>
          </a:p>
          <a:p>
            <a:pPr lvl="3">
              <a:buFont typeface="Tahoma" pitchFamily="34" charset="0"/>
              <a:buNone/>
              <a:defRPr/>
            </a:pPr>
            <a:r>
              <a:rPr lang="en-US" sz="3200" dirty="0" smtClean="0">
                <a:effectLst>
                  <a:outerShdw blurRad="38100" dist="38100" dir="2700000" algn="tl">
                    <a:srgbClr val="000000">
                      <a:alpha val="43137"/>
                    </a:srgbClr>
                  </a:outerShdw>
                </a:effectLst>
              </a:rPr>
              <a:t>●    </a:t>
            </a:r>
            <a:r>
              <a:rPr lang="en-US" sz="3200" dirty="0" smtClean="0"/>
              <a:t>Removed Permanent  	Shortage Provision</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905000"/>
            <a:ext cx="5715000" cy="2308324"/>
          </a:xfrm>
          <a:prstGeom prst="rect">
            <a:avLst/>
          </a:prstGeom>
          <a:noFill/>
        </p:spPr>
        <p:txBody>
          <a:bodyPr wrap="square" rtlCol="0">
            <a:spAutoFit/>
          </a:bodyPr>
          <a:lstStyle/>
          <a:p>
            <a:r>
              <a:rPr lang="en-US" sz="7200" dirty="0" smtClean="0">
                <a:latin typeface="Adobe Garamond Pro Bold" pitchFamily="18" charset="0"/>
              </a:rPr>
              <a:t>CAN THAT BE TRUE ???</a:t>
            </a:r>
            <a:endParaRPr lang="en-US" sz="7200" dirty="0">
              <a:latin typeface="Adobe Garamond Pro Bol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772400" cy="584775"/>
          </a:xfrm>
          <a:prstGeom prst="rect">
            <a:avLst/>
          </a:prstGeom>
          <a:noFill/>
        </p:spPr>
        <p:txBody>
          <a:bodyPr wrap="square" rtlCol="0">
            <a:spAutoFit/>
          </a:bodyPr>
          <a:lstStyle/>
          <a:p>
            <a:r>
              <a:rPr lang="en-US" sz="3200" dirty="0" smtClean="0">
                <a:latin typeface="Arial Black" pitchFamily="34" charset="0"/>
              </a:rPr>
              <a:t>THE PROOF IS IN THE PUDDING</a:t>
            </a:r>
            <a:endParaRPr lang="en-US" sz="3200" dirty="0">
              <a:latin typeface="Arial Black" pitchFamily="34" charset="0"/>
            </a:endParaRPr>
          </a:p>
        </p:txBody>
      </p:sp>
      <p:sp>
        <p:nvSpPr>
          <p:cNvPr id="3" name="TextBox 2"/>
          <p:cNvSpPr txBox="1"/>
          <p:nvPr/>
        </p:nvSpPr>
        <p:spPr>
          <a:xfrm>
            <a:off x="914400" y="1066800"/>
            <a:ext cx="6096000" cy="5632311"/>
          </a:xfrm>
          <a:prstGeom prst="rect">
            <a:avLst/>
          </a:prstGeom>
          <a:noFill/>
        </p:spPr>
        <p:txBody>
          <a:bodyPr wrap="square" rtlCol="0">
            <a:spAutoFit/>
          </a:bodyPr>
          <a:lstStyle/>
          <a:p>
            <a:r>
              <a:rPr lang="en-US" sz="2400" dirty="0" smtClean="0"/>
              <a:t>	2007-2008 Drought years.</a:t>
            </a:r>
          </a:p>
          <a:p>
            <a:endParaRPr lang="en-US" sz="2400" dirty="0" smtClean="0"/>
          </a:p>
          <a:p>
            <a:r>
              <a:rPr lang="en-US" sz="2400" dirty="0" smtClean="0"/>
              <a:t>	2009 thought to be third drought year.</a:t>
            </a:r>
          </a:p>
          <a:p>
            <a:endParaRPr lang="en-US" sz="2400" dirty="0" smtClean="0"/>
          </a:p>
          <a:p>
            <a:r>
              <a:rPr lang="en-US" sz="2400" dirty="0" smtClean="0"/>
              <a:t>	CVP notified Exchange Contractors 	they may not be able to supply them 	with export water.</a:t>
            </a:r>
          </a:p>
          <a:p>
            <a:endParaRPr lang="en-US" sz="2400" dirty="0" smtClean="0"/>
          </a:p>
          <a:p>
            <a:r>
              <a:rPr lang="en-US" sz="2400" dirty="0" smtClean="0"/>
              <a:t>	DWR and USBR Petition SWRCB for 	relief from permit condition to meet 	outflow.</a:t>
            </a:r>
          </a:p>
          <a:p>
            <a:endParaRPr lang="en-US" sz="2400" dirty="0" smtClean="0"/>
          </a:p>
          <a:p>
            <a:r>
              <a:rPr lang="en-US" sz="2400" dirty="0" smtClean="0"/>
              <a:t>	Exports rose from 2,000 </a:t>
            </a:r>
            <a:r>
              <a:rPr lang="en-US" sz="2400" dirty="0" err="1" smtClean="0"/>
              <a:t>cfs</a:t>
            </a:r>
            <a:r>
              <a:rPr lang="en-US" sz="2400" dirty="0" smtClean="0"/>
              <a:t> to 4,000 </a:t>
            </a:r>
            <a:r>
              <a:rPr lang="en-US" sz="2400" dirty="0" err="1" smtClean="0"/>
              <a:t>cfs</a:t>
            </a:r>
            <a:r>
              <a:rPr lang="en-US" sz="2400" dirty="0" smtClean="0"/>
              <a:t> 	while outflow was 7,000 </a:t>
            </a:r>
            <a:r>
              <a:rPr lang="en-US" sz="2400" dirty="0" err="1" smtClean="0"/>
              <a:t>cfs</a:t>
            </a:r>
            <a:r>
              <a:rPr lang="en-US" sz="2400" dirty="0" smtClean="0"/>
              <a:t> instead of 	required 11,400 </a:t>
            </a:r>
            <a:r>
              <a:rPr lang="en-US" sz="2400" dirty="0" err="1" smtClean="0"/>
              <a:t>cfs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772400" cy="5632311"/>
          </a:xfrm>
          <a:prstGeom prst="rect">
            <a:avLst/>
          </a:prstGeom>
          <a:noFill/>
        </p:spPr>
        <p:txBody>
          <a:bodyPr wrap="square" rtlCol="0">
            <a:spAutoFit/>
          </a:bodyPr>
          <a:lstStyle/>
          <a:p>
            <a:r>
              <a:rPr lang="en-US" sz="2400" dirty="0" smtClean="0">
                <a:latin typeface="Times New Roman" pitchFamily="18" charset="0"/>
                <a:cs typeface="Times New Roman" pitchFamily="18" charset="0"/>
              </a:rPr>
              <a:t>2012 A below normal year.</a:t>
            </a:r>
          </a:p>
          <a:p>
            <a:endParaRPr lang="en-US" sz="2400" dirty="0" smtClean="0">
              <a:latin typeface="Times New Roman" pitchFamily="18" charset="0"/>
              <a:cs typeface="Times New Roman" pitchFamily="18" charset="0"/>
            </a:endParaRPr>
          </a:p>
          <a:p>
            <a:pPr marL="342900" indent="-342900">
              <a:buAutoNum type="arabicPlain" startAt="2013"/>
            </a:pPr>
            <a:r>
              <a:rPr lang="en-US" sz="2400" dirty="0" smtClean="0">
                <a:latin typeface="Times New Roman" pitchFamily="18" charset="0"/>
                <a:cs typeface="Times New Roman" pitchFamily="18" charset="0"/>
              </a:rPr>
              <a:t>  First six months are one of the driest six month period on record.</a:t>
            </a:r>
          </a:p>
          <a:p>
            <a:pPr marL="342900" indent="-342900">
              <a:buAutoNum type="arabicPlain" startAt="2013"/>
            </a:pP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Spring of 2013 DWR and USBR ask SWRCB (via letter) to be partially relieved from obligation to meet Western Delta Agriculture Standard and ask for cold water obligation on Sacramento River to be cut in third; due to insufficient storage.</a:t>
            </a:r>
          </a:p>
          <a:p>
            <a:pPr marL="342900" indent="-342900"/>
            <a:endParaRPr lang="en-US" sz="2400" dirty="0" smtClean="0">
              <a:latin typeface="Times New Roman" pitchFamily="18" charset="0"/>
              <a:cs typeface="Times New Roman" pitchFamily="18" charset="0"/>
            </a:endParaRP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SO AFTER A SIX MONTHS DROUGHT, INSUFFICIENT WATER IN STORAGE TO MEET PERMIT CONDITIONS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05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2014    DWR and USBR have no drought contingency plans</a:t>
            </a:r>
            <a:endParaRPr lang="en-US" sz="2400" dirty="0">
              <a:latin typeface="Times New Roman" pitchFamily="18" charset="0"/>
              <a:cs typeface="Times New Roman" pitchFamily="18" charset="0"/>
            </a:endParaRPr>
          </a:p>
        </p:txBody>
      </p:sp>
      <p:sp>
        <p:nvSpPr>
          <p:cNvPr id="3" name="TextBox 2"/>
          <p:cNvSpPr txBox="1"/>
          <p:nvPr/>
        </p:nvSpPr>
        <p:spPr>
          <a:xfrm>
            <a:off x="1524000" y="1600200"/>
            <a:ext cx="6629400" cy="2677656"/>
          </a:xfrm>
          <a:prstGeom prst="rect">
            <a:avLst/>
          </a:prstGeom>
          <a:noFill/>
        </p:spPr>
        <p:txBody>
          <a:bodyPr wrap="square" rtlCol="0">
            <a:spAutoFit/>
          </a:bodyPr>
          <a:lstStyle/>
          <a:p>
            <a:r>
              <a:rPr lang="en-US" sz="2400" dirty="0" smtClean="0">
                <a:latin typeface="Times New Roman" pitchFamily="18" charset="0"/>
                <a:cs typeface="Times New Roman" pitchFamily="18" charset="0"/>
              </a:rPr>
              <a:t>After 12+ months of drought, DWR and USBR Petition the SWRCB for relief from outflow requirement under “Urgency” process.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USBR subsequently petitioned </a:t>
            </a:r>
            <a:r>
              <a:rPr lang="en-US" sz="2400" dirty="0" smtClean="0">
                <a:latin typeface="Times New Roman" pitchFamily="18" charset="0"/>
                <a:cs typeface="Times New Roman" pitchFamily="18" charset="0"/>
              </a:rPr>
              <a:t>the SWRCB for relief from the fishery flow requirements on the San Joaquin River.</a:t>
            </a:r>
            <a:endParaRPr lang="en-US" sz="2400" dirty="0">
              <a:latin typeface="Times New Roman" pitchFamily="18" charset="0"/>
              <a:cs typeface="Times New Roman" pitchFamily="18" charset="0"/>
            </a:endParaRPr>
          </a:p>
        </p:txBody>
      </p:sp>
      <p:sp>
        <p:nvSpPr>
          <p:cNvPr id="4" name="TextBox 3"/>
          <p:cNvSpPr txBox="1"/>
          <p:nvPr/>
        </p:nvSpPr>
        <p:spPr>
          <a:xfrm>
            <a:off x="1524000" y="4572000"/>
            <a:ext cx="5638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Urgency process allows no public, notice or input.  Urgency Order granted, then changed </a:t>
            </a:r>
            <a:r>
              <a:rPr lang="en-US" sz="2400" dirty="0" smtClean="0">
                <a:latin typeface="Times New Roman" pitchFamily="18" charset="0"/>
                <a:cs typeface="Times New Roman" pitchFamily="18" charset="0"/>
              </a:rPr>
              <a:t>7 </a:t>
            </a:r>
            <a:r>
              <a:rPr lang="en-US" sz="2400" dirty="0" smtClean="0">
                <a:latin typeface="Times New Roman" pitchFamily="18" charset="0"/>
                <a:cs typeface="Times New Roman" pitchFamily="18" charset="0"/>
              </a:rPr>
              <a:t>additional times, also without public notice or comment.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133600"/>
            <a:ext cx="5562600" cy="2308324"/>
          </a:xfrm>
          <a:prstGeom prst="rect">
            <a:avLst/>
          </a:prstGeom>
          <a:noFill/>
        </p:spPr>
        <p:txBody>
          <a:bodyPr wrap="square" rtlCol="0">
            <a:spAutoFit/>
          </a:bodyPr>
          <a:lstStyle/>
          <a:p>
            <a:pPr algn="ctr"/>
            <a:r>
              <a:rPr lang="en-US" sz="7200" dirty="0" smtClean="0">
                <a:latin typeface="Algerian" pitchFamily="82" charset="0"/>
              </a:rPr>
              <a:t>FISH and EXPORTS</a:t>
            </a:r>
            <a:endParaRPr lang="en-US" sz="7200" dirty="0">
              <a:latin typeface="Algerian"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7239000" cy="4401205"/>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Who is responsible for the</a:t>
            </a:r>
          </a:p>
          <a:p>
            <a:pPr algn="ctr"/>
            <a:r>
              <a:rPr lang="en-US" sz="4000" dirty="0" smtClean="0">
                <a:latin typeface="Times New Roman" pitchFamily="18" charset="0"/>
                <a:cs typeface="Times New Roman" pitchFamily="18" charset="0"/>
              </a:rPr>
              <a:t>fisheries collapsing?</a:t>
            </a:r>
          </a:p>
          <a:p>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Who should be responsible for </a:t>
            </a:r>
          </a:p>
          <a:p>
            <a:pPr algn="ctr"/>
            <a:r>
              <a:rPr lang="en-US" sz="4000" dirty="0" smtClean="0">
                <a:latin typeface="Times New Roman" pitchFamily="18" charset="0"/>
                <a:cs typeface="Times New Roman" pitchFamily="18" charset="0"/>
              </a:rPr>
              <a:t>the recovery of the fishery?</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1485 pages 11 - 13_Page_2"/>
          <p:cNvPicPr preferRelativeResize="0">
            <a:picLocks noChangeArrowheads="1"/>
          </p:cNvPicPr>
          <p:nvPr/>
        </p:nvPicPr>
        <p:blipFill>
          <a:blip r:embed="rId2" cstate="print"/>
          <a:srcRect/>
          <a:stretch>
            <a:fillRect/>
          </a:stretch>
        </p:blipFill>
        <p:spPr bwMode="auto">
          <a:xfrm>
            <a:off x="457200" y="0"/>
            <a:ext cx="8305800" cy="6858000"/>
          </a:xfrm>
          <a:prstGeom prst="rect">
            <a:avLst/>
          </a:prstGeom>
          <a:noFill/>
          <a:ln w="9525">
            <a:noFill/>
            <a:miter lim="800000"/>
            <a:headEnd/>
            <a:tailEnd/>
          </a:ln>
        </p:spPr>
      </p:pic>
      <p:sp>
        <p:nvSpPr>
          <p:cNvPr id="9" name="AutoShape 6"/>
          <p:cNvSpPr>
            <a:spLocks noChangeArrowheads="1"/>
          </p:cNvSpPr>
          <p:nvPr/>
        </p:nvSpPr>
        <p:spPr bwMode="auto">
          <a:xfrm>
            <a:off x="7772400" y="2743200"/>
            <a:ext cx="1371600" cy="1295400"/>
          </a:xfrm>
          <a:prstGeom prst="leftArrow">
            <a:avLst>
              <a:gd name="adj1" fmla="val 50000"/>
              <a:gd name="adj2" fmla="val 26471"/>
            </a:avLst>
          </a:prstGeom>
          <a:gradFill rotWithShape="1">
            <a:gsLst>
              <a:gs pos="0">
                <a:srgbClr val="FF0000">
                  <a:alpha val="39998"/>
                </a:srgbClr>
              </a:gs>
              <a:gs pos="100000">
                <a:srgbClr val="760000">
                  <a:alpha val="29999"/>
                </a:srgbClr>
              </a:gs>
            </a:gsLst>
            <a:path path="rect">
              <a:fillToRect l="50000" t="50000" r="50000" b="50000"/>
            </a:path>
          </a:gradFill>
          <a:ln w="9525">
            <a:solidFill>
              <a:schemeClr val="tx1"/>
            </a:solidFill>
            <a:miter lim="800000"/>
            <a:headEnd/>
            <a:tailEnd/>
          </a:ln>
        </p:spPr>
        <p:txBody>
          <a:bodyPr wrap="none" anchor="ctr"/>
          <a:lstStyle/>
          <a:p>
            <a:pPr algn="ctr"/>
            <a:r>
              <a:rPr lang="en-US" sz="1000" dirty="0"/>
              <a:t>NO SHUT DOWN</a:t>
            </a:r>
            <a:br>
              <a:rPr lang="en-US" sz="1000" dirty="0"/>
            </a:br>
            <a:r>
              <a:rPr lang="en-US" sz="1000" dirty="0"/>
              <a:t>INSTEAD</a:t>
            </a:r>
            <a:br>
              <a:rPr lang="en-US" sz="1000" dirty="0"/>
            </a:br>
            <a:r>
              <a:rPr lang="en-US" sz="1000" dirty="0"/>
              <a:t>INCREASED EXPORTS</a:t>
            </a:r>
          </a:p>
        </p:txBody>
      </p:sp>
      <p:sp>
        <p:nvSpPr>
          <p:cNvPr id="10" name="Rectangle 5"/>
          <p:cNvSpPr>
            <a:spLocks noChangeArrowheads="1"/>
          </p:cNvSpPr>
          <p:nvPr/>
        </p:nvSpPr>
        <p:spPr bwMode="auto">
          <a:xfrm>
            <a:off x="1828800" y="3124200"/>
            <a:ext cx="5867400" cy="609600"/>
          </a:xfrm>
          <a:prstGeom prst="rect">
            <a:avLst/>
          </a:prstGeom>
          <a:solidFill>
            <a:srgbClr val="FFFF00">
              <a:alpha val="30196"/>
            </a:srgbClr>
          </a:solidFill>
          <a:ln w="952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11" name="TextBox 10"/>
          <p:cNvSpPr txBox="1"/>
          <p:nvPr/>
        </p:nvSpPr>
        <p:spPr>
          <a:xfrm>
            <a:off x="609600" y="2895600"/>
            <a:ext cx="1066800"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D 1485 1978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0"/>
            <a:ext cx="6324600" cy="1323439"/>
          </a:xfrm>
          <a:prstGeom prst="rect">
            <a:avLst/>
          </a:prstGeom>
          <a:noFill/>
        </p:spPr>
        <p:txBody>
          <a:bodyPr wrap="square" rtlCol="0">
            <a:spAutoFit/>
          </a:bodyPr>
          <a:lstStyle/>
          <a:p>
            <a:r>
              <a:rPr lang="en-US" sz="8000" dirty="0" smtClean="0">
                <a:latin typeface="Algerian" pitchFamily="82" charset="0"/>
              </a:rPr>
              <a:t>THE SYSTEM</a:t>
            </a:r>
            <a:endParaRPr lang="en-US" sz="8000" dirty="0">
              <a:latin typeface="Algerian"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5201424"/>
          </a:xfrm>
          <a:prstGeom prst="rect">
            <a:avLst/>
          </a:prstGeom>
          <a:noFill/>
        </p:spPr>
        <p:txBody>
          <a:bodyPr wrap="square" rtlCol="0">
            <a:spAutoFit/>
          </a:bodyPr>
          <a:lstStyle/>
          <a:p>
            <a:r>
              <a:rPr lang="en-US" sz="3600" dirty="0" smtClean="0">
                <a:latin typeface="Abadi MT Condensed" pitchFamily="34" charset="0"/>
              </a:rPr>
              <a:t>Water Code Section 11912.    Costs</a:t>
            </a:r>
          </a:p>
          <a:p>
            <a:endParaRPr lang="en-US" sz="2800" dirty="0" smtClean="0">
              <a:latin typeface="Abadi MT Condensed" pitchFamily="34" charset="0"/>
            </a:endParaRPr>
          </a:p>
          <a:p>
            <a:r>
              <a:rPr lang="en-US" sz="2800" dirty="0" smtClean="0">
                <a:latin typeface="Abadi MT Condensed" pitchFamily="34" charset="0"/>
              </a:rPr>
              <a:t>	</a:t>
            </a:r>
            <a:r>
              <a:rPr lang="en-US" sz="2400" dirty="0" smtClean="0">
                <a:latin typeface="Abadi MT Condensed" pitchFamily="34" charset="0"/>
              </a:rPr>
              <a:t>The department . . . shall include as a reimbursable cost of any state water project an amount sufficient to repay all costs incurred by the department, directly or by contract with other agencies, for the </a:t>
            </a:r>
            <a:r>
              <a:rPr lang="en-US" sz="2400" b="1" i="1" dirty="0" smtClean="0">
                <a:latin typeface="Abadi MT Condensed" pitchFamily="34" charset="0"/>
              </a:rPr>
              <a:t>preservation of fish and wildlife  </a:t>
            </a:r>
            <a:r>
              <a:rPr lang="en-US" sz="2400" dirty="0" smtClean="0">
                <a:latin typeface="Abadi MT Condensed" pitchFamily="34" charset="0"/>
              </a:rPr>
              <a:t>and determined to be allocable to the costs of the project works constructed for the development of water and power, or either.  Cost incurred for </a:t>
            </a:r>
            <a:r>
              <a:rPr lang="en-US" sz="2400" b="1" i="1" dirty="0" smtClean="0">
                <a:latin typeface="Abadi MT Condensed" pitchFamily="34" charset="0"/>
              </a:rPr>
              <a:t>the enhancement of fish and wildlife  </a:t>
            </a:r>
            <a:r>
              <a:rPr lang="en-US" sz="2400" dirty="0" smtClean="0">
                <a:latin typeface="Abadi MT Condensed" pitchFamily="34" charset="0"/>
              </a:rPr>
              <a:t>or for the development of public recreation  shall not be included in the prices, rates and charges for water and power, and shall be </a:t>
            </a:r>
            <a:r>
              <a:rPr lang="en-US" sz="2400" dirty="0" err="1" smtClean="0">
                <a:latin typeface="Abadi MT Condensed" pitchFamily="34" charset="0"/>
              </a:rPr>
              <a:t>nonreimbursable</a:t>
            </a:r>
            <a:r>
              <a:rPr lang="en-US" sz="2400" dirty="0" smtClean="0">
                <a:latin typeface="Abadi MT Condensed" pitchFamily="34" charset="0"/>
              </a:rPr>
              <a:t> costs.  [Emphasis added]</a:t>
            </a:r>
            <a:endParaRPr lang="en-US" sz="2400" dirty="0">
              <a:latin typeface="Abadi MT Condense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05000"/>
            <a:ext cx="5715000" cy="1938992"/>
          </a:xfrm>
          <a:prstGeom prst="rect">
            <a:avLst/>
          </a:prstGeom>
          <a:noFill/>
        </p:spPr>
        <p:txBody>
          <a:bodyPr wrap="square" rtlCol="0">
            <a:spAutoFit/>
          </a:bodyPr>
          <a:lstStyle/>
          <a:p>
            <a:pPr algn="ctr"/>
            <a:r>
              <a:rPr lang="en-US" sz="4000" dirty="0" smtClean="0">
                <a:latin typeface="Arial Black" pitchFamily="34" charset="0"/>
              </a:rPr>
              <a:t>  State and Federal</a:t>
            </a:r>
          </a:p>
          <a:p>
            <a:pPr algn="ctr"/>
            <a:r>
              <a:rPr lang="en-US" sz="4000" dirty="0" smtClean="0">
                <a:latin typeface="Arial Black" pitchFamily="34" charset="0"/>
              </a:rPr>
              <a:t>  Endangered</a:t>
            </a:r>
          </a:p>
          <a:p>
            <a:pPr algn="ctr"/>
            <a:r>
              <a:rPr lang="en-US" sz="4000" dirty="0" smtClean="0">
                <a:latin typeface="Arial Black" pitchFamily="34" charset="0"/>
              </a:rPr>
              <a:t>  Species Acts</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8077200" cy="4524315"/>
          </a:xfrm>
          <a:prstGeom prst="rect">
            <a:avLst/>
          </a:prstGeom>
          <a:noFill/>
        </p:spPr>
        <p:txBody>
          <a:bodyPr wrap="square" rtlCol="0">
            <a:spAutoFit/>
          </a:bodyPr>
          <a:lstStyle/>
          <a:p>
            <a:r>
              <a:rPr lang="en-US" sz="3200" dirty="0" smtClean="0"/>
              <a:t>   Federal ESA requires you mitigate your effects on the endangered species so that your actions do not cause “jeopardy” to the species.</a:t>
            </a:r>
          </a:p>
          <a:p>
            <a:endParaRPr lang="en-US" sz="3200" dirty="0" smtClean="0"/>
          </a:p>
          <a:p>
            <a:endParaRPr lang="en-US" sz="3200" dirty="0" smtClean="0"/>
          </a:p>
          <a:p>
            <a:endParaRPr lang="en-US" sz="3200" dirty="0" smtClean="0"/>
          </a:p>
          <a:p>
            <a:r>
              <a:rPr lang="en-US" sz="3200" dirty="0" smtClean="0"/>
              <a:t>   State ESA requires that you not only mitigate, but also help restore the population of the endangered species; a higher standard.</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077200" cy="5509200"/>
          </a:xfrm>
          <a:prstGeom prst="rect">
            <a:avLst/>
          </a:prstGeom>
          <a:noFill/>
        </p:spPr>
        <p:txBody>
          <a:bodyPr wrap="square" rtlCol="0">
            <a:spAutoFit/>
          </a:bodyPr>
          <a:lstStyle/>
          <a:p>
            <a:r>
              <a:rPr lang="en-US" sz="3200" dirty="0" smtClean="0"/>
              <a:t>   Federal enforcement of ESA consists of decades of Biological Opinions which found “no jeopardy” while the  fish populations were crashing.</a:t>
            </a:r>
          </a:p>
          <a:p>
            <a:endParaRPr lang="en-US" sz="3200" dirty="0" smtClean="0"/>
          </a:p>
          <a:p>
            <a:r>
              <a:rPr lang="en-US" sz="3200" dirty="0" smtClean="0"/>
              <a:t>   Then a federal judge finally forced strict application of ESA . </a:t>
            </a:r>
          </a:p>
          <a:p>
            <a:endParaRPr lang="en-US" sz="3200" dirty="0" smtClean="0"/>
          </a:p>
          <a:p>
            <a:r>
              <a:rPr lang="en-US" sz="3200" dirty="0" smtClean="0"/>
              <a:t>   Then the judge decided that enforcement was not supported by the data!  Then an appellate court overturned that!</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81200"/>
            <a:ext cx="7696200" cy="1938992"/>
          </a:xfrm>
          <a:prstGeom prst="rect">
            <a:avLst/>
          </a:prstGeom>
          <a:noFill/>
        </p:spPr>
        <p:txBody>
          <a:bodyPr wrap="square" rtlCol="0">
            <a:spAutoFit/>
          </a:bodyPr>
          <a:lstStyle/>
          <a:p>
            <a:r>
              <a:rPr lang="en-US" sz="6000" dirty="0" smtClean="0">
                <a:latin typeface="Adobe Gothic Std B" pitchFamily="34" charset="-128"/>
                <a:ea typeface="Adobe Gothic Std B" pitchFamily="34" charset="-128"/>
              </a:rPr>
              <a:t>Well, what about the  State of California?</a:t>
            </a:r>
            <a:endParaRPr lang="en-US" sz="6000" dirty="0">
              <a:latin typeface="Adobe Gothic Std B" pitchFamily="34" charset="-128"/>
              <a:ea typeface="Adobe Gothic Std B"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8153400" cy="4770537"/>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SUPERIOR COURT OF CALIFORNIA</a:t>
            </a:r>
          </a:p>
          <a:p>
            <a:pPr algn="ct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IN AND FOR THE COUNTY OF ALAMEDA</a:t>
            </a:r>
          </a:p>
          <a:p>
            <a:pPr algn="ctr"/>
            <a:endParaRPr lang="en-US" sz="1600" dirty="0" smtClean="0">
              <a:latin typeface="Times New Roman" pitchFamily="18" charset="0"/>
              <a:cs typeface="Times New Roman" pitchFamily="18" charset="0"/>
            </a:endParaRPr>
          </a:p>
          <a:p>
            <a:pPr algn="ctr"/>
            <a:endParaRPr lang="en-US" sz="1600" dirty="0" smtClean="0">
              <a:latin typeface="Times New Roman" pitchFamily="18" charset="0"/>
              <a:cs typeface="Times New Roman" pitchFamily="18" charset="0"/>
            </a:endParaRPr>
          </a:p>
          <a:p>
            <a:pPr algn="ct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WATERSHED ENFORCERS, a project of	)     Case No. RG06292124</a:t>
            </a:r>
          </a:p>
          <a:p>
            <a:r>
              <a:rPr lang="en-US" sz="1600" dirty="0" smtClean="0">
                <a:latin typeface="Times New Roman" pitchFamily="18" charset="0"/>
                <a:cs typeface="Times New Roman" pitchFamily="18" charset="0"/>
              </a:rPr>
              <a:t>California </a:t>
            </a:r>
            <a:r>
              <a:rPr lang="en-US" sz="1600" dirty="0" err="1" smtClean="0">
                <a:latin typeface="Times New Roman" pitchFamily="18" charset="0"/>
                <a:cs typeface="Times New Roman" pitchFamily="18" charset="0"/>
              </a:rPr>
              <a:t>Sportfishing</a:t>
            </a:r>
            <a:r>
              <a:rPr lang="en-US" sz="1600" dirty="0" smtClean="0">
                <a:latin typeface="Times New Roman" pitchFamily="18" charset="0"/>
                <a:cs typeface="Times New Roman" pitchFamily="18" charset="0"/>
              </a:rPr>
              <a:t> Protection Alliance,	)</a:t>
            </a:r>
          </a:p>
          <a:p>
            <a:r>
              <a:rPr lang="en-US" sz="1600" dirty="0" smtClean="0">
                <a:latin typeface="Times New Roman" pitchFamily="18" charset="0"/>
                <a:cs typeface="Times New Roman" pitchFamily="18" charset="0"/>
              </a:rPr>
              <a:t>a non-profit corporation,		)</a:t>
            </a:r>
          </a:p>
          <a:p>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Petitioner,		)</a:t>
            </a:r>
          </a:p>
          <a:p>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vs</a:t>
            </a:r>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CALIFORNIA DEPARTMENT OF WATER	)</a:t>
            </a:r>
          </a:p>
          <a:p>
            <a:r>
              <a:rPr lang="en-US" sz="1600" dirty="0" smtClean="0">
                <a:latin typeface="Times New Roman" pitchFamily="18" charset="0"/>
                <a:cs typeface="Times New Roman" pitchFamily="18" charset="0"/>
              </a:rPr>
              <a:t>RESOURCES, et al.,			)</a:t>
            </a:r>
          </a:p>
          <a:p>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Respondents.	)</a:t>
            </a:r>
          </a:p>
          <a:p>
            <a:r>
              <a:rPr lang="en-US" sz="1600" dirty="0" smtClean="0">
                <a:latin typeface="Times New Roman" pitchFamily="18" charset="0"/>
                <a:cs typeface="Times New Roman" pitchFamily="18" charset="0"/>
              </a:rPr>
              <a:t>____________________________________)</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369332"/>
          </a:xfrm>
          <a:prstGeom prst="rect">
            <a:avLst/>
          </a:prstGeom>
          <a:noFill/>
        </p:spPr>
        <p:txBody>
          <a:bodyPr wrap="square" rtlCol="0">
            <a:spAutoFit/>
          </a:bodyPr>
          <a:lstStyle/>
          <a:p>
            <a:endParaRPr lang="en-US" dirty="0"/>
          </a:p>
        </p:txBody>
      </p:sp>
      <p:sp>
        <p:nvSpPr>
          <p:cNvPr id="6" name="TextBox 5"/>
          <p:cNvSpPr txBox="1"/>
          <p:nvPr/>
        </p:nvSpPr>
        <p:spPr>
          <a:xfrm>
            <a:off x="304800" y="333137"/>
            <a:ext cx="8305800" cy="624786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 . . .</a:t>
            </a:r>
          </a:p>
          <a:p>
            <a:pPr algn="ct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“VI.     </a:t>
            </a:r>
            <a:r>
              <a:rPr lang="en-US" sz="1600" u="sng" dirty="0" smtClean="0">
                <a:latin typeface="Times New Roman" pitchFamily="18" charset="0"/>
                <a:cs typeface="Times New Roman" pitchFamily="18" charset="0"/>
              </a:rPr>
              <a:t>CONCLUSION</a:t>
            </a: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The Petition for Writ of Mandate is GRANTED.  Respondents and all of them are commanded to cease and desist from further operation of the Harvey O. Banks Pumping Plant Operation until and unless they have obtained authorization in compliance with the California Endangered Species Act from the Department of Fish and Game with regard to their incidental take of Chinook Salmon - Winter-run, Chinook Salmon - Spring-run and Delta Smelt.”</a:t>
            </a:r>
          </a:p>
          <a:p>
            <a:pPr algn="ctr"/>
            <a:r>
              <a:rPr lang="en-US" sz="1600" dirty="0" smtClean="0">
                <a:latin typeface="Times New Roman" pitchFamily="18" charset="0"/>
                <a:cs typeface="Times New Roman" pitchFamily="18" charset="0"/>
              </a:rPr>
              <a:t>. . .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“As a final note:  This decision has been made without any input from the DFG as to its perceptions of whether the documents put forth as DFG’s authorization for the incidental take were or were not intended as such.  While no conclusions can be reached from any party’s failure to provide declarations or information from DFG regarding those documents that were signed by the DFG (as well as those documents that were not signed by them), such information would have assisted the Court in its understanding of this matter.  The DFG, after all, is the very entity obligated to determine the requirements of any incidental take under CESA.  The Court regrets that an important case such as this one must be decided without all the possible available relevant information.”</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Dated:  March 22, 2007		_____________________________________</a:t>
            </a:r>
          </a:p>
          <a:p>
            <a:r>
              <a:rPr lang="en-US" sz="1600" dirty="0" smtClean="0">
                <a:latin typeface="Times New Roman" pitchFamily="18" charset="0"/>
                <a:cs typeface="Times New Roman" pitchFamily="18" charset="0"/>
              </a:rPr>
              <a:t>				Frank </a:t>
            </a:r>
            <a:r>
              <a:rPr lang="en-US" sz="1600" dirty="0" err="1" smtClean="0">
                <a:latin typeface="Times New Roman" pitchFamily="18" charset="0"/>
                <a:cs typeface="Times New Roman" pitchFamily="18" charset="0"/>
              </a:rPr>
              <a:t>Roesch</a:t>
            </a:r>
            <a:r>
              <a:rPr lang="en-US" sz="1600" dirty="0" smtClean="0">
                <a:latin typeface="Times New Roman" pitchFamily="18" charset="0"/>
                <a:cs typeface="Times New Roman" pitchFamily="18" charset="0"/>
              </a:rPr>
              <a:t>, Judge of the Superior Court</a:t>
            </a:r>
          </a:p>
          <a:p>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 . .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8" descr="Figure 6"/>
          <p:cNvPicPr preferRelativeResize="0">
            <a:picLocks noChangeArrowheads="1"/>
          </p:cNvPicPr>
          <p:nvPr/>
        </p:nvPicPr>
        <p:blipFill>
          <a:blip r:embed="rId2" cstate="print"/>
          <a:srcRect l="9525" t="13635" r="9523" b="12346"/>
          <a:stretch>
            <a:fillRect/>
          </a:stretch>
        </p:blipFill>
        <p:spPr bwMode="auto">
          <a:xfrm>
            <a:off x="1524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yFiles\0 SDWA\0FILES, INDIVIDUALLY\Water Policy Conf &amp; Presentations\Exports chart Bay Institute.jpg"/>
          <p:cNvPicPr>
            <a:picLocks noChangeAspect="1" noChangeArrowheads="1"/>
          </p:cNvPicPr>
          <p:nvPr/>
        </p:nvPicPr>
        <p:blipFill>
          <a:blip r:embed="rId2" cstate="print"/>
          <a:srcRect/>
          <a:stretch>
            <a:fillRect/>
          </a:stretch>
        </p:blipFill>
        <p:spPr bwMode="auto">
          <a:xfrm>
            <a:off x="203200" y="152400"/>
            <a:ext cx="8737600" cy="6553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jpg"/>
          <p:cNvPicPr>
            <a:picLocks noChangeAspect="1"/>
          </p:cNvPicPr>
          <p:nvPr/>
        </p:nvPicPr>
        <p:blipFill>
          <a:blip r:embed="rId2" cstate="print"/>
          <a:stretch>
            <a:fillRect/>
          </a:stretch>
        </p:blipFill>
        <p:spPr>
          <a:xfrm>
            <a:off x="304800" y="235727"/>
            <a:ext cx="8610600" cy="64435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defRPr/>
            </a:pPr>
            <a:endParaRPr lang="en-US" smtClean="0">
              <a:effectLst>
                <a:outerShdw blurRad="38100" dist="38100" dir="2700000" algn="tl">
                  <a:srgbClr val="C0C0C0"/>
                </a:outerShdw>
              </a:effectLst>
            </a:endParaRPr>
          </a:p>
        </p:txBody>
      </p:sp>
      <p:sp>
        <p:nvSpPr>
          <p:cNvPr id="24579" name="Rectangle 3"/>
          <p:cNvSpPr>
            <a:spLocks noGrp="1" noChangeArrowheads="1"/>
          </p:cNvSpPr>
          <p:nvPr>
            <p:ph type="subTitle" idx="1"/>
          </p:nvPr>
        </p:nvSpPr>
        <p:spPr/>
        <p:txBody>
          <a:bodyPr/>
          <a:lstStyle/>
          <a:p>
            <a:pPr eaLnBrk="1" hangingPunct="1">
              <a:defRPr/>
            </a:pPr>
            <a:endParaRPr lang="en-US" smtClean="0">
              <a:effectLst>
                <a:outerShdw blurRad="38100" dist="38100" dir="2700000" algn="tl">
                  <a:srgbClr val="C0C0C0"/>
                </a:outerShdw>
              </a:effectLst>
            </a:endParaRPr>
          </a:p>
        </p:txBody>
      </p:sp>
      <p:pic>
        <p:nvPicPr>
          <p:cNvPr id="8196" name="Picture 4" descr="Figure 5"/>
          <p:cNvPicPr preferRelativeResize="0">
            <a:picLocks noChangeArrowheads="1"/>
          </p:cNvPicPr>
          <p:nvPr/>
        </p:nvPicPr>
        <p:blipFill>
          <a:blip r:embed="rId3" cstate="print"/>
          <a:srcRect l="-8824" t="10641" r="-8824" b="10550"/>
          <a:stretch>
            <a:fillRect/>
          </a:stretch>
        </p:blipFill>
        <p:spPr bwMode="auto">
          <a:xfrm>
            <a:off x="762000" y="0"/>
            <a:ext cx="8001000" cy="6858000"/>
          </a:xfrm>
          <a:prstGeom prst="rect">
            <a:avLst/>
          </a:prstGeom>
          <a:noFill/>
          <a:ln w="9525">
            <a:noFill/>
            <a:miter lim="800000"/>
            <a:headEnd/>
            <a:tailEnd/>
          </a:ln>
        </p:spPr>
      </p:pic>
      <p:sp>
        <p:nvSpPr>
          <p:cNvPr id="8197" name="Rectangle 5"/>
          <p:cNvSpPr>
            <a:spLocks noChangeArrowheads="1"/>
          </p:cNvSpPr>
          <p:nvPr/>
        </p:nvSpPr>
        <p:spPr bwMode="auto">
          <a:xfrm>
            <a:off x="5181600" y="228600"/>
            <a:ext cx="3276600" cy="609600"/>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400">
                <a:solidFill>
                  <a:srgbClr val="FFFF00"/>
                </a:solidFill>
                <a:latin typeface="Arial" charset="0"/>
              </a:rPr>
              <a:t>SWP and CVP Facilities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yFiles\0 SDWA\0FILES, INDIVIDUALLY\Water Policy Conf &amp; Presentations\Spring-RunSalmonCrash.jpg"/>
          <p:cNvPicPr>
            <a:picLocks noChangeAspect="1" noChangeArrowheads="1"/>
          </p:cNvPicPr>
          <p:nvPr/>
        </p:nvPicPr>
        <p:blipFill>
          <a:blip r:embed="rId2" cstate="print"/>
          <a:srcRect/>
          <a:stretch>
            <a:fillRect/>
          </a:stretch>
        </p:blipFill>
        <p:spPr bwMode="auto">
          <a:xfrm>
            <a:off x="433388" y="261938"/>
            <a:ext cx="8277225" cy="63341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Files\0 SDWA\0FILES, INDIVIDUALLY\Water Policy Conf &amp; Presentations\PelagicFishDeclines.jpg"/>
          <p:cNvPicPr>
            <a:picLocks noChangeAspect="1" noChangeArrowheads="1"/>
          </p:cNvPicPr>
          <p:nvPr/>
        </p:nvPicPr>
        <p:blipFill>
          <a:blip r:embed="rId2" cstate="print"/>
          <a:srcRect/>
          <a:stretch>
            <a:fillRect/>
          </a:stretch>
        </p:blipFill>
        <p:spPr bwMode="auto">
          <a:xfrm>
            <a:off x="371475" y="314325"/>
            <a:ext cx="8401050" cy="62293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scan\1.jpg"/>
          <p:cNvPicPr>
            <a:picLocks noChangeAspect="1" noChangeArrowheads="1"/>
          </p:cNvPicPr>
          <p:nvPr/>
        </p:nvPicPr>
        <p:blipFill>
          <a:blip r:embed="rId2" cstate="print"/>
          <a:srcRect/>
          <a:stretch>
            <a:fillRect/>
          </a:stretch>
        </p:blipFill>
        <p:spPr bwMode="auto">
          <a:xfrm>
            <a:off x="8600" y="1295399"/>
            <a:ext cx="9135400" cy="427196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33400"/>
            <a:ext cx="5638800" cy="2123658"/>
          </a:xfrm>
          <a:prstGeom prst="rect">
            <a:avLst/>
          </a:prstGeom>
          <a:noFill/>
        </p:spPr>
        <p:txBody>
          <a:bodyPr wrap="square" rtlCol="0">
            <a:spAutoFit/>
          </a:bodyPr>
          <a:lstStyle/>
          <a:p>
            <a:r>
              <a:rPr lang="en-US" sz="4400" dirty="0" smtClean="0"/>
              <a:t>            BAY-DELTA CONSERVATION PLAN    	      or “BDCP”</a:t>
            </a:r>
            <a:endParaRPr lang="en-US" sz="4400" dirty="0"/>
          </a:p>
        </p:txBody>
      </p:sp>
      <p:sp>
        <p:nvSpPr>
          <p:cNvPr id="5" name="TextBox 4"/>
          <p:cNvSpPr txBox="1"/>
          <p:nvPr/>
        </p:nvSpPr>
        <p:spPr>
          <a:xfrm>
            <a:off x="990600" y="3124200"/>
            <a:ext cx="7467600" cy="2246769"/>
          </a:xfrm>
          <a:prstGeom prst="rect">
            <a:avLst/>
          </a:prstGeom>
          <a:noFill/>
        </p:spPr>
        <p:txBody>
          <a:bodyPr wrap="square" rtlCol="0">
            <a:spAutoFit/>
          </a:bodyPr>
          <a:lstStyle/>
          <a:p>
            <a:r>
              <a:rPr lang="en-US" sz="2800" dirty="0" smtClean="0"/>
              <a:t>    Seeks 50-year permits to build two tunnels to convey  9,000 </a:t>
            </a:r>
            <a:r>
              <a:rPr lang="en-US" sz="2800" dirty="0" err="1" smtClean="0"/>
              <a:t>cfs</a:t>
            </a:r>
            <a:r>
              <a:rPr lang="en-US" sz="2800" dirty="0" smtClean="0"/>
              <a:t> of Sacramento River water (before it passes through the Delta) to the export pumps under “habitat conservation plans” which plans are to recover endangered species.</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82000" cy="655564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HOW IS BDCP GOING TO DO THIS?</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Protect fish by decreasing entrainment at export pumps.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Operate system in better manner to protect fish.</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Provide habitat to increase fish populations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Avoid interruption of exports due to catastrophic earthquake.</a:t>
            </a: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371600"/>
            <a:ext cx="5943600" cy="1446550"/>
          </a:xfrm>
          <a:prstGeom prst="rect">
            <a:avLst/>
          </a:prstGeom>
          <a:noFill/>
        </p:spPr>
        <p:txBody>
          <a:bodyPr wrap="square" rtlCol="0">
            <a:spAutoFit/>
          </a:bodyPr>
          <a:lstStyle/>
          <a:p>
            <a:r>
              <a:rPr lang="en-US" sz="8800" dirty="0" smtClean="0">
                <a:latin typeface="Times New Roman" pitchFamily="18" charset="0"/>
                <a:cs typeface="Times New Roman" pitchFamily="18" charset="0"/>
              </a:rPr>
              <a:t>Entrainment</a:t>
            </a:r>
            <a:endParaRPr lang="en-US" sz="8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1485 pages 11 - 13_Page_2"/>
          <p:cNvPicPr preferRelativeResize="0">
            <a:picLocks noChangeArrowheads="1"/>
          </p:cNvPicPr>
          <p:nvPr/>
        </p:nvPicPr>
        <p:blipFill>
          <a:blip r:embed="rId2" cstate="print"/>
          <a:srcRect/>
          <a:stretch>
            <a:fillRect/>
          </a:stretch>
        </p:blipFill>
        <p:spPr bwMode="auto">
          <a:xfrm>
            <a:off x="457200" y="0"/>
            <a:ext cx="8305800" cy="6858000"/>
          </a:xfrm>
          <a:prstGeom prst="rect">
            <a:avLst/>
          </a:prstGeom>
          <a:noFill/>
          <a:ln w="9525">
            <a:noFill/>
            <a:miter lim="800000"/>
            <a:headEnd/>
            <a:tailEnd/>
          </a:ln>
        </p:spPr>
      </p:pic>
      <p:sp>
        <p:nvSpPr>
          <p:cNvPr id="9" name="AutoShape 6"/>
          <p:cNvSpPr>
            <a:spLocks noChangeArrowheads="1"/>
          </p:cNvSpPr>
          <p:nvPr/>
        </p:nvSpPr>
        <p:spPr bwMode="auto">
          <a:xfrm>
            <a:off x="7772400" y="2743200"/>
            <a:ext cx="1371600" cy="1295400"/>
          </a:xfrm>
          <a:prstGeom prst="leftArrow">
            <a:avLst>
              <a:gd name="adj1" fmla="val 50000"/>
              <a:gd name="adj2" fmla="val 26471"/>
            </a:avLst>
          </a:prstGeom>
          <a:gradFill rotWithShape="1">
            <a:gsLst>
              <a:gs pos="0">
                <a:srgbClr val="FF0000">
                  <a:alpha val="39998"/>
                </a:srgbClr>
              </a:gs>
              <a:gs pos="100000">
                <a:srgbClr val="760000">
                  <a:alpha val="29999"/>
                </a:srgbClr>
              </a:gs>
            </a:gsLst>
            <a:path path="rect">
              <a:fillToRect l="50000" t="50000" r="50000" b="50000"/>
            </a:path>
          </a:gradFill>
          <a:ln w="9525">
            <a:solidFill>
              <a:schemeClr val="tx1"/>
            </a:solidFill>
            <a:miter lim="800000"/>
            <a:headEnd/>
            <a:tailEnd/>
          </a:ln>
        </p:spPr>
        <p:txBody>
          <a:bodyPr wrap="none" anchor="ctr"/>
          <a:lstStyle/>
          <a:p>
            <a:pPr algn="ctr"/>
            <a:r>
              <a:rPr lang="en-US" sz="1000" dirty="0"/>
              <a:t>NO SHUT DOWN</a:t>
            </a:r>
            <a:br>
              <a:rPr lang="en-US" sz="1000" dirty="0"/>
            </a:br>
            <a:r>
              <a:rPr lang="en-US" sz="1000" dirty="0"/>
              <a:t>INSTEAD</a:t>
            </a:r>
            <a:br>
              <a:rPr lang="en-US" sz="1000" dirty="0"/>
            </a:br>
            <a:r>
              <a:rPr lang="en-US" sz="1000" dirty="0"/>
              <a:t>INCREASED EXPORTS</a:t>
            </a:r>
          </a:p>
        </p:txBody>
      </p:sp>
      <p:sp>
        <p:nvSpPr>
          <p:cNvPr id="10" name="Rectangle 5"/>
          <p:cNvSpPr>
            <a:spLocks noChangeArrowheads="1"/>
          </p:cNvSpPr>
          <p:nvPr/>
        </p:nvSpPr>
        <p:spPr bwMode="auto">
          <a:xfrm>
            <a:off x="1828800" y="3124200"/>
            <a:ext cx="5867400" cy="609600"/>
          </a:xfrm>
          <a:prstGeom prst="rect">
            <a:avLst/>
          </a:prstGeom>
          <a:solidFill>
            <a:srgbClr val="FFFF00">
              <a:alpha val="30196"/>
            </a:srgbClr>
          </a:solidFill>
          <a:ln w="952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11" name="TextBox 10"/>
          <p:cNvSpPr txBox="1"/>
          <p:nvPr/>
        </p:nvSpPr>
        <p:spPr>
          <a:xfrm>
            <a:off x="609600" y="2895600"/>
            <a:ext cx="1066800"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D 1485 1978</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blems for BCDP 2 Rosenfield.jpg"/>
          <p:cNvPicPr>
            <a:picLocks noChangeAspect="1"/>
          </p:cNvPicPr>
          <p:nvPr/>
        </p:nvPicPr>
        <p:blipFill>
          <a:blip r:embed="rId2" cstate="print"/>
          <a:stretch>
            <a:fillRect/>
          </a:stretch>
        </p:blipFill>
        <p:spPr>
          <a:xfrm>
            <a:off x="270000" y="152400"/>
            <a:ext cx="8706429" cy="647699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0"/>
            <a:ext cx="6553200" cy="1938992"/>
          </a:xfrm>
          <a:prstGeom prst="rect">
            <a:avLst/>
          </a:prstGeom>
          <a:noFill/>
        </p:spPr>
        <p:txBody>
          <a:bodyPr wrap="square" rtlCol="0">
            <a:spAutoFit/>
          </a:bodyPr>
          <a:lstStyle/>
          <a:p>
            <a:r>
              <a:rPr lang="en-US" sz="6000" dirty="0" smtClean="0"/>
              <a:t>Operate to Improve 	   Fisheries?</a:t>
            </a:r>
            <a:endParaRPr lang="en-US" sz="6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t Available Science Rosenfield.jpg"/>
          <p:cNvPicPr>
            <a:picLocks noChangeAspect="1"/>
          </p:cNvPicPr>
          <p:nvPr/>
        </p:nvPicPr>
        <p:blipFill>
          <a:blip r:embed="rId2" cstate="print"/>
          <a:stretch>
            <a:fillRect/>
          </a:stretch>
        </p:blipFill>
        <p:spPr>
          <a:xfrm>
            <a:off x="194441" y="304800"/>
            <a:ext cx="8650890" cy="6324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TA Tidal Flows_Page_014.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239000" cy="2308324"/>
          </a:xfrm>
          <a:prstGeom prst="rect">
            <a:avLst/>
          </a:prstGeom>
          <a:noFill/>
        </p:spPr>
        <p:txBody>
          <a:bodyPr wrap="square" rtlCol="0">
            <a:spAutoFit/>
          </a:bodyPr>
          <a:lstStyle/>
          <a:p>
            <a:r>
              <a:rPr lang="en-US" sz="4800" dirty="0" smtClean="0">
                <a:latin typeface="Times New Roman" pitchFamily="18" charset="0"/>
                <a:cs typeface="Times New Roman" pitchFamily="18" charset="0"/>
              </a:rPr>
              <a:t>BDCP Preferred Alternative 	  Proposes to Have </a:t>
            </a:r>
          </a:p>
          <a:p>
            <a:r>
              <a:rPr lang="en-US" sz="4800"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LESS OUTFLOW</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bg2">
                    <a:lumMod val="25000"/>
                  </a:schemeClr>
                </a:solidFill>
              </a:rPr>
              <a:t>BDCP Will Decrease Delta Outflow</a:t>
            </a:r>
            <a:endParaRPr lang="en-US" sz="4000" b="1" dirty="0">
              <a:solidFill>
                <a:schemeClr val="bg2">
                  <a:lumMod val="25000"/>
                </a:schemeClr>
              </a:solidFill>
            </a:endParaRPr>
          </a:p>
        </p:txBody>
      </p:sp>
      <p:pic>
        <p:nvPicPr>
          <p:cNvPr id="4" name="Picture 3" descr="Delta Outflow.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1371600"/>
            <a:ext cx="7091940" cy="5042369"/>
          </a:xfrm>
          <a:prstGeom prst="rect">
            <a:avLst/>
          </a:prstGeom>
        </p:spPr>
      </p:pic>
      <p:pic>
        <p:nvPicPr>
          <p:cNvPr id="6" name="Picture 5" descr="CSPA Transparent 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5943600"/>
            <a:ext cx="609600" cy="609600"/>
          </a:xfrm>
          <a:prstGeom prst="rect">
            <a:avLst/>
          </a:prstGeom>
        </p:spPr>
      </p:pic>
      <p:sp>
        <p:nvSpPr>
          <p:cNvPr id="5" name="TextBox 4"/>
          <p:cNvSpPr txBox="1"/>
          <p:nvPr/>
        </p:nvSpPr>
        <p:spPr>
          <a:xfrm>
            <a:off x="61035" y="6232769"/>
            <a:ext cx="492443" cy="461665"/>
          </a:xfrm>
          <a:prstGeom prst="rect">
            <a:avLst/>
          </a:prstGeom>
          <a:noFill/>
        </p:spPr>
        <p:txBody>
          <a:bodyPr wrap="none" rtlCol="0">
            <a:spAutoFit/>
          </a:bodyPr>
          <a:lstStyle/>
          <a:p>
            <a:r>
              <a:rPr lang="en-US" dirty="0" smtClean="0">
                <a:effectLst/>
              </a:rPr>
              <a:t>13</a:t>
            </a:r>
            <a:endParaRPr lang="en-US" dirty="0">
              <a:effectLst/>
            </a:endParaRPr>
          </a:p>
        </p:txBody>
      </p:sp>
    </p:spTree>
    <p:extLst>
      <p:ext uri="{BB962C8B-B14F-4D97-AF65-F5344CB8AC3E}">
        <p14:creationId xmlns="" xmlns:p14="http://schemas.microsoft.com/office/powerpoint/2010/main" val="3508433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A452A"/>
                </a:solidFill>
              </a:rPr>
              <a:t>BDCP Will Move X2 Upstream</a:t>
            </a:r>
            <a:endParaRPr lang="en-US" sz="4000" b="1" dirty="0">
              <a:solidFill>
                <a:srgbClr val="4A452A"/>
              </a:solidFill>
            </a:endParaRPr>
          </a:p>
        </p:txBody>
      </p:sp>
      <p:pic>
        <p:nvPicPr>
          <p:cNvPr id="4" name="Picture 3" descr="Delta Median X2 BDCP.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9200" y="1600200"/>
            <a:ext cx="6644011" cy="4723892"/>
          </a:xfrm>
          <a:prstGeom prst="rect">
            <a:avLst/>
          </a:prstGeom>
        </p:spPr>
      </p:pic>
      <p:sp>
        <p:nvSpPr>
          <p:cNvPr id="3" name="TextBox 2"/>
          <p:cNvSpPr txBox="1"/>
          <p:nvPr/>
        </p:nvSpPr>
        <p:spPr>
          <a:xfrm>
            <a:off x="158727" y="6223000"/>
            <a:ext cx="492443" cy="461665"/>
          </a:xfrm>
          <a:prstGeom prst="rect">
            <a:avLst/>
          </a:prstGeom>
          <a:noFill/>
        </p:spPr>
        <p:txBody>
          <a:bodyPr wrap="none" rtlCol="0">
            <a:spAutoFit/>
          </a:bodyPr>
          <a:lstStyle/>
          <a:p>
            <a:r>
              <a:rPr lang="en-US" dirty="0" smtClean="0">
                <a:effectLst/>
              </a:rPr>
              <a:t>14</a:t>
            </a:r>
            <a:endParaRPr lang="en-US" dirty="0">
              <a:effectLst/>
            </a:endParaRPr>
          </a:p>
        </p:txBody>
      </p:sp>
      <p:pic>
        <p:nvPicPr>
          <p:cNvPr id="5" name="Picture 4" descr="CSPA Transparent 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5943600"/>
            <a:ext cx="609600" cy="609600"/>
          </a:xfrm>
          <a:prstGeom prst="rect">
            <a:avLst/>
          </a:prstGeom>
        </p:spPr>
      </p:pic>
    </p:spTree>
    <p:extLst>
      <p:ext uri="{BB962C8B-B14F-4D97-AF65-F5344CB8AC3E}">
        <p14:creationId xmlns="" xmlns:p14="http://schemas.microsoft.com/office/powerpoint/2010/main" val="2192906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467600" cy="1754326"/>
          </a:xfrm>
          <a:prstGeom prst="rect">
            <a:avLst/>
          </a:prstGeom>
          <a:noFill/>
        </p:spPr>
        <p:txBody>
          <a:bodyPr wrap="square" rtlCol="0">
            <a:spAutoFit/>
          </a:bodyPr>
          <a:lstStyle/>
          <a:p>
            <a:r>
              <a:rPr lang="en-US" sz="5400" dirty="0" smtClean="0">
                <a:latin typeface="Times New Roman" pitchFamily="18" charset="0"/>
                <a:cs typeface="Times New Roman" pitchFamily="18" charset="0"/>
              </a:rPr>
              <a:t>More Habitat to Increase 	 Fish Populations?</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762000"/>
            <a:ext cx="60198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In order to preserve and perhaps increase export “reliability” BDCP proposes to increase fish habitat in the Delta by converting 140,000 acres of in-Delta farmland to shallow water and other habitat.</a:t>
            </a:r>
            <a:endParaRPr lang="en-US" sz="2400" dirty="0">
              <a:latin typeface="Times New Roman" pitchFamily="18" charset="0"/>
              <a:cs typeface="Times New Roman" pitchFamily="18" charset="0"/>
            </a:endParaRPr>
          </a:p>
        </p:txBody>
      </p:sp>
      <p:sp>
        <p:nvSpPr>
          <p:cNvPr id="3" name="TextBox 2"/>
          <p:cNvSpPr txBox="1"/>
          <p:nvPr/>
        </p:nvSpPr>
        <p:spPr>
          <a:xfrm>
            <a:off x="1676400" y="3733800"/>
            <a:ext cx="57912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What this means is Delta farmers must go out of business to keep southern valley farmers in business.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367099"/>
            <a:ext cx="8458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Assumption of Habitat Restoration CM Success (Critical)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Previous comments:  In several places, the EA assumes that adverse impacts of the PP will be offset by unsubstantiated benefits for habitat restoration.  The EA assumes that all restoration will be successful and work as predicted, with little or no evidence to support this prediction and no attempt to analyze the potential outcomes of less than perfect success.  …</a:t>
            </a:r>
            <a:endParaRPr kumimoji="0" lang="en-US"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Update:  language has been altered to reflect uncertainty to an extent, but alternative outcome scenarios have not been evaluated; all analyses and results assume that restoration activities will be successful.  Alternative outcome scenarios showing varied effectiveness of habitat restoration efforts have not been provides, and therefore it is not possible to assess the effects of CM1 without the assumed benefits of completely successful habitat restoration.  The total success of habitat restoration efforts remains highly uncertain, and an appropriate analysis should include an evaluation of the biological effects of at least a partial failure of efforts that are expected to “improve” conditions.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list … shows several estuarine aquatic habitat restoration projects but the “Results” column does not provide any direct links to improved biological metrics such as growth, survival, or abundance of native fish.								</a:t>
            </a:r>
            <a:r>
              <a:rPr kumimoji="0" lang="en-US"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NMFS Progress Assessment 4/4/13</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CSST-to-Bonham-CDFW-on-BDCP-NCCP_022614_Page_1.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29600" cy="6186309"/>
          </a:xfrm>
          <a:prstGeom prst="rect">
            <a:avLst/>
          </a:prstGeom>
          <a:noFill/>
        </p:spPr>
        <p:txBody>
          <a:bodyPr wrap="square" rtlCol="0">
            <a:spAutoFit/>
          </a:bodyPr>
          <a:lstStyle/>
          <a:p>
            <a:r>
              <a:rPr lang="en-US" dirty="0" smtClean="0"/>
              <a:t>. . . . The BDCP does not meet the requirements of Fish and Game Code 2820 for an NCCP and cannot legally be approved because it will contribute to the further decline of Sacramento River Winter Run and Spring Run Chinook salmon.</a:t>
            </a:r>
          </a:p>
          <a:p>
            <a:endParaRPr lang="en-US" dirty="0" smtClean="0"/>
          </a:p>
          <a:p>
            <a:pPr algn="ctr"/>
            <a:r>
              <a:rPr lang="en-US" dirty="0" smtClean="0"/>
              <a:t>. . . .</a:t>
            </a:r>
          </a:p>
          <a:p>
            <a:endParaRPr lang="en-US" dirty="0" smtClean="0"/>
          </a:p>
          <a:p>
            <a:r>
              <a:rPr lang="en-US" dirty="0" smtClean="0"/>
              <a:t>Chapter 5, Effects Analysis of the November 2013 Draft BDCP, operation of the Twin Tunnels project will reduce winter run and spring Chinook salmon </a:t>
            </a:r>
            <a:r>
              <a:rPr lang="en-US" dirty="0" err="1" smtClean="0"/>
              <a:t>smolt</a:t>
            </a:r>
            <a:r>
              <a:rPr lang="en-US" dirty="0" smtClean="0"/>
              <a:t> survival by 2.9% and 4%, respectively.</a:t>
            </a:r>
          </a:p>
          <a:p>
            <a:endParaRPr lang="en-US" dirty="0" smtClean="0"/>
          </a:p>
          <a:p>
            <a:pPr algn="ctr"/>
            <a:r>
              <a:rPr lang="en-US" dirty="0" smtClean="0"/>
              <a:t>. . . .</a:t>
            </a:r>
          </a:p>
          <a:p>
            <a:pPr algn="ctr"/>
            <a:endParaRPr lang="en-US" dirty="0" smtClean="0"/>
          </a:p>
          <a:p>
            <a:r>
              <a:rPr lang="en-US" dirty="0" smtClean="0"/>
              <a:t>BDCP promotes the unproven scientific hypothesis that habitat restoration can substitute for flow.  However, the State Water Resources Control Board has already indicated that Delta inflows are presently insufficient to help listed species recover their former abundance.  BDCP would reduce Delta outflow, which contributes to the decreases to salmon </a:t>
            </a:r>
            <a:r>
              <a:rPr lang="en-US" dirty="0" err="1" smtClean="0"/>
              <a:t>smolt</a:t>
            </a:r>
            <a:r>
              <a:rPr lang="en-US" dirty="0" smtClean="0"/>
              <a:t> survival rates modeled by BDCP.</a:t>
            </a:r>
          </a:p>
          <a:p>
            <a:endParaRPr lang="en-US" dirty="0" smtClean="0"/>
          </a:p>
          <a:p>
            <a:r>
              <a:rPr lang="en-US" dirty="0" smtClean="0"/>
              <a:t>The concept of improving riparian and </a:t>
            </a:r>
            <a:r>
              <a:rPr lang="en-US" dirty="0" err="1" smtClean="0"/>
              <a:t>subtidal</a:t>
            </a:r>
            <a:r>
              <a:rPr lang="en-US" dirty="0" smtClean="0"/>
              <a:t> habitat to create an aquatic food supply for the Delta to make up for too much water diverted is an unproven theory that has been criticized extensively by federal agencies  in their “red flag” comments on the BDCP.</a:t>
            </a:r>
            <a:endParaRPr lang="en-US" sz="1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94692"/>
            <a:ext cx="8534400" cy="6463308"/>
          </a:xfrm>
          <a:prstGeom prst="rect">
            <a:avLst/>
          </a:prstGeom>
          <a:noFill/>
        </p:spPr>
        <p:txBody>
          <a:bodyPr wrap="square" rtlCol="0">
            <a:spAutoFit/>
          </a:bodyPr>
          <a:lstStyle/>
          <a:p>
            <a:r>
              <a:rPr lang="en-US" dirty="0" smtClean="0"/>
              <a:t>Because Sacramento River Winter Run and Spring Run Chinook salmon are already significantly depleted and BDCP will further reduce </a:t>
            </a:r>
            <a:r>
              <a:rPr lang="en-US" dirty="0" err="1" smtClean="0"/>
              <a:t>smolt</a:t>
            </a:r>
            <a:r>
              <a:rPr lang="en-US" dirty="0" smtClean="0"/>
              <a:t> survival, the Department of Fish and  Wildlife cannot make a finding that the BDCP NCCP will lead to recovery of the species.</a:t>
            </a:r>
          </a:p>
          <a:p>
            <a:pPr algn="ctr"/>
            <a:r>
              <a:rPr lang="en-US" dirty="0" smtClean="0"/>
              <a:t>. . . .</a:t>
            </a:r>
          </a:p>
          <a:p>
            <a:pPr algn="ctr"/>
            <a:endParaRPr lang="en-US" dirty="0" smtClean="0"/>
          </a:p>
          <a:p>
            <a:pPr marL="342900" indent="-342900">
              <a:buFont typeface="+mj-lt"/>
              <a:buAutoNum type="arabicPeriod"/>
            </a:pPr>
            <a:r>
              <a:rPr lang="en-US" dirty="0" smtClean="0"/>
              <a:t>BDP does not contribute to recovery and would jeopardize the continued existence of Sacramento River winter-run and spring-run Chinook salmon because </a:t>
            </a:r>
            <a:r>
              <a:rPr lang="en-US" dirty="0" err="1" smtClean="0"/>
              <a:t>smolt</a:t>
            </a:r>
            <a:r>
              <a:rPr lang="en-US" dirty="0" smtClean="0"/>
              <a:t> survival through the Delta is reduced by the project.  (Fish and Game Code Section 2081(c) )</a:t>
            </a:r>
          </a:p>
          <a:p>
            <a:pPr marL="342900" indent="-342900">
              <a:buAutoNum type="arabicPeriod" startAt="2"/>
            </a:pPr>
            <a:r>
              <a:rPr lang="en-US" dirty="0" smtClean="0"/>
              <a:t>The concept of habitat restoration measures to offset impacts from increased water withdrawals from the Delta (increased “reliability”) is not supported by science, including but not limited to the 2010 SWRCB Delta Outflow Criteria.  (Fish &amp; Game Code Section 2081(b)(2))</a:t>
            </a:r>
          </a:p>
          <a:p>
            <a:pPr marL="342900" indent="-342900">
              <a:buAutoNum type="arabicPeriod" startAt="2"/>
            </a:pPr>
            <a:r>
              <a:rPr lang="en-US" dirty="0" smtClean="0"/>
              <a:t>The applicants do not assure funding and water supplies for habitat restoration measures.  Habitat restoration measures will not be “shovel-ready” when the Twin Tunnels begin construction.  (Fish &amp; Game Code Section 2081(b)(4) and 2820(a)(10))</a:t>
            </a:r>
          </a:p>
          <a:p>
            <a:pPr marL="342900" indent="-342900">
              <a:buAutoNum type="arabicPeriod" startAt="2"/>
            </a:pPr>
            <a:r>
              <a:rPr lang="en-US" dirty="0" smtClean="0"/>
              <a:t>BDCP does not include analysis of an alternative or alternatives that would meet the recovery goals for Sacramento River Winter Run and Spring Run Chinook salmon.  Such an analysis should at least take into consideration the State Water Resources Control Board’s 2010 Delta Outflow decision.  (Fish &amp; Game Code Section and 2820(e))</a:t>
            </a:r>
          </a:p>
          <a:p>
            <a:pPr marL="342900" indent="-342900">
              <a:buAutoNum type="arabicPeriod" startAt="2"/>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620000" cy="2862322"/>
          </a:xfrm>
          <a:prstGeom prst="rect">
            <a:avLst/>
          </a:prstGeom>
          <a:noFill/>
        </p:spPr>
        <p:txBody>
          <a:bodyPr wrap="square" rtlCol="0">
            <a:spAutoFit/>
          </a:bodyPr>
          <a:lstStyle/>
          <a:p>
            <a:r>
              <a:rPr lang="en-US" sz="6000" dirty="0" smtClean="0">
                <a:latin typeface="Algerian" pitchFamily="82" charset="0"/>
                <a:cs typeface="Arial" pitchFamily="34" charset="0"/>
              </a:rPr>
              <a:t>     Earthquakes </a:t>
            </a:r>
          </a:p>
          <a:p>
            <a:r>
              <a:rPr lang="en-US" sz="6000" dirty="0" smtClean="0">
                <a:latin typeface="Algerian" pitchFamily="82" charset="0"/>
                <a:cs typeface="Arial" pitchFamily="34" charset="0"/>
              </a:rPr>
              <a:t>          and the</a:t>
            </a:r>
          </a:p>
          <a:p>
            <a:r>
              <a:rPr lang="en-US" sz="6000" dirty="0" smtClean="0">
                <a:latin typeface="Algerian" pitchFamily="82" charset="0"/>
                <a:cs typeface="Arial" pitchFamily="34" charset="0"/>
              </a:rPr>
              <a:t> End of The WORLD</a:t>
            </a:r>
            <a:endParaRPr lang="en-US" sz="6000" dirty="0">
              <a:latin typeface="Algerian" pitchFamily="82"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TA Tidal Flows_Page_031.jpg"/>
          <p:cNvPicPr>
            <a:picLocks noChangeAspect="1"/>
          </p:cNvPicPr>
          <p:nvPr/>
        </p:nvPicPr>
        <p:blipFill>
          <a:blip r:embed="rId2" cstate="print"/>
          <a:stretch>
            <a:fillRect/>
          </a:stretch>
        </p:blipFill>
        <p:spPr>
          <a:xfrm>
            <a:off x="1219200" y="-152400"/>
            <a:ext cx="6477000" cy="6858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524000" y="685800"/>
            <a:ext cx="5486400" cy="1371600"/>
          </a:xfrm>
        </p:spPr>
        <p:txBody>
          <a:bodyPr/>
          <a:lstStyle/>
          <a:p>
            <a:pPr algn="ctr"/>
            <a:r>
              <a:rPr lang="en-US" sz="4400" dirty="0" smtClean="0">
                <a:latin typeface="Arial Black" pitchFamily="34" charset="0"/>
              </a:rPr>
              <a:t>Are Delta Levees Doomed?</a:t>
            </a:r>
          </a:p>
        </p:txBody>
      </p:sp>
      <p:sp>
        <p:nvSpPr>
          <p:cNvPr id="17411" name="Content Placeholder 2"/>
          <p:cNvSpPr>
            <a:spLocks noGrp="1"/>
          </p:cNvSpPr>
          <p:nvPr>
            <p:ph idx="4294967295"/>
          </p:nvPr>
        </p:nvSpPr>
        <p:spPr>
          <a:xfrm>
            <a:off x="304800" y="3429000"/>
            <a:ext cx="7924800" cy="1828800"/>
          </a:xfrm>
        </p:spPr>
        <p:txBody>
          <a:bodyPr/>
          <a:lstStyle/>
          <a:p>
            <a:r>
              <a:rPr lang="en-US" dirty="0" smtClean="0"/>
              <a:t>The U. S. Army Corps of Engineers commented on the DWR analysis which predicted the imminent failure of Delta levees as follows . . .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0AEADBDD-2B55-42CF-9921-E89E18061710}" type="slidenum">
              <a:rPr lang="en-US" smtClean="0"/>
              <a:pPr/>
              <a:t>61</a:t>
            </a:fld>
            <a:endParaRPr lang="en-US" smtClean="0"/>
          </a:p>
        </p:txBody>
      </p:sp>
      <p:sp>
        <p:nvSpPr>
          <p:cNvPr id="17411" name="Rectangle 2"/>
          <p:cNvSpPr>
            <a:spLocks noGrp="1" noChangeArrowheads="1"/>
          </p:cNvSpPr>
          <p:nvPr>
            <p:ph type="title"/>
          </p:nvPr>
        </p:nvSpPr>
        <p:spPr/>
        <p:txBody>
          <a:bodyPr/>
          <a:lstStyle/>
          <a:p>
            <a:endParaRPr lang="en-US" smtClean="0"/>
          </a:p>
        </p:txBody>
      </p:sp>
      <p:sp>
        <p:nvSpPr>
          <p:cNvPr id="17412" name="Rectangle 3"/>
          <p:cNvSpPr>
            <a:spLocks noGrp="1" noChangeArrowheads="1"/>
          </p:cNvSpPr>
          <p:nvPr>
            <p:ph type="body" idx="1"/>
          </p:nvPr>
        </p:nvSpPr>
        <p:spPr/>
        <p:txBody>
          <a:bodyPr/>
          <a:lstStyle/>
          <a:p>
            <a:endParaRPr lang="en-US" smtClean="0"/>
          </a:p>
        </p:txBody>
      </p:sp>
      <p:pic>
        <p:nvPicPr>
          <p:cNvPr id="17413" name="Picture 4" descr="Fig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7414" name="Picture 5" descr="Extracts of Usace"/>
          <p:cNvPicPr>
            <a:picLocks noChangeAspect="1" noChangeArrowheads="1"/>
          </p:cNvPicPr>
          <p:nvPr/>
        </p:nvPicPr>
        <p:blipFill>
          <a:blip r:embed="rId3" cstate="print"/>
          <a:srcRect/>
          <a:stretch>
            <a:fillRect/>
          </a:stretch>
        </p:blipFill>
        <p:spPr bwMode="auto">
          <a:xfrm>
            <a:off x="-457200" y="-454025"/>
            <a:ext cx="10058400" cy="7766050"/>
          </a:xfrm>
          <a:prstGeom prst="rect">
            <a:avLst/>
          </a:prstGeom>
          <a:noFill/>
          <a:ln w="9525">
            <a:noFill/>
            <a:miter lim="800000"/>
            <a:headEnd/>
            <a:tailEnd/>
          </a:ln>
        </p:spPr>
      </p:pic>
      <p:pic>
        <p:nvPicPr>
          <p:cNvPr id="17415" name="Picture 6" descr="11460"/>
          <p:cNvPicPr>
            <a:picLocks noChangeAspect="1" noChangeArrowheads="1"/>
          </p:cNvPicPr>
          <p:nvPr/>
        </p:nvPicPr>
        <p:blipFill>
          <a:blip r:embed="rId4" cstate="print"/>
          <a:srcRect/>
          <a:stretch>
            <a:fillRect/>
          </a:stretch>
        </p:blipFill>
        <p:spPr bwMode="auto">
          <a:xfrm>
            <a:off x="-457200" y="-454025"/>
            <a:ext cx="10058400" cy="7766050"/>
          </a:xfrm>
          <a:prstGeom prst="rect">
            <a:avLst/>
          </a:prstGeom>
          <a:noFill/>
          <a:ln w="9525">
            <a:noFill/>
            <a:miter lim="800000"/>
            <a:headEnd/>
            <a:tailEnd/>
          </a:ln>
        </p:spPr>
      </p:pic>
      <p:pic>
        <p:nvPicPr>
          <p:cNvPr id="17416" name="Picture 7" descr="Extracts of Usace"/>
          <p:cNvPicPr>
            <a:picLocks noChangeAspect="1" noChangeArrowheads="1"/>
          </p:cNvPicPr>
          <p:nvPr/>
        </p:nvPicPr>
        <p:blipFill>
          <a:blip r:embed="rId3" cstate="print"/>
          <a:srcRect/>
          <a:stretch>
            <a:fillRect/>
          </a:stretch>
        </p:blipFill>
        <p:spPr bwMode="auto">
          <a:xfrm>
            <a:off x="-152400" y="-228600"/>
            <a:ext cx="9296400" cy="6749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610600" cy="4893647"/>
          </a:xfrm>
          <a:prstGeom prst="rect">
            <a:avLst/>
          </a:prstGeom>
          <a:noFill/>
        </p:spPr>
        <p:txBody>
          <a:bodyPr wrap="square" rtlCol="0">
            <a:spAutoFit/>
          </a:bodyPr>
          <a:lstStyle/>
          <a:p>
            <a:r>
              <a:rPr lang="en-US" sz="2400" dirty="0" smtClean="0">
                <a:latin typeface="Times New Roman" pitchFamily="18" charset="0"/>
                <a:cs typeface="Times New Roman" pitchFamily="18" charset="0"/>
              </a:rPr>
              <a:t>Let’s see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10.76  in-Delta floods per year for seven years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carry the four,  times, … carry the five, seven times zero plus …</a:t>
            </a:r>
          </a:p>
          <a:p>
            <a:endParaRPr lang="en-US" dirty="0" smtClean="0"/>
          </a:p>
          <a:p>
            <a:endParaRPr lang="en-US" dirty="0" smtClean="0"/>
          </a:p>
          <a:p>
            <a:endParaRPr lang="en-US" dirty="0" smtClean="0"/>
          </a:p>
          <a:p>
            <a:endParaRPr lang="en-US" dirty="0" smtClean="0"/>
          </a:p>
          <a:p>
            <a:r>
              <a:rPr lang="en-US" sz="4000" dirty="0" smtClean="0">
                <a:latin typeface="Times New Roman" pitchFamily="18" charset="0"/>
                <a:cs typeface="Times New Roman" pitchFamily="18" charset="0"/>
              </a:rPr>
              <a:t>WE SHOULD HAVE EXPERIEINCED    </a:t>
            </a:r>
            <a:r>
              <a:rPr lang="en-US" sz="4000" b="1" i="1" dirty="0" smtClean="0">
                <a:latin typeface="Times New Roman" pitchFamily="18" charset="0"/>
                <a:cs typeface="Times New Roman" pitchFamily="18" charset="0"/>
              </a:rPr>
              <a:t>SEVENTY-FIVE</a:t>
            </a:r>
            <a:r>
              <a:rPr lang="en-US" sz="4000" dirty="0" smtClean="0">
                <a:latin typeface="Times New Roman" pitchFamily="18" charset="0"/>
                <a:cs typeface="Times New Roman" pitchFamily="18" charset="0"/>
              </a:rPr>
              <a:t> FLOODS IN THE PAST SEVEN YEARS</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85800"/>
            <a:ext cx="7924800" cy="5016758"/>
          </a:xfrm>
          <a:prstGeom prst="rect">
            <a:avLst/>
          </a:prstGeom>
          <a:noFill/>
        </p:spPr>
        <p:txBody>
          <a:bodyPr wrap="square" rtlCol="0">
            <a:spAutoFit/>
          </a:bodyPr>
          <a:lstStyle/>
          <a:p>
            <a:r>
              <a:rPr lang="en-US" sz="2800" dirty="0" smtClean="0">
                <a:latin typeface="Times New Roman" pitchFamily="18" charset="0"/>
                <a:cs typeface="Times New Roman" pitchFamily="18" charset="0"/>
              </a:rPr>
              <a:t>Draft BDCP documents limit operation of the new intakes to only half of the years and then, only sometimes and at varying rates during the years allowed.</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So what is the plan during dry times after the monster earthquake fills the Delta up with salty water?</a:t>
            </a:r>
          </a:p>
          <a:p>
            <a:endParaRPr lang="en-US" sz="2800" dirty="0" smtClean="0">
              <a:latin typeface="Times New Roman" pitchFamily="18" charset="0"/>
              <a:cs typeface="Times New Roman" pitchFamily="18" charset="0"/>
            </a:endParaRPr>
          </a:p>
          <a:p>
            <a:r>
              <a:rPr lang="en-US" sz="4800" b="1" dirty="0" smtClean="0">
                <a:latin typeface="Times New Roman" pitchFamily="18" charset="0"/>
                <a:cs typeface="Times New Roman" pitchFamily="18" charset="0"/>
              </a:rPr>
              <a:t>   Violate ESA restrictions on   	time and export rates?</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057400"/>
            <a:ext cx="7315200" cy="1754326"/>
          </a:xfrm>
          <a:prstGeom prst="rect">
            <a:avLst/>
          </a:prstGeom>
          <a:noFill/>
        </p:spPr>
        <p:txBody>
          <a:bodyPr wrap="square" rtlCol="0">
            <a:spAutoFit/>
          </a:bodyPr>
          <a:lstStyle/>
          <a:p>
            <a:pPr algn="ctr"/>
            <a:r>
              <a:rPr lang="en-US" sz="5400" dirty="0" smtClean="0"/>
              <a:t>The Cost of the Tunnels and New Intakes</a:t>
            </a:r>
            <a:endParaRPr lang="en-US" sz="5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077200" cy="2308324"/>
          </a:xfrm>
          <a:prstGeom prst="rect">
            <a:avLst/>
          </a:prstGeom>
          <a:noFill/>
        </p:spPr>
        <p:txBody>
          <a:bodyPr wrap="square" rtlCol="0">
            <a:spAutoFit/>
          </a:bodyPr>
          <a:lstStyle/>
          <a:p>
            <a:r>
              <a:rPr lang="en-US" sz="4800" dirty="0" smtClean="0"/>
              <a:t>“BDCP will not result in an overall increase in exports, and may result in less. “</a:t>
            </a:r>
            <a:endParaRPr lang="en-US" sz="4800" dirty="0"/>
          </a:p>
        </p:txBody>
      </p:sp>
      <p:sp>
        <p:nvSpPr>
          <p:cNvPr id="3" name="TextBox 2"/>
          <p:cNvSpPr txBox="1"/>
          <p:nvPr/>
        </p:nvSpPr>
        <p:spPr>
          <a:xfrm>
            <a:off x="5257800" y="4038600"/>
            <a:ext cx="3505200" cy="1569660"/>
          </a:xfrm>
          <a:prstGeom prst="rect">
            <a:avLst/>
          </a:prstGeom>
          <a:noFill/>
        </p:spPr>
        <p:txBody>
          <a:bodyPr wrap="square" rtlCol="0">
            <a:spAutoFit/>
          </a:bodyPr>
          <a:lstStyle/>
          <a:p>
            <a:r>
              <a:rPr lang="en-US" sz="3200" dirty="0" smtClean="0"/>
              <a:t>DWR, USBR, FWS</a:t>
            </a:r>
            <a:endParaRPr lang="en-US" sz="3200" dirty="0" smtClean="0"/>
          </a:p>
          <a:p>
            <a:r>
              <a:rPr lang="en-US" sz="3200" dirty="0" smtClean="0"/>
              <a:t>DFW, NMFS, BDCP</a:t>
            </a:r>
            <a:endParaRPr lang="en-US" sz="3200" dirty="0" smtClean="0"/>
          </a:p>
          <a:p>
            <a:r>
              <a:rPr lang="en-US" sz="3200" dirty="0" smtClean="0"/>
              <a:t>etc.</a:t>
            </a:r>
            <a:endParaRPr lang="en-US" sz="3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76400"/>
            <a:ext cx="8610600" cy="3416320"/>
          </a:xfrm>
          <a:prstGeom prst="rect">
            <a:avLst/>
          </a:prstGeom>
          <a:noFill/>
        </p:spPr>
        <p:txBody>
          <a:bodyPr wrap="square" rtlCol="0">
            <a:spAutoFit/>
          </a:bodyPr>
          <a:lstStyle/>
          <a:p>
            <a:r>
              <a:rPr lang="en-US" sz="5400" dirty="0" smtClean="0"/>
              <a:t>A $14+ Billion facility with operations and maintenance costs  requires a yearly payment of $1.2 Billion.</a:t>
            </a:r>
            <a:endParaRPr lang="en-US" sz="5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71600"/>
            <a:ext cx="7620000" cy="3970318"/>
          </a:xfrm>
          <a:prstGeom prst="rect">
            <a:avLst/>
          </a:prstGeom>
          <a:noFill/>
        </p:spPr>
        <p:txBody>
          <a:bodyPr wrap="square" rtlCol="0">
            <a:spAutoFit/>
          </a:bodyPr>
          <a:lstStyle/>
          <a:p>
            <a:r>
              <a:rPr lang="en-US" sz="3600" dirty="0" smtClean="0"/>
              <a:t>KERN COUNTY WATER AGENCY receives about ¼ of the State Water Project supply.  Assuming the BDCP benefits are split 50-50 between the State Water Project and the federal Central Valley Project, KCWA would therefore get 1/8 of the BDCP benefits.</a:t>
            </a:r>
            <a:endParaRPr lang="en-US"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19200"/>
            <a:ext cx="5943600" cy="4524315"/>
          </a:xfrm>
          <a:prstGeom prst="rect">
            <a:avLst/>
          </a:prstGeom>
          <a:noFill/>
        </p:spPr>
        <p:txBody>
          <a:bodyPr wrap="square" rtlCol="0">
            <a:spAutoFit/>
          </a:bodyPr>
          <a:lstStyle/>
          <a:p>
            <a:r>
              <a:rPr lang="en-US" sz="4800" dirty="0" smtClean="0"/>
              <a:t>1/8 of 1.2 Billion is $150,000,000.</a:t>
            </a:r>
          </a:p>
          <a:p>
            <a:endParaRPr lang="en-US" sz="4800" dirty="0" smtClean="0"/>
          </a:p>
          <a:p>
            <a:r>
              <a:rPr lang="en-US" sz="4800" dirty="0" smtClean="0"/>
              <a:t>KCWA’s proposed 2013-2014 budget was $141,000,000.</a:t>
            </a:r>
            <a:endParaRPr lang="en-US" sz="4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057400"/>
            <a:ext cx="6934200" cy="2308324"/>
          </a:xfrm>
          <a:prstGeom prst="rect">
            <a:avLst/>
          </a:prstGeom>
          <a:noFill/>
        </p:spPr>
        <p:txBody>
          <a:bodyPr wrap="square" rtlCol="0">
            <a:spAutoFit/>
          </a:bodyPr>
          <a:lstStyle/>
          <a:p>
            <a:r>
              <a:rPr lang="en-US" sz="7200" dirty="0" smtClean="0">
                <a:latin typeface="Times New Roman" pitchFamily="18" charset="0"/>
                <a:cs typeface="Times New Roman" pitchFamily="18" charset="0"/>
              </a:rPr>
              <a:t>Double the cost for less water.</a:t>
            </a:r>
            <a:endParaRPr lang="en-US" sz="7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ta Map.jpg"/>
          <p:cNvPicPr>
            <a:picLocks noChangeAspect="1"/>
          </p:cNvPicPr>
          <p:nvPr/>
        </p:nvPicPr>
        <p:blipFill>
          <a:blip r:embed="rId2" cstate="print"/>
          <a:srcRect l="24238"/>
          <a:stretch>
            <a:fillRect/>
          </a:stretch>
        </p:blipFill>
        <p:spPr>
          <a:xfrm>
            <a:off x="255725" y="838201"/>
            <a:ext cx="8523632" cy="5302950"/>
          </a:xfrm>
          <a:prstGeom prst="rect">
            <a:avLst/>
          </a:prstGeom>
        </p:spPr>
      </p:pic>
      <p:pic>
        <p:nvPicPr>
          <p:cNvPr id="4" name="Picture 3" descr="Joaquin.jpg"/>
          <p:cNvPicPr>
            <a:picLocks noChangeAspect="1"/>
          </p:cNvPicPr>
          <p:nvPr/>
        </p:nvPicPr>
        <p:blipFill>
          <a:blip r:embed="rId3" cstate="print"/>
          <a:srcRect l="24100" r="17831"/>
          <a:stretch>
            <a:fillRect/>
          </a:stretch>
        </p:blipFill>
        <p:spPr>
          <a:xfrm>
            <a:off x="6371093" y="1447801"/>
            <a:ext cx="388130" cy="855222"/>
          </a:xfrm>
          <a:prstGeom prst="round2SameRect">
            <a:avLst>
              <a:gd name="adj1" fmla="val 0"/>
              <a:gd name="adj2" fmla="val 0"/>
            </a:avLst>
          </a:prstGeom>
        </p:spPr>
      </p:pic>
      <p:pic>
        <p:nvPicPr>
          <p:cNvPr id="5" name="Picture 4" descr="San.jpg"/>
          <p:cNvPicPr>
            <a:picLocks noChangeAspect="1"/>
          </p:cNvPicPr>
          <p:nvPr/>
        </p:nvPicPr>
        <p:blipFill>
          <a:blip r:embed="rId4" cstate="print"/>
          <a:stretch>
            <a:fillRect/>
          </a:stretch>
        </p:blipFill>
        <p:spPr>
          <a:xfrm rot="7233145">
            <a:off x="6157163" y="685556"/>
            <a:ext cx="363473" cy="327650"/>
          </a:xfrm>
          <a:prstGeom prst="round2Diag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438400"/>
            <a:ext cx="6553200" cy="1446550"/>
          </a:xfrm>
          <a:prstGeom prst="rect">
            <a:avLst/>
          </a:prstGeom>
          <a:noFill/>
        </p:spPr>
        <p:txBody>
          <a:bodyPr wrap="square" rtlCol="0">
            <a:spAutoFit/>
          </a:bodyPr>
          <a:lstStyle/>
          <a:p>
            <a:r>
              <a:rPr lang="en-US" dirty="0" smtClean="0"/>
              <a:t>   </a:t>
            </a:r>
            <a:r>
              <a:rPr lang="en-US" sz="4400" b="1" i="1" dirty="0" smtClean="0">
                <a:latin typeface="Adobe Garamond Pro Bold" pitchFamily="18" charset="0"/>
              </a:rPr>
              <a:t>Well, what is the worst thing that can happen ….</a:t>
            </a:r>
            <a:endParaRPr lang="en-US" sz="4400" dirty="0">
              <a:latin typeface="Adobe Garamond Pro Bold"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omed.jpg"/>
          <p:cNvPicPr>
            <a:picLocks noChangeAspect="1"/>
          </p:cNvPicPr>
          <p:nvPr/>
        </p:nvPicPr>
        <p:blipFill>
          <a:blip r:embed="rId2" cstate="print"/>
          <a:stretch>
            <a:fillRect/>
          </a:stretch>
        </p:blipFill>
        <p:spPr>
          <a:xfrm>
            <a:off x="447379" y="354471"/>
            <a:ext cx="8468021" cy="627492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omb.jpg"/>
          <p:cNvPicPr>
            <a:picLocks noChangeAspect="1"/>
          </p:cNvPicPr>
          <p:nvPr/>
        </p:nvPicPr>
        <p:blipFill>
          <a:blip r:embed="rId2" cstate="print"/>
          <a:stretch>
            <a:fillRect/>
          </a:stretch>
        </p:blipFill>
        <p:spPr>
          <a:xfrm>
            <a:off x="762000" y="228600"/>
            <a:ext cx="7810500" cy="6248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t-of-the-apes-statue-of-liberty-scene-location-312.jpg"/>
          <p:cNvPicPr>
            <a:picLocks noChangeAspect="1"/>
          </p:cNvPicPr>
          <p:nvPr/>
        </p:nvPicPr>
        <p:blipFill>
          <a:blip r:embed="rId2" cstate="print"/>
          <a:srcRect l="10833" t="1238" r="33333" b="16242"/>
          <a:stretch>
            <a:fillRect/>
          </a:stretch>
        </p:blipFill>
        <p:spPr>
          <a:xfrm>
            <a:off x="609600" y="838200"/>
            <a:ext cx="8006195" cy="52578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6MLWOGY2.jpg"/>
          <p:cNvPicPr>
            <a:picLocks noChangeAspect="1"/>
          </p:cNvPicPr>
          <p:nvPr/>
        </p:nvPicPr>
        <p:blipFill>
          <a:blip r:embed="rId2" cstate="print"/>
          <a:stretch>
            <a:fillRect/>
          </a:stretch>
        </p:blipFill>
        <p:spPr>
          <a:xfrm>
            <a:off x="1137634" y="381000"/>
            <a:ext cx="6868732" cy="609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eaLnBrk="1" hangingPunct="1">
              <a:defRPr/>
            </a:pPr>
            <a:endParaRPr lang="en-US" smtClean="0">
              <a:effectLst>
                <a:outerShdw blurRad="38100" dist="38100" dir="2700000" algn="tl">
                  <a:srgbClr val="C0C0C0"/>
                </a:outerShdw>
              </a:effectLst>
            </a:endParaRPr>
          </a:p>
        </p:txBody>
      </p:sp>
      <p:pic>
        <p:nvPicPr>
          <p:cNvPr id="10243" name="Picture 4" descr="Figure 7"/>
          <p:cNvPicPr preferRelativeResize="0">
            <a:picLocks noChangeArrowheads="1"/>
          </p:cNvPicPr>
          <p:nvPr/>
        </p:nvPicPr>
        <p:blipFill>
          <a:blip r:embed="rId3" cstate="print"/>
          <a:srcRect/>
          <a:stretch>
            <a:fillRect/>
          </a:stretch>
        </p:blipFill>
        <p:spPr bwMode="auto">
          <a:xfrm>
            <a:off x="1447800" y="0"/>
            <a:ext cx="6553200" cy="6858000"/>
          </a:xfrm>
          <a:prstGeom prst="rect">
            <a:avLst/>
          </a:prstGeom>
          <a:noFill/>
          <a:ln w="9525">
            <a:noFill/>
            <a:miter lim="800000"/>
            <a:headEnd/>
            <a:tailEnd/>
          </a:ln>
        </p:spPr>
      </p:pic>
      <p:sp>
        <p:nvSpPr>
          <p:cNvPr id="10244" name="Rectangle 6"/>
          <p:cNvSpPr>
            <a:spLocks noChangeArrowheads="1"/>
          </p:cNvSpPr>
          <p:nvPr/>
        </p:nvSpPr>
        <p:spPr bwMode="auto">
          <a:xfrm>
            <a:off x="6172200" y="457200"/>
            <a:ext cx="1588" cy="1588"/>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0245" name="Rectangle 7"/>
          <p:cNvSpPr>
            <a:spLocks noGrp="1" noChangeArrowheads="1"/>
          </p:cNvSpPr>
          <p:nvPr>
            <p:ph type="title"/>
          </p:nvPr>
        </p:nvSpPr>
        <p:spPr>
          <a:xfrm>
            <a:off x="4343400" y="533400"/>
            <a:ext cx="4191000" cy="533400"/>
          </a:xfrm>
          <a:solidFill>
            <a:schemeClr val="bg1"/>
          </a:solidFill>
          <a:ln>
            <a:solidFill>
              <a:schemeClr val="tx1"/>
            </a:solidFill>
          </a:ln>
        </p:spPr>
        <p:txBody>
          <a:bodyPr/>
          <a:lstStyle/>
          <a:p>
            <a:pPr algn="ctr" eaLnBrk="1" hangingPunct="1"/>
            <a:r>
              <a:rPr lang="en-US" sz="1800" smtClean="0">
                <a:solidFill>
                  <a:srgbClr val="FFFF00"/>
                </a:solidFill>
                <a:effectLst/>
                <a:latin typeface="Arial" charset="0"/>
              </a:rPr>
              <a:t>Most exports go to southern Valley Ag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828800"/>
            <a:ext cx="6096000" cy="2554545"/>
          </a:xfrm>
          <a:prstGeom prst="rect">
            <a:avLst/>
          </a:prstGeom>
          <a:noFill/>
        </p:spPr>
        <p:txBody>
          <a:bodyPr wrap="square" rtlCol="0">
            <a:spAutoFit/>
          </a:bodyPr>
          <a:lstStyle/>
          <a:p>
            <a:pPr algn="ctr"/>
            <a:r>
              <a:rPr lang="en-US" sz="8000" dirty="0" smtClean="0">
                <a:latin typeface="Algerian" pitchFamily="82" charset="0"/>
                <a:cs typeface="Times New Roman" pitchFamily="18" charset="0"/>
              </a:rPr>
              <a:t>LAWS and PROMISES</a:t>
            </a:r>
            <a:endParaRPr lang="en-US" sz="8000" dirty="0">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2305</Words>
  <Application>Microsoft Office PowerPoint</Application>
  <PresentationFormat>On-screen Show (4:3)</PresentationFormat>
  <Paragraphs>228</Paragraphs>
  <Slides>74</Slides>
  <Notes>7</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Metro</vt:lpstr>
      <vt:lpstr>BDCP: A PLAN TO LOSE THE DELTA  Water Education Foundation  Bay-Delta Tour June 19, 2014</vt:lpstr>
      <vt:lpstr>Slide 2</vt:lpstr>
      <vt:lpstr>Slide 3</vt:lpstr>
      <vt:lpstr>Slide 4</vt:lpstr>
      <vt:lpstr>Slide 5</vt:lpstr>
      <vt:lpstr>Slide 6</vt:lpstr>
      <vt:lpstr>Slide 7</vt:lpstr>
      <vt:lpstr>Most exports go to southern Valley Ag</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1995 Monterey Agreement</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BDCP Will Decrease Delta Outflow</vt:lpstr>
      <vt:lpstr>BDCP Will Move X2 Upstream</vt:lpstr>
      <vt:lpstr>Slide 53</vt:lpstr>
      <vt:lpstr>Slide 54</vt:lpstr>
      <vt:lpstr>Slide 55</vt:lpstr>
      <vt:lpstr>Slide 56</vt:lpstr>
      <vt:lpstr>Slide 57</vt:lpstr>
      <vt:lpstr>Slide 58</vt:lpstr>
      <vt:lpstr>Slide 59</vt:lpstr>
      <vt:lpstr>Are Delta Levees Doomed?</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dc:creator>
  <cp:lastModifiedBy>jherrlaw@aol.com</cp:lastModifiedBy>
  <cp:revision>147</cp:revision>
  <dcterms:created xsi:type="dcterms:W3CDTF">2012-02-28T21:44:25Z</dcterms:created>
  <dcterms:modified xsi:type="dcterms:W3CDTF">2014-06-19T14:02:36Z</dcterms:modified>
</cp:coreProperties>
</file>