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62" r:id="rId2"/>
    <p:sldMasterId id="2147483674" r:id="rId3"/>
  </p:sldMasterIdLst>
  <p:notesMasterIdLst>
    <p:notesMasterId r:id="rId32"/>
  </p:notesMasterIdLst>
  <p:handoutMasterIdLst>
    <p:handoutMasterId r:id="rId33"/>
  </p:handoutMasterIdLst>
  <p:sldIdLst>
    <p:sldId id="513" r:id="rId4"/>
    <p:sldId id="504" r:id="rId5"/>
    <p:sldId id="535" r:id="rId6"/>
    <p:sldId id="497" r:id="rId7"/>
    <p:sldId id="491" r:id="rId8"/>
    <p:sldId id="496" r:id="rId9"/>
    <p:sldId id="495" r:id="rId10"/>
    <p:sldId id="545" r:id="rId11"/>
    <p:sldId id="533" r:id="rId12"/>
    <p:sldId id="506" r:id="rId13"/>
    <p:sldId id="507" r:id="rId14"/>
    <p:sldId id="490" r:id="rId15"/>
    <p:sldId id="508" r:id="rId16"/>
    <p:sldId id="542" r:id="rId17"/>
    <p:sldId id="543" r:id="rId18"/>
    <p:sldId id="544" r:id="rId19"/>
    <p:sldId id="538" r:id="rId20"/>
    <p:sldId id="525" r:id="rId21"/>
    <p:sldId id="488" r:id="rId22"/>
    <p:sldId id="546" r:id="rId23"/>
    <p:sldId id="547" r:id="rId24"/>
    <p:sldId id="510" r:id="rId25"/>
    <p:sldId id="530" r:id="rId26"/>
    <p:sldId id="502" r:id="rId27"/>
    <p:sldId id="531" r:id="rId28"/>
    <p:sldId id="522" r:id="rId29"/>
    <p:sldId id="527" r:id="rId30"/>
    <p:sldId id="529" r:id="rId31"/>
  </p:sldIdLst>
  <p:sldSz cx="9601200" cy="7200900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d Kolko" initials="" lastIdx="4" clrIdx="0"/>
  <p:cmAuthor id="7" name="Lynette Ubois" initials="LU" lastIdx="7" clrIdx="7"/>
  <p:cmAuthor id="1" name="Richard Greene" initials="RWG" lastIdx="26" clrIdx="1"/>
  <p:cmAuthor id="8" name="Kate Reber" initials="KR" lastIdx="6" clrIdx="8"/>
  <p:cmAuthor id="2" name="Sarah Bohn" initials="sb" lastIdx="25" clrIdx="2"/>
  <p:cmAuthor id="9" name="Ellen Hanak" initials="EH" lastIdx="0" clrIdx="9"/>
  <p:cmAuthor id="3" name="Magnus Lofstrom" initials="ML" lastIdx="11" clrIdx="3"/>
  <p:cmAuthor id="4" name="Magnus Lofstrom" initials="ml" lastIdx="12" clrIdx="4"/>
  <p:cmAuthor id="5" name="Mary Severance" initials="MS" lastIdx="6" clrIdx="5"/>
  <p:cmAuthor id="6" name="Caitrin Phillips" initials="CP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E4E"/>
    <a:srgbClr val="DFD195"/>
    <a:srgbClr val="020200"/>
    <a:srgbClr val="706123"/>
    <a:srgbClr val="6B0000"/>
    <a:srgbClr val="AD5713"/>
    <a:srgbClr val="ECCE6A"/>
    <a:srgbClr val="F2A72E"/>
    <a:srgbClr val="FAFF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78187" autoAdjust="0"/>
  </p:normalViewPr>
  <p:slideViewPr>
    <p:cSldViewPr>
      <p:cViewPr>
        <p:scale>
          <a:sx n="40" d="100"/>
          <a:sy n="40" d="100"/>
        </p:scale>
        <p:origin x="-1838" y="-312"/>
      </p:cViewPr>
      <p:guideLst>
        <p:guide orient="horz" pos="2268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1224" y="72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44947506561677"/>
          <c:y val="0.14950131233595801"/>
          <c:w val="0.62847909636295451"/>
          <c:h val="0.64316889366101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spending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Yes with state funding</c:v>
                </c:pt>
                <c:pt idx="1">
                  <c:v>Yes with higher water bills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80320"/>
        <c:axId val="92281856"/>
      </c:barChart>
      <c:catAx>
        <c:axId val="9228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2281856"/>
        <c:crosses val="autoZero"/>
        <c:auto val="1"/>
        <c:lblAlgn val="ctr"/>
        <c:lblOffset val="100"/>
        <c:noMultiLvlLbl val="0"/>
      </c:catAx>
      <c:valAx>
        <c:axId val="9228185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22803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8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584200"/>
            <a:ext cx="4646613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838072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lIns="91357" tIns="45679" rIns="91357" bIns="45679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5" y="8805842"/>
            <a:ext cx="3032336" cy="463550"/>
          </a:xfrm>
          <a:prstGeom prst="rect">
            <a:avLst/>
          </a:prstGeom>
        </p:spPr>
        <p:txBody>
          <a:bodyPr lIns="91357" tIns="45679" rIns="91357" bIns="45679"/>
          <a:lstStyle/>
          <a:p>
            <a:pPr>
              <a:defRPr/>
            </a:pPr>
            <a:fld id="{7F9C5E8D-43C2-4FDC-B2A9-D974DC78EC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7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04359"/>
            <a:ext cx="5596893" cy="4171633"/>
          </a:xfrm>
          <a:prstGeom prst="rect">
            <a:avLst/>
          </a:prstGeom>
        </p:spPr>
        <p:txBody>
          <a:bodyPr lIns="91139" tIns="45568" rIns="91139" bIns="45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17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10" y="4404147"/>
            <a:ext cx="5597681" cy="4170689"/>
          </a:xfrm>
          <a:prstGeom prst="rect">
            <a:avLst/>
          </a:prstGeom>
        </p:spPr>
        <p:txBody>
          <a:bodyPr lIns="91357" tIns="45679" rIns="91357" bIns="4567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0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10" y="4404147"/>
            <a:ext cx="5597681" cy="4170689"/>
          </a:xfrm>
          <a:prstGeom prst="rect">
            <a:avLst/>
          </a:prstGeom>
        </p:spPr>
        <p:txBody>
          <a:bodyPr lIns="91357" tIns="45679" rIns="91357" bIns="4567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07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249" y="4404566"/>
            <a:ext cx="5597204" cy="4171531"/>
          </a:xfrm>
          <a:prstGeom prst="rect">
            <a:avLst/>
          </a:prstGeom>
        </p:spPr>
        <p:txBody>
          <a:bodyPr lIns="91221" tIns="45610" rIns="91221" bIns="45610"/>
          <a:lstStyle/>
          <a:p>
            <a:pPr marL="285064" indent="-285064">
              <a:buFont typeface="Arial" pitchFamily="34" charset="0"/>
              <a:buChar char="•"/>
            </a:pPr>
            <a:r>
              <a:rPr lang="en-US" dirty="0"/>
              <a:t>Instructed NOT to consider costs, just biological potential</a:t>
            </a:r>
          </a:p>
          <a:p>
            <a:pPr marL="285064" indent="-285064">
              <a:buFont typeface="Arial" pitchFamily="34" charset="0"/>
              <a:buChar char="•"/>
            </a:pPr>
            <a:r>
              <a:rPr lang="en-US" dirty="0"/>
              <a:t>Many stressed need for actions along multiple fronts</a:t>
            </a:r>
          </a:p>
        </p:txBody>
      </p:sp>
    </p:spTree>
    <p:extLst>
      <p:ext uri="{BB962C8B-B14F-4D97-AF65-F5344CB8AC3E}">
        <p14:creationId xmlns:p14="http://schemas.microsoft.com/office/powerpoint/2010/main" val="2945595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16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10" y="4404147"/>
            <a:ext cx="5597681" cy="4170689"/>
          </a:xfrm>
          <a:prstGeom prst="rect">
            <a:avLst/>
          </a:prstGeom>
        </p:spPr>
        <p:txBody>
          <a:bodyPr lIns="91357" tIns="45679" rIns="91357" bIns="4567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42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0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35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10" y="4404147"/>
            <a:ext cx="5597681" cy="4170689"/>
          </a:xfrm>
          <a:prstGeom prst="rect">
            <a:avLst/>
          </a:prstGeom>
        </p:spPr>
        <p:txBody>
          <a:bodyPr lIns="91357" tIns="45679" rIns="91357" bIns="4567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49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5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10" y="4404147"/>
            <a:ext cx="5597681" cy="4170689"/>
          </a:xfrm>
          <a:prstGeom prst="rect">
            <a:avLst/>
          </a:prstGeom>
        </p:spPr>
        <p:txBody>
          <a:bodyPr lIns="91357" tIns="45679" rIns="91357" bIns="4567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4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40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84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91" y="4403726"/>
            <a:ext cx="5597525" cy="4171950"/>
          </a:xfrm>
          <a:prstGeom prst="rect">
            <a:avLst/>
          </a:prstGeom>
        </p:spPr>
        <p:txBody>
          <a:bodyPr lIns="89843" tIns="44922" rIns="89843" bIns="44922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6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0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04359"/>
            <a:ext cx="5596893" cy="4171633"/>
          </a:xfrm>
          <a:prstGeom prst="rect">
            <a:avLst/>
          </a:prstGeom>
        </p:spPr>
        <p:txBody>
          <a:bodyPr lIns="91139" tIns="45568" rIns="91139" bIns="45568"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734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3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04146"/>
            <a:ext cx="5598160" cy="41706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ic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0" y="0"/>
            <a:ext cx="1752600" cy="512445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0" y="5119688"/>
            <a:ext cx="1219200" cy="4762"/>
          </a:xfrm>
          <a:prstGeom prst="line">
            <a:avLst/>
          </a:prstGeom>
          <a:noFill/>
          <a:ln w="114300">
            <a:solidFill>
              <a:srgbClr val="CD71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79" name="AutoShape 23"/>
          <p:cNvSpPr>
            <a:spLocks noChangeArrowheads="1"/>
          </p:cNvSpPr>
          <p:nvPr/>
        </p:nvSpPr>
        <p:spPr bwMode="auto">
          <a:xfrm>
            <a:off x="1143000" y="4438650"/>
            <a:ext cx="87630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7C68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666750" y="720725"/>
            <a:ext cx="8480425" cy="0"/>
          </a:xfrm>
          <a:prstGeom prst="line">
            <a:avLst/>
          </a:prstGeom>
          <a:noFill/>
          <a:ln w="44450">
            <a:solidFill>
              <a:srgbClr val="CD71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981200" y="2211838"/>
            <a:ext cx="7162800" cy="681725"/>
          </a:xfrm>
        </p:spPr>
        <p:txBody>
          <a:bodyPr anchor="ctr"/>
          <a:lstStyle>
            <a:lvl1pPr>
              <a:lnSpc>
                <a:spcPct val="95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18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438651"/>
            <a:ext cx="7239000" cy="1752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1876" name="Picture 20" descr="LOGO_We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91175"/>
            <a:ext cx="352425" cy="1209675"/>
          </a:xfrm>
          <a:prstGeom prst="rect">
            <a:avLst/>
          </a:prstGeom>
          <a:noFill/>
        </p:spPr>
      </p:pic>
      <p:sp>
        <p:nvSpPr>
          <p:cNvPr id="121881" name="AutoShape 25"/>
          <p:cNvSpPr>
            <a:spLocks noChangeArrowheads="1"/>
          </p:cNvSpPr>
          <p:nvPr/>
        </p:nvSpPr>
        <p:spPr bwMode="auto">
          <a:xfrm>
            <a:off x="6553200" y="603250"/>
            <a:ext cx="2590800" cy="2381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9AE444-CC0D-4AFD-9120-622BA25A0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0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0" y="0"/>
            <a:ext cx="1752600" cy="512445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706123"/>
              </a:solidFill>
            </a:endParaRPr>
          </a:p>
        </p:txBody>
      </p:sp>
      <p:sp>
        <p:nvSpPr>
          <p:cNvPr id="121879" name="AutoShape 23"/>
          <p:cNvSpPr>
            <a:spLocks noChangeArrowheads="1"/>
          </p:cNvSpPr>
          <p:nvPr/>
        </p:nvSpPr>
        <p:spPr bwMode="auto">
          <a:xfrm>
            <a:off x="1143000" y="4438650"/>
            <a:ext cx="87630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7C68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706123"/>
              </a:solidFill>
            </a:endParaRPr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666750" y="720725"/>
            <a:ext cx="8480425" cy="0"/>
          </a:xfrm>
          <a:prstGeom prst="line">
            <a:avLst/>
          </a:prstGeom>
          <a:noFill/>
          <a:ln w="44450">
            <a:solidFill>
              <a:srgbClr val="CD71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706123"/>
              </a:solidFill>
            </a:endParaRPr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981200" y="1200150"/>
            <a:ext cx="6961188" cy="2705100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18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638300" y="4618038"/>
            <a:ext cx="7200900" cy="16795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1881" name="AutoShape 25"/>
          <p:cNvSpPr>
            <a:spLocks noChangeArrowheads="1"/>
          </p:cNvSpPr>
          <p:nvPr/>
        </p:nvSpPr>
        <p:spPr bwMode="auto">
          <a:xfrm>
            <a:off x="6553200" y="603250"/>
            <a:ext cx="2590800" cy="2381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70612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6387" y="5987050"/>
            <a:ext cx="1389773" cy="408398"/>
          </a:xfrm>
          <a:prstGeom prst="rect">
            <a:avLst/>
          </a:prstGeom>
        </p:spPr>
      </p:pic>
      <p:sp>
        <p:nvSpPr>
          <p:cNvPr id="10" name="AutoShape 21"/>
          <p:cNvSpPr>
            <a:spLocks noChangeArrowheads="1"/>
          </p:cNvSpPr>
          <p:nvPr userDrawn="1"/>
        </p:nvSpPr>
        <p:spPr bwMode="auto">
          <a:xfrm>
            <a:off x="0" y="5048250"/>
            <a:ext cx="1131252" cy="152400"/>
          </a:xfrm>
          <a:prstGeom prst="rect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70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3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826B10-8EE5-46B6-9DD6-437517E659F7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5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627563"/>
            <a:ext cx="81613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052763"/>
            <a:ext cx="81613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8F545C-B783-4337-80B7-FFBED81E5DA5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4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24050"/>
            <a:ext cx="4027488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4288" y="1924050"/>
            <a:ext cx="40274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71D66C-5FD6-4791-A63D-6C54FDB1C916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3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8925"/>
            <a:ext cx="8642350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11313"/>
            <a:ext cx="424338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284413"/>
            <a:ext cx="424338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11313"/>
            <a:ext cx="424497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84413"/>
            <a:ext cx="424497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5D029-1ED8-459D-9ED3-8553A38EA0BA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7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74C1CB-354A-4377-BD45-1122CE0F31A5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77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7884F-E473-41C5-9B1A-1A7C6A220F43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2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7338"/>
            <a:ext cx="3159125" cy="12192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87338"/>
            <a:ext cx="5367337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06538"/>
            <a:ext cx="3159125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8D7CDE-2293-458F-856D-8BC0386B4ACD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7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040313"/>
            <a:ext cx="5761037" cy="5953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42938"/>
            <a:ext cx="5761037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635625"/>
            <a:ext cx="5761037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464883-0045-4485-B8C5-40875ACE022C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615"/>
            <a:ext cx="8283575" cy="59554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5450"/>
            <a:ext cx="8207375" cy="4724400"/>
          </a:xfrm>
        </p:spPr>
        <p:txBody>
          <a:bodyPr/>
          <a:lstStyle>
            <a:lvl1pPr marL="246888" indent="-246888">
              <a:spcBef>
                <a:spcPts val="12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2800"/>
            </a:lvl1pPr>
            <a:lvl2pPr marL="623888" indent="-292100">
              <a:spcBef>
                <a:spcPts val="600"/>
              </a:spcBef>
              <a:spcAft>
                <a:spcPts val="0"/>
              </a:spcAft>
              <a:buSzPct val="100000"/>
              <a:buFont typeface="HelveticaNeueLT Std" pitchFamily="34" charset="0"/>
              <a:buChar char="–"/>
              <a:defRPr sz="2800"/>
            </a:lvl2pPr>
            <a:lvl3pPr marL="914400" indent="-239713">
              <a:spcBef>
                <a:spcPts val="600"/>
              </a:spcBef>
              <a:buSzPct val="80000"/>
              <a:buFont typeface="Wingdings" pitchFamily="2" charset="2"/>
              <a:buChar char="§"/>
              <a:defRPr sz="2800"/>
            </a:lvl3pPr>
            <a:lvl4pPr marL="1547813" indent="-239713">
              <a:spcBef>
                <a:spcPts val="600"/>
              </a:spcBef>
              <a:buSzPct val="100000"/>
              <a:buFont typeface="Calibri" pitchFamily="34" charset="0"/>
              <a:buChar char="̶"/>
              <a:defRPr sz="2400"/>
            </a:lvl4pPr>
            <a:lvl5pPr marL="2054225" indent="-239713">
              <a:spcBef>
                <a:spcPts val="600"/>
              </a:spcBef>
              <a:buSzPct val="80000"/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E210D-D099-4F96-ADCA-0E9532784D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2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D8C633-B3A0-4272-A53E-58FBA950B969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15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675" y="628650"/>
            <a:ext cx="2070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28650"/>
            <a:ext cx="6061075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B6473-7527-4BD6-AE2A-D56AF4EAD2D1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7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615"/>
            <a:ext cx="8283575" cy="59554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5450"/>
            <a:ext cx="8207375" cy="4953000"/>
          </a:xfrm>
        </p:spPr>
        <p:txBody>
          <a:bodyPr/>
          <a:lstStyle>
            <a:lvl1pPr marL="292608" indent="-292608">
              <a:spcBef>
                <a:spcPts val="12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9463" indent="-292608">
              <a:spcBef>
                <a:spcPts val="600"/>
              </a:spcBef>
              <a:spcAft>
                <a:spcPts val="0"/>
              </a:spcAft>
              <a:buSzPct val="100000"/>
              <a:buFont typeface="HelveticaNeueLT Std" pitchFamily="34" charset="0"/>
              <a:buChar char="–"/>
              <a:defRPr sz="2800"/>
            </a:lvl2pPr>
            <a:lvl3pPr marL="1200150" indent="-239713">
              <a:spcBef>
                <a:spcPts val="600"/>
              </a:spcBef>
              <a:buSzPct val="80000"/>
              <a:buFont typeface="Wingdings" pitchFamily="2" charset="2"/>
              <a:buChar char="§"/>
              <a:defRPr sz="2800"/>
            </a:lvl3pPr>
            <a:lvl4pPr marL="1679575" indent="-239713">
              <a:spcBef>
                <a:spcPts val="600"/>
              </a:spcBef>
              <a:buSzPct val="100000"/>
              <a:buFont typeface="Calibri" pitchFamily="34" charset="0"/>
              <a:buChar char="̶"/>
              <a:defRPr sz="2400"/>
            </a:lvl4pPr>
            <a:lvl5pPr marL="2160588" indent="-239713">
              <a:spcBef>
                <a:spcPts val="600"/>
              </a:spcBef>
              <a:buSzPct val="80000"/>
              <a:buFont typeface="Wingdings" pitchFamily="2" charset="2"/>
              <a:buChar char="§"/>
              <a:defRPr sz="2400"/>
            </a:lvl5pPr>
          </a:lstStyle>
          <a:p>
            <a:pPr lvl="0">
              <a:buSzPct val="80000"/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E210D-D099-4F96-ADCA-0E9532784D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615"/>
            <a:ext cx="8283575" cy="59554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5450"/>
            <a:ext cx="8207375" cy="4572000"/>
          </a:xfrm>
        </p:spPr>
        <p:txBody>
          <a:bodyPr/>
          <a:lstStyle>
            <a:lvl1pPr marL="292608" indent="-292608">
              <a:spcBef>
                <a:spcPts val="12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9463" indent="-292608">
              <a:spcBef>
                <a:spcPts val="600"/>
              </a:spcBef>
              <a:spcAft>
                <a:spcPts val="0"/>
              </a:spcAft>
              <a:buSzPct val="100000"/>
              <a:buFont typeface="HelveticaNeueLT Std" pitchFamily="34" charset="0"/>
              <a:buChar char="–"/>
              <a:defRPr sz="2800"/>
            </a:lvl2pPr>
            <a:lvl3pPr marL="1200150" indent="-239713">
              <a:spcBef>
                <a:spcPts val="600"/>
              </a:spcBef>
              <a:buSzPct val="80000"/>
              <a:buFont typeface="Wingdings" pitchFamily="2" charset="2"/>
              <a:buChar char="§"/>
              <a:defRPr sz="2800"/>
            </a:lvl3pPr>
            <a:lvl4pPr marL="1679575" indent="-239713">
              <a:spcBef>
                <a:spcPts val="600"/>
              </a:spcBef>
              <a:buSzPct val="100000"/>
              <a:buFont typeface="Calibri" pitchFamily="34" charset="0"/>
              <a:buChar char="̶"/>
              <a:defRPr sz="2400"/>
            </a:lvl4pPr>
            <a:lvl5pPr marL="2160588" indent="-239713">
              <a:spcBef>
                <a:spcPts val="600"/>
              </a:spcBef>
              <a:buSzPct val="80000"/>
              <a:buFont typeface="Wingdings" pitchFamily="2" charset="2"/>
              <a:buChar char="§"/>
              <a:defRPr sz="2400"/>
            </a:lvl5pPr>
          </a:lstStyle>
          <a:p>
            <a:pPr lvl="0">
              <a:buSzPct val="80000"/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E210D-D099-4F96-ADCA-0E9532784D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343650"/>
            <a:ext cx="8229600" cy="381000"/>
          </a:xfrm>
        </p:spPr>
        <p:txBody>
          <a:bodyPr/>
          <a:lstStyle>
            <a:lvl1pPr marL="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title /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615"/>
            <a:ext cx="8283575" cy="59554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6450"/>
            <a:ext cx="8207375" cy="4572000"/>
          </a:xfrm>
        </p:spPr>
        <p:txBody>
          <a:bodyPr/>
          <a:lstStyle>
            <a:lvl1pPr marL="0" indent="0">
              <a:spcAft>
                <a:spcPts val="0"/>
              </a:spcAft>
              <a:buSzPct val="50000"/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spcAft>
                <a:spcPts val="0"/>
              </a:spcAft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E210D-D099-4F96-ADCA-0E9532784D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19250"/>
            <a:ext cx="8229600" cy="381000"/>
          </a:xfrm>
        </p:spPr>
        <p:txBody>
          <a:bodyPr anchor="ctr" anchorCtr="0"/>
          <a:lstStyle>
            <a:lvl1pPr marL="0" indent="0" algn="ctr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79425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marL="960437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marL="1439862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1920875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Place figure title here</a:t>
            </a:r>
          </a:p>
        </p:txBody>
      </p:sp>
    </p:spTree>
    <p:extLst>
      <p:ext uri="{BB962C8B-B14F-4D97-AF65-F5344CB8AC3E}">
        <p14:creationId xmlns:p14="http://schemas.microsoft.com/office/powerpoint/2010/main" val="360262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title / figure 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615"/>
            <a:ext cx="8283575" cy="59554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6450"/>
            <a:ext cx="8207375" cy="4191000"/>
          </a:xfrm>
        </p:spPr>
        <p:txBody>
          <a:bodyPr/>
          <a:lstStyle>
            <a:lvl1pPr marL="0" indent="0">
              <a:spcAft>
                <a:spcPts val="0"/>
              </a:spcAft>
              <a:buSzPct val="50000"/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spcAft>
                <a:spcPts val="0"/>
              </a:spcAft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E210D-D099-4F96-ADCA-0E9532784D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19250"/>
            <a:ext cx="8229600" cy="381000"/>
          </a:xfrm>
        </p:spPr>
        <p:txBody>
          <a:bodyPr anchor="ctr" anchorCtr="0"/>
          <a:lstStyle>
            <a:lvl1pPr marL="0" indent="0" algn="ctr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79425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marL="960437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marL="1439862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1920875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Place figure 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343650"/>
            <a:ext cx="8229600" cy="381000"/>
          </a:xfrm>
        </p:spPr>
        <p:txBody>
          <a:bodyPr/>
          <a:lstStyle>
            <a:lvl1pPr marL="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19250"/>
            <a:ext cx="4027488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4288" y="1619250"/>
            <a:ext cx="4027487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A5F044-D64A-435D-BF27-F47CF1235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955677"/>
            <a:ext cx="4027488" cy="4464174"/>
          </a:xfrm>
        </p:spPr>
        <p:txBody>
          <a:bodyPr/>
          <a:lstStyle>
            <a:lvl1pPr marL="0" indent="0"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chart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94288" y="1955677"/>
            <a:ext cx="4027487" cy="4464174"/>
          </a:xfrm>
        </p:spPr>
        <p:txBody>
          <a:bodyPr/>
          <a:lstStyle>
            <a:lvl1pPr marL="0" indent="0"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79425" indent="0">
              <a:buFontTx/>
              <a:buNone/>
              <a:defRPr sz="2000"/>
            </a:lvl2pPr>
            <a:lvl3pPr marL="960437" indent="0">
              <a:buFontTx/>
              <a:buNone/>
              <a:defRPr sz="1800"/>
            </a:lvl3pPr>
            <a:lvl4pPr marL="1439862" indent="0">
              <a:buFontTx/>
              <a:buNone/>
              <a:defRPr sz="1800"/>
            </a:lvl4pPr>
            <a:lvl5pPr marL="1920875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chart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A5F044-D64A-435D-BF27-F47CF12359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565275"/>
            <a:ext cx="4038600" cy="390402"/>
          </a:xfrm>
        </p:spPr>
        <p:txBody>
          <a:bodyPr anchor="ctr" anchorCtr="0"/>
          <a:lstStyle>
            <a:lvl1pPr marL="0" indent="0" algn="ctr">
              <a:lnSpc>
                <a:spcPct val="95000"/>
              </a:lnSpc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79425" indent="0">
              <a:buFontTx/>
              <a:buNone/>
              <a:defRPr sz="1800"/>
            </a:lvl2pPr>
            <a:lvl3pPr marL="960437" indent="0">
              <a:buFontTx/>
              <a:buNone/>
              <a:defRPr sz="1800"/>
            </a:lvl3pPr>
            <a:lvl4pPr marL="1439862" indent="0">
              <a:buFontTx/>
              <a:buNone/>
              <a:defRPr sz="1800"/>
            </a:lvl4pPr>
            <a:lvl5pPr marL="1920875" indent="0">
              <a:buFontTx/>
              <a:buNone/>
              <a:defRPr sz="1800"/>
            </a:lvl5pPr>
          </a:lstStyle>
          <a:p>
            <a:r>
              <a:rPr lang="en-US" b="0" dirty="0" smtClean="0"/>
              <a:t>Place figure title here</a:t>
            </a:r>
            <a:endParaRPr lang="en-US" b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5400" y="1563624"/>
            <a:ext cx="4038600" cy="390402"/>
          </a:xfrm>
        </p:spPr>
        <p:txBody>
          <a:bodyPr anchor="ctr" anchorCtr="0"/>
          <a:lstStyle>
            <a:lvl1pPr marL="0" indent="0" algn="ctr">
              <a:lnSpc>
                <a:spcPct val="95000"/>
              </a:lnSpc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79425" indent="0">
              <a:buFontTx/>
              <a:buNone/>
              <a:defRPr sz="1800"/>
            </a:lvl2pPr>
            <a:lvl3pPr marL="960437" indent="0">
              <a:buFontTx/>
              <a:buNone/>
              <a:defRPr sz="1800"/>
            </a:lvl3pPr>
            <a:lvl4pPr marL="1439862" indent="0">
              <a:buFontTx/>
              <a:buNone/>
              <a:defRPr sz="1800"/>
            </a:lvl4pPr>
            <a:lvl5pPr marL="1920875" indent="0">
              <a:buFontTx/>
              <a:buNone/>
              <a:defRPr sz="1800"/>
            </a:lvl5pPr>
          </a:lstStyle>
          <a:p>
            <a:r>
              <a:rPr lang="en-US" b="0" dirty="0" smtClean="0"/>
              <a:t>Place figure title here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3262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A87724-1F06-4EB5-9892-DE6D695F8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ic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3" name="AutoShape 21"/>
          <p:cNvSpPr>
            <a:spLocks noChangeArrowheads="1"/>
          </p:cNvSpPr>
          <p:nvPr/>
        </p:nvSpPr>
        <p:spPr bwMode="auto">
          <a:xfrm>
            <a:off x="-76200" y="5108575"/>
            <a:ext cx="712788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0"/>
            <a:ext cx="639763" cy="5121275"/>
          </a:xfrm>
          <a:prstGeom prst="rect">
            <a:avLst/>
          </a:prstGeom>
          <a:solidFill>
            <a:srgbClr val="70612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12" tIns="48006" rIns="96012" bIns="48006" anchor="ctr"/>
          <a:lstStyle/>
          <a:p>
            <a:pPr defTabSz="960438"/>
            <a:endParaRPr lang="en-US" sz="2500" b="0">
              <a:latin typeface="Times New Roman" pitchFamily="18" charset="0"/>
            </a:endParaRP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95450"/>
            <a:ext cx="82073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8550" y="6778625"/>
            <a:ext cx="20002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r" defTabSz="960438">
              <a:defRPr sz="1100" b="0">
                <a:solidFill>
                  <a:schemeClr val="accent1"/>
                </a:solidFill>
              </a:defRPr>
            </a:lvl1pPr>
          </a:lstStyle>
          <a:p>
            <a:fld id="{D14D1AB1-4BF8-4F37-9BA7-45829DECAA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4615"/>
            <a:ext cx="8283575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2" tIns="48006" rIns="96012" bIns="48006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381000" y="1341438"/>
            <a:ext cx="8763000" cy="0"/>
          </a:xfrm>
          <a:prstGeom prst="line">
            <a:avLst/>
          </a:prstGeom>
          <a:noFill/>
          <a:ln w="19050">
            <a:solidFill>
              <a:srgbClr val="CD71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50" name="AutoShape 18"/>
          <p:cNvSpPr>
            <a:spLocks noChangeArrowheads="1"/>
          </p:cNvSpPr>
          <p:nvPr/>
        </p:nvSpPr>
        <p:spPr bwMode="auto">
          <a:xfrm>
            <a:off x="7010400" y="1238250"/>
            <a:ext cx="2133600" cy="188913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8287" y="5985360"/>
            <a:ext cx="1389773" cy="408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72" r:id="rId3"/>
    <p:sldLayoutId id="2147483652" r:id="rId4"/>
    <p:sldLayoutId id="2147483673" r:id="rId5"/>
    <p:sldLayoutId id="2147483658" r:id="rId6"/>
    <p:sldLayoutId id="2147483654" r:id="rId7"/>
    <p:sldLayoutId id="2147483659" r:id="rId8"/>
    <p:sldLayoutId id="214748365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06123"/>
          </a:solidFill>
          <a:latin typeface="+mj-lt"/>
          <a:ea typeface="+mj-ea"/>
          <a:cs typeface="+mj-cs"/>
        </a:defRPr>
      </a:lvl1pPr>
      <a:lvl2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2pPr>
      <a:lvl3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3pPr>
      <a:lvl4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4pPr>
      <a:lvl5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5pPr>
      <a:lvl6pPr marL="4572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6pPr>
      <a:lvl7pPr marL="9144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7pPr>
      <a:lvl8pPr marL="13716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8pPr>
      <a:lvl9pPr marL="18288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9pPr>
    </p:titleStyle>
    <p:bodyStyle>
      <a:lvl1pPr marL="246888" indent="-246888" algn="l" defTabSz="960438" rtl="0" eaLnBrk="1" fontAlgn="base" hangingPunct="1">
        <a:lnSpc>
          <a:spcPct val="90000"/>
        </a:lnSpc>
        <a:spcBef>
          <a:spcPts val="1200"/>
        </a:spcBef>
        <a:spcAft>
          <a:spcPts val="300"/>
        </a:spcAft>
        <a:buClr>
          <a:srgbClr val="706123"/>
        </a:buClr>
        <a:buSzPct val="80000"/>
        <a:buFont typeface="Wingdings" pitchFamily="2" charset="2"/>
        <a:buChar char="§"/>
        <a:defRPr sz="2800">
          <a:solidFill>
            <a:srgbClr val="706123"/>
          </a:solidFill>
          <a:latin typeface="+mn-lt"/>
          <a:ea typeface="+mn-ea"/>
          <a:cs typeface="+mn-cs"/>
        </a:defRPr>
      </a:lvl1pPr>
      <a:lvl2pPr marL="779463" indent="-300038" algn="l" defTabSz="960438" rtl="0" eaLnBrk="1" fontAlgn="base" hangingPunct="1">
        <a:lnSpc>
          <a:spcPct val="80000"/>
        </a:lnSpc>
        <a:spcBef>
          <a:spcPts val="300"/>
        </a:spcBef>
        <a:spcAft>
          <a:spcPct val="0"/>
        </a:spcAft>
        <a:buClr>
          <a:srgbClr val="706123"/>
        </a:buClr>
        <a:buFont typeface="Arial" pitchFamily="34" charset="0"/>
        <a:buChar char="–"/>
        <a:defRPr sz="2800">
          <a:solidFill>
            <a:srgbClr val="706123"/>
          </a:solidFill>
          <a:latin typeface="+mn-lt"/>
        </a:defRPr>
      </a:lvl2pPr>
      <a:lvl3pPr marL="1200150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800">
          <a:solidFill>
            <a:srgbClr val="706123"/>
          </a:solidFill>
          <a:latin typeface="+mn-lt"/>
        </a:defRPr>
      </a:lvl3pPr>
      <a:lvl4pPr marL="1679575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–"/>
        <a:defRPr sz="2400">
          <a:solidFill>
            <a:srgbClr val="706123"/>
          </a:solidFill>
          <a:latin typeface="+mn-lt"/>
        </a:defRPr>
      </a:lvl4pPr>
      <a:lvl5pPr marL="21605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400">
          <a:solidFill>
            <a:srgbClr val="706123"/>
          </a:solidFill>
          <a:latin typeface="+mn-lt"/>
        </a:defRPr>
      </a:lvl5pPr>
      <a:lvl6pPr marL="26177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6pPr>
      <a:lvl7pPr marL="30749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7pPr>
      <a:lvl8pPr marL="35321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8pPr>
      <a:lvl9pPr marL="39893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3" name="AutoShape 21"/>
          <p:cNvSpPr>
            <a:spLocks noChangeArrowheads="1"/>
          </p:cNvSpPr>
          <p:nvPr/>
        </p:nvSpPr>
        <p:spPr bwMode="auto">
          <a:xfrm>
            <a:off x="-76200" y="5108575"/>
            <a:ext cx="712788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0"/>
            <a:ext cx="639763" cy="5121275"/>
          </a:xfrm>
          <a:prstGeom prst="rect">
            <a:avLst/>
          </a:prstGeom>
          <a:solidFill>
            <a:srgbClr val="70612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12" tIns="48006" rIns="96012" bIns="48006" anchor="ctr"/>
          <a:lstStyle/>
          <a:p>
            <a:pPr defTabSz="960438"/>
            <a:endParaRPr lang="en-US" sz="2500" b="0">
              <a:latin typeface="Times New Roman" pitchFamily="18" charset="0"/>
            </a:endParaRPr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8550" y="6778625"/>
            <a:ext cx="20002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r" defTabSz="960438">
              <a:defRPr sz="1100" b="0">
                <a:solidFill>
                  <a:schemeClr val="accent1"/>
                </a:solidFill>
              </a:defRPr>
            </a:lvl1pPr>
          </a:lstStyle>
          <a:p>
            <a:fld id="{D14D1AB1-4BF8-4F37-9BA7-45829DECAA83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20849" name="Picture 17" descr="PPIC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91175"/>
            <a:ext cx="35242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75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06123"/>
          </a:solidFill>
          <a:latin typeface="+mj-lt"/>
          <a:ea typeface="+mj-ea"/>
          <a:cs typeface="+mj-cs"/>
        </a:defRPr>
      </a:lvl1pPr>
      <a:lvl2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2pPr>
      <a:lvl3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3pPr>
      <a:lvl4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4pPr>
      <a:lvl5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5pPr>
      <a:lvl6pPr marL="4572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6pPr>
      <a:lvl7pPr marL="9144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7pPr>
      <a:lvl8pPr marL="13716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8pPr>
      <a:lvl9pPr marL="18288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9pPr>
    </p:titleStyle>
    <p:bodyStyle>
      <a:lvl1pPr marL="457200" indent="-457200" algn="l" defTabSz="960438" rtl="0" eaLnBrk="1" fontAlgn="base" hangingPunct="1">
        <a:lnSpc>
          <a:spcPct val="90000"/>
        </a:lnSpc>
        <a:spcBef>
          <a:spcPts val="1200"/>
        </a:spcBef>
        <a:spcAft>
          <a:spcPts val="300"/>
        </a:spcAft>
        <a:buClr>
          <a:srgbClr val="706123"/>
        </a:buClr>
        <a:buSzPct val="80000"/>
        <a:buFont typeface="Wingdings" pitchFamily="2" charset="2"/>
        <a:buChar char="§"/>
        <a:defRPr sz="2800">
          <a:solidFill>
            <a:srgbClr val="706123"/>
          </a:solidFill>
          <a:latin typeface="+mn-lt"/>
          <a:ea typeface="+mn-ea"/>
          <a:cs typeface="+mn-cs"/>
        </a:defRPr>
      </a:lvl1pPr>
      <a:lvl2pPr marL="779463" indent="-300038" algn="l" defTabSz="960438" rtl="0" eaLnBrk="1" fontAlgn="base" hangingPunct="1">
        <a:lnSpc>
          <a:spcPct val="80000"/>
        </a:lnSpc>
        <a:spcBef>
          <a:spcPts val="300"/>
        </a:spcBef>
        <a:spcAft>
          <a:spcPct val="0"/>
        </a:spcAft>
        <a:buClr>
          <a:srgbClr val="706123"/>
        </a:buClr>
        <a:buFont typeface="Arial" pitchFamily="34" charset="0"/>
        <a:buChar char="–"/>
        <a:defRPr sz="2800">
          <a:solidFill>
            <a:srgbClr val="706123"/>
          </a:solidFill>
          <a:latin typeface="+mn-lt"/>
        </a:defRPr>
      </a:lvl2pPr>
      <a:lvl3pPr marL="1200150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800">
          <a:solidFill>
            <a:srgbClr val="706123"/>
          </a:solidFill>
          <a:latin typeface="+mn-lt"/>
        </a:defRPr>
      </a:lvl3pPr>
      <a:lvl4pPr marL="1679575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–"/>
        <a:defRPr sz="2400">
          <a:solidFill>
            <a:srgbClr val="706123"/>
          </a:solidFill>
          <a:latin typeface="+mn-lt"/>
        </a:defRPr>
      </a:lvl4pPr>
      <a:lvl5pPr marL="21605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400">
          <a:solidFill>
            <a:srgbClr val="706123"/>
          </a:solidFill>
          <a:latin typeface="+mn-lt"/>
        </a:defRPr>
      </a:lvl5pPr>
      <a:lvl6pPr marL="26177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6pPr>
      <a:lvl7pPr marL="30749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7pPr>
      <a:lvl8pPr marL="35321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8pPr>
      <a:lvl9pPr marL="39893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3" name="AutoShape 21"/>
          <p:cNvSpPr>
            <a:spLocks noChangeArrowheads="1"/>
          </p:cNvSpPr>
          <p:nvPr/>
        </p:nvSpPr>
        <p:spPr bwMode="auto">
          <a:xfrm>
            <a:off x="0" y="5121275"/>
            <a:ext cx="640080" cy="139699"/>
          </a:xfrm>
          <a:prstGeom prst="rect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706123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0"/>
            <a:ext cx="639763" cy="5121275"/>
          </a:xfrm>
          <a:prstGeom prst="rect">
            <a:avLst/>
          </a:prstGeom>
          <a:solidFill>
            <a:srgbClr val="70612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12" tIns="48006" rIns="96012" bIns="48006" anchor="ctr"/>
          <a:lstStyle/>
          <a:p>
            <a:pPr defTabSz="960438"/>
            <a:endParaRPr lang="en-US" sz="2500" b="0" dirty="0">
              <a:solidFill>
                <a:srgbClr val="706123"/>
              </a:solidFill>
              <a:latin typeface="Times New Roman" pitchFamily="18" charset="0"/>
            </a:endParaRP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24050"/>
            <a:ext cx="8207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8550" y="6778625"/>
            <a:ext cx="20002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r" defTabSz="960438">
              <a:defRPr sz="1100" b="0">
                <a:solidFill>
                  <a:schemeClr val="accent1"/>
                </a:solidFill>
              </a:defRPr>
            </a:lvl1pPr>
          </a:lstStyle>
          <a:p>
            <a:fld id="{48443991-333F-4881-8930-D3203D7419AD}" type="slidenum">
              <a:rPr lang="en-US">
                <a:solidFill>
                  <a:srgbClr val="4F917E"/>
                </a:solidFill>
              </a:rPr>
              <a:pPr/>
              <a:t>‹#›</a:t>
            </a:fld>
            <a:endParaRPr lang="en-US" dirty="0">
              <a:solidFill>
                <a:srgbClr val="4F917E"/>
              </a:solidFill>
            </a:endParaRP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28650"/>
            <a:ext cx="82835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2" tIns="48006" rIns="96012" bIns="48006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381000" y="1341438"/>
            <a:ext cx="8763000" cy="0"/>
          </a:xfrm>
          <a:prstGeom prst="line">
            <a:avLst/>
          </a:prstGeom>
          <a:noFill/>
          <a:ln w="19050">
            <a:solidFill>
              <a:srgbClr val="CD71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706123"/>
              </a:solidFill>
            </a:endParaRPr>
          </a:p>
        </p:txBody>
      </p:sp>
      <p:sp>
        <p:nvSpPr>
          <p:cNvPr id="120850" name="AutoShape 18"/>
          <p:cNvSpPr>
            <a:spLocks noChangeArrowheads="1"/>
          </p:cNvSpPr>
          <p:nvPr/>
        </p:nvSpPr>
        <p:spPr bwMode="auto">
          <a:xfrm>
            <a:off x="7010400" y="1238250"/>
            <a:ext cx="2133600" cy="188913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70612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6387" y="5987050"/>
            <a:ext cx="1389773" cy="4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8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+mj-lt"/>
          <a:ea typeface="+mj-ea"/>
          <a:cs typeface="+mj-cs"/>
        </a:defRPr>
      </a:lvl1pPr>
      <a:lvl2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2pPr>
      <a:lvl3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3pPr>
      <a:lvl4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4pPr>
      <a:lvl5pPr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5pPr>
      <a:lvl6pPr marL="4572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6pPr>
      <a:lvl7pPr marL="9144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7pPr>
      <a:lvl8pPr marL="13716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8pPr>
      <a:lvl9pPr marL="1828800" algn="l" defTabSz="960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706123"/>
          </a:solidFill>
          <a:latin typeface="Franklin Gothic Medium" pitchFamily="34" charset="0"/>
        </a:defRPr>
      </a:lvl9pPr>
    </p:titleStyle>
    <p:bodyStyle>
      <a:lvl1pPr marL="360363" indent="-360363" algn="l" defTabSz="960438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706123"/>
        </a:buClr>
        <a:buSzPct val="60000"/>
        <a:buFont typeface="Wingdings" pitchFamily="2" charset="2"/>
        <a:buChar char="n"/>
        <a:defRPr sz="3000">
          <a:solidFill>
            <a:srgbClr val="706123"/>
          </a:solidFill>
          <a:latin typeface="+mn-lt"/>
          <a:ea typeface="+mn-ea"/>
          <a:cs typeface="+mn-cs"/>
        </a:defRPr>
      </a:lvl1pPr>
      <a:lvl2pPr marL="779463" indent="-300038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706123"/>
        </a:buClr>
        <a:buFont typeface="Arial" charset="0"/>
        <a:buChar char="–"/>
        <a:defRPr sz="3000">
          <a:solidFill>
            <a:srgbClr val="706123"/>
          </a:solidFill>
          <a:latin typeface="+mn-lt"/>
        </a:defRPr>
      </a:lvl2pPr>
      <a:lvl3pPr marL="1200150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40000"/>
        <a:buFont typeface="Wingdings" pitchFamily="2" charset="2"/>
        <a:buChar char="n"/>
        <a:defRPr sz="2800">
          <a:solidFill>
            <a:srgbClr val="706123"/>
          </a:solidFill>
          <a:latin typeface="+mn-lt"/>
        </a:defRPr>
      </a:lvl3pPr>
      <a:lvl4pPr marL="1679575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–"/>
        <a:defRPr sz="2600">
          <a:solidFill>
            <a:srgbClr val="706123"/>
          </a:solidFill>
          <a:latin typeface="+mn-lt"/>
        </a:defRPr>
      </a:lvl4pPr>
      <a:lvl5pPr marL="21605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5pPr>
      <a:lvl6pPr marL="26177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6pPr>
      <a:lvl7pPr marL="30749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7pPr>
      <a:lvl8pPr marL="35321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8pPr>
      <a:lvl9pPr marL="3989388" indent="-239713" algn="l" defTabSz="960438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600">
          <a:solidFill>
            <a:srgbClr val="70612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gif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happelle@ppic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aliforniawaterblog.files.wordpress.com/2011/04/pre-and-post-delta1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601200" cy="7200900"/>
          </a:xfrm>
          <a:prstGeom prst="rect">
            <a:avLst/>
          </a:prstGeom>
          <a:solidFill>
            <a:srgbClr val="E6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6012" tIns="48006" rIns="96012" bIns="48006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10026" y="241697"/>
            <a:ext cx="9156145" cy="67191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E6E6CD"/>
            </a:solidFill>
            <a:round/>
            <a:headEnd/>
            <a:tailEnd/>
          </a:ln>
          <a:effectLst/>
        </p:spPr>
        <p:txBody>
          <a:bodyPr wrap="none" lIns="96012" tIns="48006" rIns="96012" bIns="48006" anchor="ctr"/>
          <a:lstStyle/>
          <a:p>
            <a:endParaRPr lang="en-US"/>
          </a:p>
        </p:txBody>
      </p:sp>
      <p:pic>
        <p:nvPicPr>
          <p:cNvPr id="2067" name="Picture 19" descr="PPIC_logo_2c_rgb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5120641"/>
            <a:ext cx="8001000" cy="925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1" y="1440180"/>
            <a:ext cx="8884858" cy="2482218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pPr>
              <a:lnSpc>
                <a:spcPts val="6195"/>
              </a:lnSpc>
            </a:pPr>
            <a:r>
              <a:rPr lang="en-US" sz="5000" dirty="0" smtClean="0">
                <a:solidFill>
                  <a:srgbClr val="4D4D4D"/>
                </a:solidFill>
                <a:latin typeface="Franklin Gothic Medium" pitchFamily="34" charset="0"/>
              </a:rPr>
              <a:t>Stress Relief:</a:t>
            </a:r>
          </a:p>
          <a:p>
            <a:pPr>
              <a:lnSpc>
                <a:spcPts val="6195"/>
              </a:lnSpc>
            </a:pPr>
            <a:r>
              <a:rPr lang="en-US" sz="5000" b="0" dirty="0" smtClean="0">
                <a:solidFill>
                  <a:srgbClr val="4D4D4D"/>
                </a:solidFill>
                <a:latin typeface="Franklin Gothic Medium" pitchFamily="34" charset="0"/>
              </a:rPr>
              <a:t>Prescriptions for a Healthier Delta Ecosystem</a:t>
            </a:r>
            <a:endParaRPr lang="en-US" sz="5000" b="0" dirty="0"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2896" y="6448015"/>
            <a:ext cx="4535409" cy="327782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r>
              <a:rPr lang="en-US" sz="1500" dirty="0"/>
              <a:t>Supported by the S</a:t>
            </a:r>
            <a:r>
              <a:rPr lang="en-US" sz="1500" dirty="0" smtClean="0"/>
              <a:t>.</a:t>
            </a:r>
            <a:r>
              <a:rPr lang="en-US" sz="1500" spc="-60" dirty="0" smtClean="0"/>
              <a:t> </a:t>
            </a:r>
            <a:r>
              <a:rPr lang="en-US" sz="1500" dirty="0" smtClean="0"/>
              <a:t>D</a:t>
            </a:r>
            <a:r>
              <a:rPr lang="en-US" sz="1500" dirty="0"/>
              <a:t>. Bechtel, Jr. Foundation</a:t>
            </a:r>
          </a:p>
        </p:txBody>
      </p:sp>
    </p:spTree>
    <p:extLst>
      <p:ext uri="{BB962C8B-B14F-4D97-AF65-F5344CB8AC3E}">
        <p14:creationId xmlns:p14="http://schemas.microsoft.com/office/powerpoint/2010/main" val="184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Causes of stress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realistic vision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Promising actions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Prescriptions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A realistic and hopeful pathway:  reconciliation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839" y="1623060"/>
            <a:ext cx="8207375" cy="4724400"/>
          </a:xfrm>
        </p:spPr>
        <p:txBody>
          <a:bodyPr/>
          <a:lstStyle/>
          <a:p>
            <a:pPr lvl="0"/>
            <a:r>
              <a:rPr lang="en-US" dirty="0" smtClean="0"/>
              <a:t>Support ecosystem alongside continued human use of region’s natural resources (co-equal goals)</a:t>
            </a:r>
          </a:p>
          <a:p>
            <a:pPr lvl="0"/>
            <a:r>
              <a:rPr lang="en-US" dirty="0"/>
              <a:t>Restore natural processes </a:t>
            </a:r>
            <a:r>
              <a:rPr lang="en-US" dirty="0" smtClean="0"/>
              <a:t>where practical</a:t>
            </a:r>
            <a:endParaRPr lang="en-US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nfrastructure, </a:t>
            </a:r>
            <a:r>
              <a:rPr lang="en-US" dirty="0"/>
              <a:t>technology </a:t>
            </a:r>
            <a:r>
              <a:rPr lang="en-US" dirty="0" smtClean="0"/>
              <a:t>can also help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55" y="3829050"/>
            <a:ext cx="5084445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7787" y="6686279"/>
            <a:ext cx="1313180" cy="343171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706123"/>
                </a:solidFill>
              </a:rPr>
              <a:t>Yolo Bypass</a:t>
            </a:r>
            <a:endParaRPr lang="en-US" sz="1600" b="0" dirty="0">
              <a:solidFill>
                <a:srgbClr val="70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Area specialization will be needed to focus ecosystem efforts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G:\phillips\public\Multiple Stressors\Report\_Fig 4_Fish habita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/>
          <a:stretch/>
        </p:blipFill>
        <p:spPr bwMode="auto">
          <a:xfrm>
            <a:off x="888126" y="1924050"/>
            <a:ext cx="7871724" cy="50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571953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Fish habitat in today’s Delta</a:t>
            </a: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850524" y="1571953"/>
            <a:ext cx="376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Fish habitat in specialized Delta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4652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Causes of stress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 realistic vision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Promising actions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Prescriptions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sought </a:t>
            </a:r>
            <a:r>
              <a:rPr lang="en-US" dirty="0"/>
              <a:t>v</a:t>
            </a:r>
            <a:r>
              <a:rPr lang="en-US" dirty="0" smtClean="0"/>
              <a:t>iews on actions to help </a:t>
            </a:r>
            <a:r>
              <a:rPr lang="en-US" dirty="0"/>
              <a:t>n</a:t>
            </a:r>
            <a:r>
              <a:rPr lang="en-US" dirty="0" smtClean="0"/>
              <a:t>ative fish—some already under way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6B10-8EE5-46B6-9DD6-437517E659F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643151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20200"/>
                </a:solidFill>
              </a:rPr>
              <a:t>Level of implementation:   </a:t>
            </a:r>
            <a:r>
              <a:rPr lang="en-US" dirty="0" smtClean="0"/>
              <a:t>Under way</a:t>
            </a:r>
            <a:r>
              <a:rPr lang="en-US" dirty="0" smtClean="0">
                <a:solidFill>
                  <a:srgbClr val="020200"/>
                </a:solidFill>
              </a:rPr>
              <a:t>,</a:t>
            </a:r>
            <a:r>
              <a:rPr lang="en-US" dirty="0" smtClean="0">
                <a:solidFill>
                  <a:srgbClr val="A09E4E"/>
                </a:solidFill>
              </a:rPr>
              <a:t> Planned</a:t>
            </a:r>
            <a:r>
              <a:rPr lang="en-US" dirty="0" smtClean="0">
                <a:solidFill>
                  <a:srgbClr val="020200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Considered</a:t>
            </a:r>
            <a:r>
              <a:rPr lang="en-US" dirty="0" smtClean="0">
                <a:solidFill>
                  <a:srgbClr val="020200"/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Conceptual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978163"/>
              </p:ext>
            </p:extLst>
          </p:nvPr>
        </p:nvGraphicFramePr>
        <p:xfrm>
          <a:off x="838200" y="1478518"/>
          <a:ext cx="8534400" cy="489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35665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Discharges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Fish </a:t>
                      </a:r>
                      <a:r>
                        <a:rPr lang="en-US" sz="1600" b="1" dirty="0" err="1" smtClean="0"/>
                        <a:t>Mgmt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 </a:t>
                      </a:r>
                      <a:r>
                        <a:rPr lang="en-US" sz="1600" b="1" dirty="0" err="1" smtClean="0"/>
                        <a:t>Mgmt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Invasives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Habitat</a:t>
                      </a:r>
                      <a:endParaRPr lang="en-US" sz="1600" b="1" dirty="0"/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Reduce toxics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Separate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Increase outflows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invasive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A09E4E"/>
                          </a:solidFill>
                        </a:rPr>
                        <a:t>Tidal marsh, shallow</a:t>
                      </a:r>
                      <a:r>
                        <a:rPr lang="en-US" sz="1600" b="1" baseline="0" dirty="0" smtClean="0">
                          <a:solidFill>
                            <a:srgbClr val="A09E4E"/>
                          </a:solidFill>
                        </a:rPr>
                        <a:t> habitat</a:t>
                      </a:r>
                    </a:p>
                  </a:txBody>
                  <a:tcPr/>
                </a:tc>
              </a:tr>
              <a:tr h="791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A09E4E"/>
                          </a:solidFill>
                        </a:rPr>
                        <a:t>Reduce farm fertilizers</a:t>
                      </a:r>
                      <a:endParaRPr lang="en-US" sz="1600" b="1" dirty="0">
                        <a:solidFill>
                          <a:srgbClr val="A09E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onservation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Reduce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exports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Control invasive clams</a:t>
                      </a:r>
                    </a:p>
                    <a:p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Seasonal floodplains</a:t>
                      </a:r>
                    </a:p>
                    <a:p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Reduce farm pesticides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Harvest</a:t>
                      </a: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 more predators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Vary flows for native fish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Prevent new invasions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Channel margin habitat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Reduce urban nonpoint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Reduce salmon harvest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Exports with canal/tunnel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Vary salinity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Upstream habitat</a:t>
                      </a: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Reduce urban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More fish screens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Use gates to steer fish</a:t>
                      </a:r>
                      <a:endParaRPr lang="en-US" sz="1600" b="1" baseline="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Increase sediment</a:t>
                      </a:r>
                      <a:endParaRPr lang="en-US" sz="1600" b="1" baseline="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Dilute with more flows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Enforce poaching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Improve upstream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Remove selected dams</a:t>
                      </a:r>
                    </a:p>
                  </a:txBody>
                  <a:tcPr/>
                </a:tc>
              </a:tr>
              <a:tr h="791471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Truck fish around Delta/</a:t>
                      </a: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dams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Reduce entrainment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Deep water habitat</a:t>
                      </a:r>
                      <a:endParaRPr lang="en-US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1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Scientists agree on high potential for some habitat, flow actions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643151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20200"/>
                </a:solidFill>
              </a:rPr>
              <a:t>Level of implementation:   </a:t>
            </a:r>
            <a:r>
              <a:rPr lang="en-US" dirty="0" smtClean="0"/>
              <a:t>Under way</a:t>
            </a:r>
            <a:r>
              <a:rPr lang="en-US" dirty="0" smtClean="0">
                <a:solidFill>
                  <a:srgbClr val="020200"/>
                </a:solidFill>
              </a:rPr>
              <a:t>,</a:t>
            </a:r>
            <a:r>
              <a:rPr lang="en-US" dirty="0" smtClean="0">
                <a:solidFill>
                  <a:srgbClr val="A09E4E"/>
                </a:solidFill>
              </a:rPr>
              <a:t> Planned</a:t>
            </a:r>
            <a:r>
              <a:rPr lang="en-US" dirty="0" smtClean="0">
                <a:solidFill>
                  <a:srgbClr val="020200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Considered</a:t>
            </a:r>
            <a:r>
              <a:rPr lang="en-US" dirty="0" smtClean="0">
                <a:solidFill>
                  <a:srgbClr val="020200"/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Conceptual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281951"/>
              </p:ext>
            </p:extLst>
          </p:nvPr>
        </p:nvGraphicFramePr>
        <p:xfrm>
          <a:off x="838200" y="1478518"/>
          <a:ext cx="8534400" cy="489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35665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Discharges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Fish </a:t>
                      </a:r>
                      <a:r>
                        <a:rPr lang="en-US" sz="1600" b="1" dirty="0" err="1" smtClean="0"/>
                        <a:t>Mgmt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Flow </a:t>
                      </a:r>
                      <a:r>
                        <a:rPr lang="en-US" sz="1600" b="1" dirty="0" err="1" smtClean="0"/>
                        <a:t>Mgmt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Invasives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Habitat</a:t>
                      </a:r>
                      <a:endParaRPr lang="en-US" sz="1600" b="1" dirty="0"/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Reduce toxics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Separate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5"/>
                          </a:solidFill>
                        </a:rPr>
                        <a:t>Increase outflows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Control</a:t>
                      </a: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invasive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A09E4E"/>
                          </a:solidFill>
                        </a:rPr>
                        <a:t>Tidal marsh, shallow</a:t>
                      </a:r>
                      <a:r>
                        <a:rPr lang="en-US" sz="1600" b="1" baseline="0" dirty="0" smtClean="0">
                          <a:solidFill>
                            <a:srgbClr val="A09E4E"/>
                          </a:solidFill>
                        </a:rPr>
                        <a:t> habitat</a:t>
                      </a:r>
                    </a:p>
                  </a:txBody>
                  <a:tcPr/>
                </a:tc>
              </a:tr>
              <a:tr h="791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Reduce farm fertilizers</a:t>
                      </a:r>
                      <a:endParaRPr lang="en-US" sz="16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Use</a:t>
                      </a: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c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onservation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Reduce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exports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Control invasive clams</a:t>
                      </a:r>
                    </a:p>
                    <a:p>
                      <a:endParaRPr lang="en-US" sz="16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Seasonal floodplains</a:t>
                      </a:r>
                    </a:p>
                    <a:p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Reduce farm pesticides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Harvest</a:t>
                      </a: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more predators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Vary flows for native fish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Prevent new invasions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5"/>
                          </a:solidFill>
                        </a:rPr>
                        <a:t>Channel margin habitat</a:t>
                      </a:r>
                      <a:endParaRPr lang="en-US" sz="1600" b="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Reduce urban nonpoint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Reduce salmon harvest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5"/>
                          </a:solidFill>
                        </a:rPr>
                        <a:t>Exports with canal/tunnel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Vary salinity</a:t>
                      </a:r>
                      <a:endParaRPr lang="en-US" sz="16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Upstream habitat</a:t>
                      </a: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Reduce urban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More fish screens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5"/>
                          </a:solidFill>
                        </a:rPr>
                        <a:t>Use gates to steer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5"/>
                          </a:solidFill>
                        </a:rPr>
                        <a:t>Increase sediment</a:t>
                      </a: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Dilute with more flows</a:t>
                      </a:r>
                      <a:endParaRPr lang="en-US" sz="16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Enforce poaching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5"/>
                          </a:solidFill>
                        </a:rPr>
                        <a:t>Improve upstream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Remove selected dams</a:t>
                      </a:r>
                    </a:p>
                  </a:txBody>
                  <a:tcPr/>
                </a:tc>
              </a:tr>
              <a:tr h="791471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Truck fish around Delta/dams</a:t>
                      </a:r>
                      <a:endParaRPr lang="en-US" sz="16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5"/>
                          </a:solidFill>
                        </a:rPr>
                        <a:t>Reduce entrainment</a:t>
                      </a:r>
                      <a:endParaRPr lang="en-US" sz="1600" b="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5"/>
                          </a:solidFill>
                        </a:rPr>
                        <a:t>Deep water habitat</a:t>
                      </a:r>
                      <a:endParaRPr lang="en-US" sz="1600" b="0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1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717"/>
            <a:ext cx="8283575" cy="1066446"/>
          </a:xfrm>
        </p:spPr>
        <p:txBody>
          <a:bodyPr/>
          <a:lstStyle/>
          <a:p>
            <a:r>
              <a:rPr lang="en-US" sz="3500" dirty="0"/>
              <a:t>Scientists disagree on potential of some other, highly uncertain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2109"/>
              </p:ext>
            </p:extLst>
          </p:nvPr>
        </p:nvGraphicFramePr>
        <p:xfrm>
          <a:off x="838200" y="1481421"/>
          <a:ext cx="8534400" cy="489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3566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Discharges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Fish </a:t>
                      </a:r>
                      <a:r>
                        <a:rPr lang="en-US" sz="1600" dirty="0" err="1" smtClean="0"/>
                        <a:t>Mgmt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Flow </a:t>
                      </a:r>
                      <a:r>
                        <a:rPr lang="en-US" sz="1600" dirty="0" err="1" smtClean="0"/>
                        <a:t>Mgmt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Invasives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Habitat</a:t>
                      </a:r>
                      <a:endParaRPr lang="en-US" sz="1600" dirty="0"/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Reduce toxics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Separate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Increase outflows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Control</a:t>
                      </a: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invasive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Tidal marsh, shallow</a:t>
                      </a: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habitat</a:t>
                      </a:r>
                    </a:p>
                  </a:txBody>
                  <a:tcPr/>
                </a:tc>
              </a:tr>
              <a:tr h="791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Reduce farm fertilizers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onservation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Reduce</a:t>
                      </a: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exports</a:t>
                      </a:r>
                    </a:p>
                    <a:p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Control invasive clams</a:t>
                      </a:r>
                    </a:p>
                    <a:p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Seasonal floodplains</a:t>
                      </a:r>
                    </a:p>
                    <a:p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Reduce farm pesticides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Harvest</a:t>
                      </a: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 more predators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Vary flows for native fish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Prevent new invasions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Channel margin habitat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Reduce urban nonpoint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Reduce salmon harvest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Exports with canal/tunnel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Vary salinity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Upstream habitat</a:t>
                      </a: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Reduce urban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More fish screens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Use gates to steer fish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Increase sediment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</a:tr>
              <a:tr h="556961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Dilute with more flows</a:t>
                      </a: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Enforce poaching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Improve upstream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Remove selected dams</a:t>
                      </a:r>
                    </a:p>
                  </a:txBody>
                  <a:tcPr/>
                </a:tc>
              </a:tr>
              <a:tr h="791471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Truck fish around Delta/</a:t>
                      </a: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dams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Reduce entrainment</a:t>
                      </a:r>
                      <a:endParaRPr lang="en-US" sz="1600" b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Deep water habitat</a:t>
                      </a:r>
                      <a:endParaRPr lang="en-US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1253" y="6434421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20200"/>
                </a:solidFill>
              </a:rPr>
              <a:t>Level of implementation:   </a:t>
            </a:r>
            <a:r>
              <a:rPr lang="en-US" dirty="0" smtClean="0"/>
              <a:t>Under way</a:t>
            </a:r>
            <a:r>
              <a:rPr lang="en-US" dirty="0" smtClean="0">
                <a:solidFill>
                  <a:srgbClr val="020200"/>
                </a:solidFill>
              </a:rPr>
              <a:t>,</a:t>
            </a:r>
            <a:r>
              <a:rPr lang="en-US" dirty="0" smtClean="0">
                <a:solidFill>
                  <a:srgbClr val="A09E4E"/>
                </a:solidFill>
              </a:rPr>
              <a:t> Planned</a:t>
            </a:r>
            <a:r>
              <a:rPr lang="en-US" dirty="0" smtClean="0">
                <a:solidFill>
                  <a:srgbClr val="020200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Considered</a:t>
            </a:r>
            <a:r>
              <a:rPr lang="en-US" dirty="0" smtClean="0">
                <a:solidFill>
                  <a:srgbClr val="020200"/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Conceptual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1253" y="6797873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bg2">
                    <a:lumMod val="75000"/>
                  </a:schemeClr>
                </a:solidFill>
              </a:rPr>
              <a:t>* More than 20% answered “don’t know”</a:t>
            </a:r>
            <a:endParaRPr lang="en-US" sz="1400" b="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Scientists’ top priorities: restoring natural processes within Delta and upstream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61925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Habitat and flow cluster</a:t>
            </a:r>
            <a:endParaRPr lang="en-US" sz="20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2173679"/>
            <a:ext cx="8686800" cy="3712771"/>
            <a:chOff x="762000" y="2021279"/>
            <a:chExt cx="8686800" cy="3712771"/>
          </a:xfrm>
        </p:grpSpPr>
        <p:pic>
          <p:nvPicPr>
            <p:cNvPr id="13" name="Picture 2" descr="C:\Users\phillips\AppData\Local\Microsoft\Windows\Temporary Internet Files\Content.Outlook\UDVS1DB9\Fig 8_Scientists only_JMedi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56"/>
            <a:stretch/>
          </p:blipFill>
          <p:spPr bwMode="auto">
            <a:xfrm>
              <a:off x="762000" y="2021279"/>
              <a:ext cx="8686800" cy="371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4800600" y="2036885"/>
              <a:ext cx="0" cy="316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1447800" y="2388817"/>
              <a:ext cx="457200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82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908953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65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8214" y="300967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62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027485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61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9200" y="3991684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30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22242" y="4252006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22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11490" y="4316947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4014" y="431100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10600" y="4551485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12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4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543060" cy="1094146"/>
          </a:xfrm>
        </p:spPr>
        <p:txBody>
          <a:bodyPr/>
          <a:lstStyle/>
          <a:p>
            <a:r>
              <a:rPr lang="en-US" dirty="0" smtClean="0"/>
              <a:t>Again, stakeholder priorities reflect economic interests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0" y="2381250"/>
            <a:ext cx="8619260" cy="3865171"/>
            <a:chOff x="762000" y="1466850"/>
            <a:chExt cx="8619260" cy="3865171"/>
          </a:xfrm>
        </p:grpSpPr>
        <p:pic>
          <p:nvPicPr>
            <p:cNvPr id="9218" name="Picture 2" descr="G:\phillips\public\Multiple Stressors\Report\Fig 8_Some stakeholder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60"/>
            <a:stretch/>
          </p:blipFill>
          <p:spPr bwMode="auto">
            <a:xfrm>
              <a:off x="762000" y="1619250"/>
              <a:ext cx="8619260" cy="371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3352800" y="4383716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686800" y="4514850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793666" y="4514850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342167" y="3263751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235301" y="3905250"/>
              <a:ext cx="609600" cy="762000"/>
            </a:xfrm>
            <a:prstGeom prst="ellips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126666" y="1466850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342167" y="1761017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676167" y="2762250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" name="Picture 2" descr="G:\phillips\public\Multiple Stressors\Report\Fig 8_Some stakeholder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2" r="23396" b="4030"/>
          <a:stretch/>
        </p:blipFill>
        <p:spPr bwMode="auto">
          <a:xfrm>
            <a:off x="914400" y="1513610"/>
            <a:ext cx="6602681" cy="7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615"/>
            <a:ext cx="8283575" cy="595548"/>
          </a:xfrm>
        </p:spPr>
        <p:txBody>
          <a:bodyPr/>
          <a:lstStyle/>
          <a:p>
            <a:r>
              <a:rPr lang="en-US" dirty="0" smtClean="0"/>
              <a:t>Some signs of common ground?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0" y="2526119"/>
            <a:ext cx="8619260" cy="3675764"/>
            <a:chOff x="762000" y="1619250"/>
            <a:chExt cx="8619260" cy="3675764"/>
          </a:xfrm>
        </p:grpSpPr>
        <p:pic>
          <p:nvPicPr>
            <p:cNvPr id="9218" name="Picture 2" descr="G:\phillips\public\Multiple Stressors\Report\Fig 8_Some stakeholder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31"/>
            <a:stretch/>
          </p:blipFill>
          <p:spPr bwMode="auto">
            <a:xfrm>
              <a:off x="762000" y="1619250"/>
              <a:ext cx="8619260" cy="367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1545266" y="2935916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126666" y="2620483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126666" y="3208817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38400" y="3295650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2" descr="G:\phillips\public\Multiple Stressors\Report\Fig 8_Some stakeholder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2" r="23396" b="4030"/>
          <a:stretch/>
        </p:blipFill>
        <p:spPr bwMode="auto">
          <a:xfrm>
            <a:off x="914400" y="1513610"/>
            <a:ext cx="6602681" cy="7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interdisciplinary study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541432"/>
              </p:ext>
            </p:extLst>
          </p:nvPr>
        </p:nvGraphicFramePr>
        <p:xfrm>
          <a:off x="838200" y="1543050"/>
          <a:ext cx="8382000" cy="533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91000"/>
                <a:gridCol w="41910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Ellen Hanak</a:t>
                      </a:r>
                    </a:p>
                    <a:p>
                      <a:r>
                        <a:rPr lang="en-US" b="0" dirty="0" smtClean="0"/>
                        <a:t>PPIC</a:t>
                      </a:r>
                    </a:p>
                    <a:p>
                      <a:r>
                        <a:rPr lang="en-US" b="0" dirty="0" smtClean="0"/>
                        <a:t>Economics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err="1" smtClean="0">
                          <a:effectLst/>
                        </a:rPr>
                        <a:t>Josué</a:t>
                      </a:r>
                      <a:r>
                        <a:rPr lang="en-US" sz="1800" b="0" kern="1200" dirty="0" smtClean="0">
                          <a:effectLst/>
                        </a:rPr>
                        <a:t> </a:t>
                      </a:r>
                      <a:r>
                        <a:rPr lang="en-US" sz="1800" b="0" kern="1200" dirty="0" err="1" smtClean="0">
                          <a:effectLst/>
                        </a:rPr>
                        <a:t>Medellín-Azuara</a:t>
                      </a:r>
                      <a:endParaRPr lang="en-US" sz="1800" b="0" kern="1200" dirty="0" smtClean="0">
                        <a:effectLst/>
                      </a:endParaRP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UC Davis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Economics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dirty="0" smtClean="0"/>
                        <a:t>Jay Lund</a:t>
                      </a:r>
                    </a:p>
                    <a:p>
                      <a:r>
                        <a:rPr lang="en-US" dirty="0" smtClean="0"/>
                        <a:t>UC Davis</a:t>
                      </a:r>
                    </a:p>
                    <a:p>
                      <a:r>
                        <a:rPr lang="en-US" dirty="0" smtClean="0"/>
                        <a:t>Engineering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Jeffrey</a:t>
                      </a:r>
                      <a:r>
                        <a:rPr lang="en-US" baseline="0" dirty="0" smtClean="0"/>
                        <a:t> Mount</a:t>
                      </a:r>
                    </a:p>
                    <a:p>
                      <a:r>
                        <a:rPr lang="en-US" baseline="0" dirty="0" smtClean="0"/>
                        <a:t>UC Davis</a:t>
                      </a:r>
                    </a:p>
                    <a:p>
                      <a:r>
                        <a:rPr lang="en-US" baseline="0" dirty="0" smtClean="0"/>
                        <a:t>Geology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dirty="0" smtClean="0"/>
                        <a:t>John Durand</a:t>
                      </a:r>
                    </a:p>
                    <a:p>
                      <a:r>
                        <a:rPr lang="en-US" dirty="0" smtClean="0"/>
                        <a:t>UC Davis</a:t>
                      </a:r>
                    </a:p>
                    <a:p>
                      <a:r>
                        <a:rPr lang="en-US" dirty="0" smtClean="0"/>
                        <a:t>Ecology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Moyle</a:t>
                      </a:r>
                    </a:p>
                    <a:p>
                      <a:r>
                        <a:rPr lang="en-US" dirty="0" smtClean="0"/>
                        <a:t>UC Davis</a:t>
                      </a:r>
                    </a:p>
                    <a:p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dirty="0" smtClean="0"/>
                        <a:t>William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Fleenor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UC Davis</a:t>
                      </a:r>
                    </a:p>
                    <a:p>
                      <a:r>
                        <a:rPr lang="en-US" baseline="0" dirty="0" smtClean="0"/>
                        <a:t>Engineering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Caitrin </a:t>
                      </a:r>
                      <a:r>
                        <a:rPr lang="en-US" dirty="0" smtClean="0"/>
                        <a:t>Chappelle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PPIC</a:t>
                      </a:r>
                    </a:p>
                    <a:p>
                      <a:r>
                        <a:rPr lang="en-US" dirty="0" smtClean="0"/>
                        <a:t>Public policy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Brian Gray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UC Hastings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Buzz Thompson</a:t>
                      </a:r>
                    </a:p>
                    <a:p>
                      <a:r>
                        <a:rPr lang="en-US" dirty="0" smtClean="0"/>
                        <a:t>Stanford University</a:t>
                      </a:r>
                    </a:p>
                    <a:p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58" y="1589196"/>
            <a:ext cx="735806" cy="94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32" y="5847110"/>
            <a:ext cx="749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25" y="2650559"/>
            <a:ext cx="722313" cy="94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05" y="5894471"/>
            <a:ext cx="727739" cy="9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8287" y="2638425"/>
            <a:ext cx="762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78" y="3722339"/>
            <a:ext cx="764729" cy="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r="5566"/>
          <a:stretch/>
        </p:blipFill>
        <p:spPr bwMode="auto">
          <a:xfrm>
            <a:off x="7888286" y="1619249"/>
            <a:ext cx="762001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r="9028"/>
          <a:stretch/>
        </p:blipFill>
        <p:spPr bwMode="auto">
          <a:xfrm>
            <a:off x="2602832" y="4819650"/>
            <a:ext cx="749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r="12570"/>
          <a:stretch/>
        </p:blipFill>
        <p:spPr bwMode="auto">
          <a:xfrm>
            <a:off x="2602832" y="3740150"/>
            <a:ext cx="761332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7"/>
          <a:stretch/>
        </p:blipFill>
        <p:spPr bwMode="auto">
          <a:xfrm>
            <a:off x="7896578" y="4819650"/>
            <a:ext cx="7223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ack of shared understanding of Delta science is an obstacle to effective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Engaged stakeholders consult scientific &amp; gov’t reports regularly…</a:t>
            </a:r>
          </a:p>
          <a:p>
            <a:r>
              <a:rPr lang="en-US" dirty="0" smtClean="0"/>
              <a:t>…but key groups arrive at different conclusions about nature of problems and solutions</a:t>
            </a:r>
          </a:p>
          <a:p>
            <a:r>
              <a:rPr lang="en-US" dirty="0" smtClean="0"/>
              <a:t>Gaps </a:t>
            </a:r>
            <a:r>
              <a:rPr lang="en-US" dirty="0"/>
              <a:t>are widest on actions that </a:t>
            </a:r>
            <a:r>
              <a:rPr lang="en-US" dirty="0" smtClean="0"/>
              <a:t>could </a:t>
            </a:r>
            <a:r>
              <a:rPr lang="en-US" dirty="0"/>
              <a:t>be very costly for some stakeholder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Scientists’ top priorities tend to be the most costly…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6877050"/>
            <a:ext cx="746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 smtClean="0"/>
              <a:t>Cost estimates from Medellin-</a:t>
            </a:r>
            <a:r>
              <a:rPr lang="en-US" sz="900" b="0" dirty="0" err="1" smtClean="0"/>
              <a:t>Azuara</a:t>
            </a:r>
            <a:r>
              <a:rPr lang="en-US" sz="900" b="0" dirty="0" smtClean="0"/>
              <a:t> et al. 2013. Numbers in parentheses show share of scientists who chose the action among their “top 5”</a:t>
            </a:r>
            <a:endParaRPr lang="en-US" sz="9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2017" y="1243751"/>
            <a:ext cx="5492481" cy="577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965251" y="1619250"/>
            <a:ext cx="457200" cy="3048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619250"/>
            <a:ext cx="228600" cy="228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b="0" dirty="0" smtClean="0"/>
              <a:t>‘s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1619250"/>
            <a:ext cx="228600" cy="228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b="0" dirty="0" smtClean="0"/>
              <a:t>‘s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1619250"/>
            <a:ext cx="228600" cy="228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b="0" dirty="0" smtClean="0"/>
              <a:t>‘s</a:t>
            </a:r>
          </a:p>
        </p:txBody>
      </p:sp>
    </p:spTree>
    <p:extLst>
      <p:ext uri="{BB962C8B-B14F-4D97-AF65-F5344CB8AC3E}">
        <p14:creationId xmlns:p14="http://schemas.microsoft.com/office/powerpoint/2010/main" val="26531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Causes of stress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 realistic vision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Promising actions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Prescriptions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/>
              <a:t>Delta Plan, BDCP contain elements of a reconciled Delta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5450"/>
            <a:ext cx="4648200" cy="495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till weak on adaptive management</a:t>
            </a:r>
            <a:r>
              <a:rPr lang="en-US" dirty="0"/>
              <a:t> </a:t>
            </a:r>
            <a:r>
              <a:rPr lang="en-US" dirty="0" smtClean="0"/>
              <a:t>and  integrating science</a:t>
            </a:r>
          </a:p>
          <a:p>
            <a:r>
              <a:rPr lang="en-US" dirty="0" smtClean="0"/>
              <a:t>BDCP is ambitious but narrow: Upstream management and other stressors also matter</a:t>
            </a:r>
          </a:p>
          <a:p>
            <a:r>
              <a:rPr lang="en-US" dirty="0"/>
              <a:t>And system is still too fragmented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795400"/>
            <a:ext cx="35147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6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Institutional fragmentation has created unnecessary barriers to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719072"/>
            <a:ext cx="41148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Fragmentation has led to:</a:t>
            </a:r>
          </a:p>
          <a:p>
            <a:r>
              <a:rPr lang="en-US" dirty="0" smtClean="0"/>
              <a:t>Missed opportunities</a:t>
            </a:r>
          </a:p>
          <a:p>
            <a:r>
              <a:rPr lang="en-US" dirty="0" smtClean="0"/>
              <a:t>Oversight gaps</a:t>
            </a:r>
          </a:p>
          <a:p>
            <a:r>
              <a:rPr lang="en-US" dirty="0" smtClean="0"/>
              <a:t>Conflicting mandates</a:t>
            </a:r>
          </a:p>
          <a:p>
            <a:r>
              <a:rPr lang="en-US" dirty="0" smtClean="0"/>
              <a:t>Costly delays</a:t>
            </a:r>
          </a:p>
          <a:p>
            <a:r>
              <a:rPr lang="en-US" dirty="0" smtClean="0"/>
              <a:t>Less reliable science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6871" y="6343650"/>
            <a:ext cx="285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A simplified model</a:t>
            </a:r>
            <a:endParaRPr lang="en-US" b="0" dirty="0"/>
          </a:p>
        </p:txBody>
      </p:sp>
      <p:grpSp>
        <p:nvGrpSpPr>
          <p:cNvPr id="3079" name="Group 3078"/>
          <p:cNvGrpSpPr/>
          <p:nvPr/>
        </p:nvGrpSpPr>
        <p:grpSpPr>
          <a:xfrm>
            <a:off x="5045869" y="1909076"/>
            <a:ext cx="3958728" cy="4036749"/>
            <a:chOff x="5089932" y="1784694"/>
            <a:chExt cx="3958728" cy="4036749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2" t="17842" r="12716" b="21255"/>
            <a:stretch/>
          </p:blipFill>
          <p:spPr bwMode="auto">
            <a:xfrm>
              <a:off x="7409378" y="4899149"/>
              <a:ext cx="634364" cy="452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886" y="2650816"/>
              <a:ext cx="973226" cy="996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696" y="2722319"/>
              <a:ext cx="1000125" cy="750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219" y="2494806"/>
              <a:ext cx="790099" cy="950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623" y="3673469"/>
              <a:ext cx="1176814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809" y="5043673"/>
              <a:ext cx="1050405" cy="644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112" y="4443141"/>
              <a:ext cx="433415" cy="433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480" y="4076329"/>
              <a:ext cx="606947" cy="80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3" t="65235" r="21051" b="1580"/>
            <a:stretch/>
          </p:blipFill>
          <p:spPr bwMode="auto">
            <a:xfrm>
              <a:off x="7648498" y="4426150"/>
              <a:ext cx="728815" cy="4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26"/>
            <a:stretch/>
          </p:blipFill>
          <p:spPr bwMode="auto">
            <a:xfrm>
              <a:off x="8298499" y="5081579"/>
              <a:ext cx="609600" cy="582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573" y="4991098"/>
              <a:ext cx="661343" cy="661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313" y="2088734"/>
              <a:ext cx="668496" cy="562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333" y="1790502"/>
              <a:ext cx="629781" cy="455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7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6751" b="-6389"/>
            <a:stretch/>
          </p:blipFill>
          <p:spPr bwMode="auto">
            <a:xfrm>
              <a:off x="6634769" y="4426150"/>
              <a:ext cx="623888" cy="456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663" y="3637946"/>
              <a:ext cx="62865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966" y="1784694"/>
              <a:ext cx="624797" cy="624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Elbow Connector 25"/>
            <p:cNvCxnSpPr/>
            <p:nvPr/>
          </p:nvCxnSpPr>
          <p:spPr>
            <a:xfrm rot="10800000" flipV="1">
              <a:off x="5698912" y="3214118"/>
              <a:ext cx="2286000" cy="304800"/>
            </a:xfrm>
            <a:prstGeom prst="bentConnector3">
              <a:avLst>
                <a:gd name="adj1" fmla="val 488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1"/>
            </p:cNvCxnSpPr>
            <p:nvPr/>
          </p:nvCxnSpPr>
          <p:spPr>
            <a:xfrm flipH="1">
              <a:off x="6240821" y="2969866"/>
              <a:ext cx="420398" cy="794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527207" y="2931773"/>
              <a:ext cx="457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7894886" y="2610284"/>
              <a:ext cx="422909" cy="62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6527330" y="3427376"/>
              <a:ext cx="3810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2" idx="3"/>
            </p:cNvCxnSpPr>
            <p:nvPr/>
          </p:nvCxnSpPr>
          <p:spPr>
            <a:xfrm flipH="1" flipV="1">
              <a:off x="7056114" y="2018321"/>
              <a:ext cx="495150" cy="1257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7324552" y="3078130"/>
              <a:ext cx="609661" cy="5228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738566" y="3518919"/>
              <a:ext cx="1588" cy="5574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846295" y="3453015"/>
              <a:ext cx="359328" cy="241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316710" y="3234062"/>
              <a:ext cx="1298481" cy="4600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6092416" y="4307144"/>
              <a:ext cx="533400" cy="3414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6024227" y="4748015"/>
              <a:ext cx="292483" cy="4474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4" idx="1"/>
            </p:cNvCxnSpPr>
            <p:nvPr/>
          </p:nvCxnSpPr>
          <p:spPr>
            <a:xfrm flipH="1">
              <a:off x="7222718" y="3952271"/>
              <a:ext cx="525945" cy="10714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384623" y="3934779"/>
              <a:ext cx="33705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8" idx="1"/>
            </p:cNvCxnSpPr>
            <p:nvPr/>
          </p:nvCxnSpPr>
          <p:spPr>
            <a:xfrm flipH="1">
              <a:off x="7173677" y="4626910"/>
              <a:ext cx="474821" cy="216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23" idx="1"/>
            </p:cNvCxnSpPr>
            <p:nvPr/>
          </p:nvCxnSpPr>
          <p:spPr>
            <a:xfrm>
              <a:off x="6125534" y="4654154"/>
              <a:ext cx="50923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7354003" y="4252228"/>
              <a:ext cx="334726" cy="1739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7122136" y="2469350"/>
              <a:ext cx="566593" cy="26076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6501419" y="4291678"/>
              <a:ext cx="266700" cy="747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7061320" y="2186716"/>
              <a:ext cx="457200" cy="2831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22" idx="2"/>
            </p:cNvCxnSpPr>
            <p:nvPr/>
          </p:nvCxnSpPr>
          <p:spPr bwMode="auto">
            <a:xfrm rot="5400000">
              <a:off x="6391748" y="2060015"/>
              <a:ext cx="163352" cy="535601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6125534" y="2580398"/>
              <a:ext cx="495150" cy="1257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19" idx="3"/>
              <a:endCxn id="15" idx="1"/>
            </p:cNvCxnSpPr>
            <p:nvPr/>
          </p:nvCxnSpPr>
          <p:spPr bwMode="auto">
            <a:xfrm flipH="1" flipV="1">
              <a:off x="6328809" y="5365797"/>
              <a:ext cx="2579290" cy="7273"/>
            </a:xfrm>
            <a:prstGeom prst="bentConnector5">
              <a:avLst>
                <a:gd name="adj1" fmla="val -8863"/>
                <a:gd name="adj2" fmla="val -9201485"/>
                <a:gd name="adj3" fmla="val 108863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922" y="3718963"/>
              <a:ext cx="574719" cy="574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680" y="2257068"/>
              <a:ext cx="570979" cy="570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1" name="Straight Arrow Connector 50"/>
            <p:cNvCxnSpPr/>
            <p:nvPr/>
          </p:nvCxnSpPr>
          <p:spPr>
            <a:xfrm>
              <a:off x="8175763" y="1987295"/>
              <a:ext cx="457200" cy="2578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/>
            <p:nvPr/>
          </p:nvCxnSpPr>
          <p:spPr bwMode="auto">
            <a:xfrm rot="16200000" flipH="1" flipV="1">
              <a:off x="6501490" y="1042497"/>
              <a:ext cx="585080" cy="2069474"/>
            </a:xfrm>
            <a:prstGeom prst="bentConnector4">
              <a:avLst>
                <a:gd name="adj1" fmla="val -12339"/>
                <a:gd name="adj2" fmla="val 106966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 bwMode="auto">
            <a:xfrm rot="16200000" flipH="1">
              <a:off x="6958868" y="2700982"/>
              <a:ext cx="2875155" cy="1066162"/>
            </a:xfrm>
            <a:prstGeom prst="bentConnector4">
              <a:avLst>
                <a:gd name="adj1" fmla="val -7951"/>
                <a:gd name="adj2" fmla="val 121441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/>
            <p:nvPr/>
          </p:nvCxnSpPr>
          <p:spPr bwMode="auto">
            <a:xfrm rot="5400000">
              <a:off x="6454597" y="3129324"/>
              <a:ext cx="3145363" cy="2042762"/>
            </a:xfrm>
            <a:prstGeom prst="bentConnector3">
              <a:avLst>
                <a:gd name="adj1" fmla="val 106613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8703021" y="3339543"/>
              <a:ext cx="82091" cy="3794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435555" y="3169539"/>
              <a:ext cx="1060557" cy="6481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20" idx="2"/>
              <a:endCxn id="10" idx="2"/>
            </p:cNvCxnSpPr>
            <p:nvPr/>
          </p:nvCxnSpPr>
          <p:spPr bwMode="auto">
            <a:xfrm rot="5400000" flipH="1" flipV="1">
              <a:off x="6578916" y="4504797"/>
              <a:ext cx="300972" cy="1994315"/>
            </a:xfrm>
            <a:prstGeom prst="bentConnector3">
              <a:avLst>
                <a:gd name="adj1" fmla="val -75954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 bwMode="auto">
            <a:xfrm rot="5400000">
              <a:off x="4080533" y="3785750"/>
              <a:ext cx="2741372" cy="330671"/>
            </a:xfrm>
            <a:prstGeom prst="bentConnector4">
              <a:avLst>
                <a:gd name="adj1" fmla="val 519"/>
                <a:gd name="adj2" fmla="val 176408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5401573" y="4683797"/>
              <a:ext cx="104235" cy="3399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0" idx="3"/>
              <a:endCxn id="15" idx="1"/>
            </p:cNvCxnSpPr>
            <p:nvPr/>
          </p:nvCxnSpPr>
          <p:spPr>
            <a:xfrm>
              <a:off x="6062916" y="5321770"/>
              <a:ext cx="265893" cy="440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7374288" y="5294744"/>
              <a:ext cx="234491" cy="19221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19" idx="0"/>
            </p:cNvCxnSpPr>
            <p:nvPr/>
          </p:nvCxnSpPr>
          <p:spPr>
            <a:xfrm>
              <a:off x="8260600" y="4827669"/>
              <a:ext cx="342699" cy="25391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19" idx="0"/>
            </p:cNvCxnSpPr>
            <p:nvPr/>
          </p:nvCxnSpPr>
          <p:spPr>
            <a:xfrm>
              <a:off x="6309238" y="4750111"/>
              <a:ext cx="2294061" cy="3314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7863364" y="4252228"/>
              <a:ext cx="250073" cy="1909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932" y="3577971"/>
              <a:ext cx="570381" cy="570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383" y="5303759"/>
              <a:ext cx="495391" cy="517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5" name="Straight Arrow Connector 64"/>
            <p:cNvCxnSpPr/>
            <p:nvPr/>
          </p:nvCxnSpPr>
          <p:spPr>
            <a:xfrm flipH="1">
              <a:off x="5229384" y="3294038"/>
              <a:ext cx="51427" cy="3439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630384" y="3835964"/>
              <a:ext cx="575239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/>
            <p:nvPr/>
          </p:nvCxnSpPr>
          <p:spPr bwMode="auto">
            <a:xfrm rot="16200000" flipH="1">
              <a:off x="5020774" y="3852903"/>
              <a:ext cx="1890297" cy="1751980"/>
            </a:xfrm>
            <a:prstGeom prst="bentConnector3">
              <a:avLst>
                <a:gd name="adj1" fmla="val 114286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16" idx="1"/>
            </p:cNvCxnSpPr>
            <p:nvPr/>
          </p:nvCxnSpPr>
          <p:spPr>
            <a:xfrm flipV="1">
              <a:off x="8129745" y="4659849"/>
              <a:ext cx="366367" cy="634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 flipV="1">
              <a:off x="7384623" y="5589552"/>
              <a:ext cx="495150" cy="1257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16" idx="0"/>
            </p:cNvCxnSpPr>
            <p:nvPr/>
          </p:nvCxnSpPr>
          <p:spPr>
            <a:xfrm>
              <a:off x="8334980" y="4241040"/>
              <a:ext cx="377840" cy="2021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3075" idx="0"/>
            </p:cNvCxnSpPr>
            <p:nvPr/>
          </p:nvCxnSpPr>
          <p:spPr>
            <a:xfrm flipH="1" flipV="1">
              <a:off x="8050257" y="4810958"/>
              <a:ext cx="20822" cy="4928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58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/>
          <a:stretch/>
        </p:blipFill>
        <p:spPr bwMode="auto">
          <a:xfrm>
            <a:off x="2143627" y="1524000"/>
            <a:ext cx="5313947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/>
              <a:t>More effective institutions are needed to implement reconciliation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 rot="300000">
            <a:off x="3541503" y="3191648"/>
            <a:ext cx="3014662" cy="35607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20200"/>
                </a:solidFill>
              </a:rPr>
              <a:t>More integrated</a:t>
            </a:r>
          </a:p>
          <a:p>
            <a:pPr>
              <a:buClrTx/>
            </a:pPr>
            <a:r>
              <a:rPr lang="en-US" sz="2200" dirty="0">
                <a:solidFill>
                  <a:srgbClr val="020200"/>
                </a:solidFill>
              </a:rPr>
              <a:t>Science</a:t>
            </a:r>
          </a:p>
          <a:p>
            <a:pPr>
              <a:buClrTx/>
            </a:pPr>
            <a:r>
              <a:rPr lang="en-US" sz="2200" dirty="0">
                <a:solidFill>
                  <a:srgbClr val="020200"/>
                </a:solidFill>
              </a:rPr>
              <a:t>Planning and (adaptive) management</a:t>
            </a:r>
          </a:p>
          <a:p>
            <a:pPr>
              <a:buClrTx/>
            </a:pPr>
            <a:r>
              <a:rPr lang="en-US" sz="2200" dirty="0">
                <a:solidFill>
                  <a:srgbClr val="020200"/>
                </a:solidFill>
              </a:rPr>
              <a:t>Regulatory oversight</a:t>
            </a:r>
          </a:p>
          <a:p>
            <a:pPr marL="0" indent="0">
              <a:buNone/>
            </a:pPr>
            <a:endParaRPr lang="en-US" sz="2400" dirty="0">
              <a:solidFill>
                <a:srgbClr val="020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Achieving ecosystem goals will require broad public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5450"/>
            <a:ext cx="4343399" cy="47244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econciliation efforts will be costly (at least several hundred million $/year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Need to communicate the goals and benefits… </a:t>
            </a:r>
          </a:p>
          <a:p>
            <a:r>
              <a:rPr lang="en-US" dirty="0" smtClean="0"/>
              <a:t>…and demonstrate coordinated and cost-effective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88484110"/>
              </p:ext>
            </p:extLst>
          </p:nvPr>
        </p:nvGraphicFramePr>
        <p:xfrm>
          <a:off x="5181600" y="1695450"/>
          <a:ext cx="426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169545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Do you support spending to improve conditions for native fish species?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6295251"/>
            <a:ext cx="3276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/>
              <a:t>SOURCE: PPIC Statewide Survey (2012)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0220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More information available at www.ppic.org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925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Stress Relief: Prescriptions for a Healthier Delta Ecosystem </a:t>
            </a:r>
            <a:r>
              <a:rPr lang="en-US" sz="2400" dirty="0" smtClean="0"/>
              <a:t>(Hanak et al. 2013) (Overview report)</a:t>
            </a:r>
          </a:p>
          <a:p>
            <a:pPr marL="0" indent="0">
              <a:buNone/>
            </a:pPr>
            <a:r>
              <a:rPr lang="en-US" sz="2400" i="1" dirty="0" smtClean="0"/>
              <a:t>Aquatic Ecosystem Stressors in the Sacramento San-Joaquin Delta </a:t>
            </a:r>
            <a:r>
              <a:rPr lang="en-US" sz="2400" dirty="0" smtClean="0"/>
              <a:t>(Mount et al. 2012) (Stressor descriptions)</a:t>
            </a:r>
          </a:p>
          <a:p>
            <a:pPr marL="0" indent="0">
              <a:buNone/>
            </a:pPr>
            <a:r>
              <a:rPr lang="en-US" sz="2400" i="1" dirty="0" smtClean="0"/>
              <a:t>Where the Wild Things Aren’t: Making the Delta a Better Place for Native Species </a:t>
            </a:r>
            <a:r>
              <a:rPr lang="en-US" sz="2400" dirty="0" smtClean="0"/>
              <a:t>(Moyle et al. 2012) (Reconciled Delta)</a:t>
            </a:r>
          </a:p>
          <a:p>
            <a:pPr marL="0" indent="0">
              <a:buNone/>
            </a:pPr>
            <a:r>
              <a:rPr lang="en-US" sz="2400" i="1" dirty="0" smtClean="0"/>
              <a:t>Integrated Management of Delta Stressors: Institutional and Legal Options </a:t>
            </a:r>
            <a:r>
              <a:rPr lang="en-US" sz="2400" dirty="0" smtClean="0"/>
              <a:t>(Gray et al. 2013) (Institutional reforms)</a:t>
            </a:r>
          </a:p>
          <a:p>
            <a:pPr marL="0" indent="0">
              <a:buNone/>
            </a:pPr>
            <a:r>
              <a:rPr lang="en-US" sz="2400" i="1" dirty="0" smtClean="0"/>
              <a:t>Scientist and Stakeholder Views on the Delta Ecosystem </a:t>
            </a:r>
            <a:br>
              <a:rPr lang="en-US" sz="2400" i="1" dirty="0" smtClean="0"/>
            </a:br>
            <a:r>
              <a:rPr lang="en-US" sz="2400" dirty="0" smtClean="0"/>
              <a:t>(Hanak et al. 2013) (Details from the surveys)</a:t>
            </a:r>
          </a:p>
          <a:p>
            <a:pPr marL="0" indent="0">
              <a:buNone/>
            </a:pPr>
            <a:r>
              <a:rPr lang="en-US" sz="2400" i="1" dirty="0" smtClean="0"/>
              <a:t>Costs of Ecosystem Management Actions for the Sacramento- San Joaquin Delta </a:t>
            </a:r>
            <a:r>
              <a:rPr lang="en-US" sz="2400" dirty="0" smtClean="0"/>
              <a:t>(</a:t>
            </a:r>
            <a:r>
              <a:rPr lang="en-US" sz="2400" dirty="0" err="1" smtClean="0"/>
              <a:t>Medellín-Azuara</a:t>
            </a:r>
            <a:r>
              <a:rPr lang="en-US" sz="2400" dirty="0" smtClean="0"/>
              <a:t> et al. 2013) (Cost estimates)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</a:t>
            </a:r>
            <a:r>
              <a:rPr lang="en-US" dirty="0" smtClean="0"/>
              <a:t>the use </a:t>
            </a:r>
            <a:r>
              <a:rPr lang="en-US" dirty="0"/>
              <a:t>of </a:t>
            </a:r>
            <a:r>
              <a:rPr lang="en-US" dirty="0" smtClean="0"/>
              <a:t>these slides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95450"/>
            <a:ext cx="8686800" cy="4724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pc="-30" dirty="0" smtClean="0"/>
              <a:t>These slides were created to accompany a presentation. They do not include full documentation of sources, </a:t>
            </a:r>
            <a:br>
              <a:rPr lang="en-US" spc="-30" dirty="0" smtClean="0"/>
            </a:br>
            <a:r>
              <a:rPr lang="en-US" spc="-30" dirty="0" smtClean="0"/>
              <a:t>data samples, methods, and interpretations. To avoid misinterpretations, please contact: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pc="-3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Caitrin Chappelle, (415) 291- 4435, </a:t>
            </a:r>
            <a:r>
              <a:rPr lang="en-US" dirty="0" smtClean="0">
                <a:hlinkClick r:id="rId3"/>
              </a:rPr>
              <a:t>chappelle@ppic.org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T</a:t>
            </a:r>
            <a:r>
              <a:rPr lang="en-US" dirty="0" smtClean="0"/>
              <a:t>hank </a:t>
            </a:r>
            <a:r>
              <a:rPr lang="en-US" dirty="0"/>
              <a:t>you for your interest in this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856D-DED2-479E-8284-F6846CA4B687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Californians use Delta resources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8553"/>
            <a:ext cx="5486400" cy="498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Study focused on improving conditions for native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did we get here?</a:t>
            </a:r>
          </a:p>
          <a:p>
            <a:pPr lvl="1"/>
            <a:r>
              <a:rPr lang="en-US" dirty="0" smtClean="0"/>
              <a:t>Causes of declines</a:t>
            </a:r>
          </a:p>
          <a:p>
            <a:r>
              <a:rPr lang="en-US" dirty="0">
                <a:solidFill>
                  <a:schemeClr val="tx1"/>
                </a:solidFill>
              </a:rPr>
              <a:t>Where might we go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dirty="0" smtClean="0"/>
              <a:t>A realistic vision</a:t>
            </a:r>
          </a:p>
          <a:p>
            <a:r>
              <a:rPr lang="en-US" dirty="0">
                <a:solidFill>
                  <a:schemeClr val="tx1"/>
                </a:solidFill>
              </a:rPr>
              <a:t>How might we get there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dirty="0" smtClean="0"/>
              <a:t>Promising actions, institutional solutions</a:t>
            </a:r>
          </a:p>
          <a:p>
            <a:r>
              <a:rPr lang="en-US" dirty="0" smtClean="0"/>
              <a:t>Methods:</a:t>
            </a:r>
          </a:p>
          <a:p>
            <a:pPr lvl="1"/>
            <a:r>
              <a:rPr lang="en-US" dirty="0" smtClean="0"/>
              <a:t>Scientific, economic, and legal analysis</a:t>
            </a:r>
          </a:p>
          <a:p>
            <a:pPr lvl="1"/>
            <a:r>
              <a:rPr lang="en-US" dirty="0" smtClean="0"/>
              <a:t>Small workshops </a:t>
            </a:r>
          </a:p>
          <a:p>
            <a:pPr lvl="1"/>
            <a:r>
              <a:rPr lang="en-US" dirty="0" smtClean="0"/>
              <a:t>Surveys of scientists </a:t>
            </a:r>
            <a:r>
              <a:rPr lang="en-US" dirty="0"/>
              <a:t>(</a:t>
            </a:r>
            <a:r>
              <a:rPr lang="en-US" dirty="0" smtClean="0"/>
              <a:t>122), stakeholders </a:t>
            </a:r>
            <a:r>
              <a:rPr lang="en-US" dirty="0"/>
              <a:t>(</a:t>
            </a:r>
            <a:r>
              <a:rPr lang="en-US" dirty="0" smtClean="0"/>
              <a:t>240)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Causes of stress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 realistic vision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Promising actions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Prescriptions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sz="3600" dirty="0" smtClean="0"/>
              <a:t>Five broad categories of ecosystem stressors ― all related to human actions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6B10-8EE5-46B6-9DD6-437517E659F7}" type="slidenum">
              <a:rPr lang="en-US" smtClean="0">
                <a:solidFill>
                  <a:srgbClr val="4F917E"/>
                </a:solidFill>
              </a:rPr>
              <a:pPr/>
              <a:t>6</a:t>
            </a:fld>
            <a:endParaRPr lang="en-US" dirty="0">
              <a:solidFill>
                <a:srgbClr val="4F917E"/>
              </a:solidFill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831667" y="2065530"/>
            <a:ext cx="3663872" cy="1839720"/>
            <a:chOff x="4495800" y="1608926"/>
            <a:chExt cx="3858421" cy="1337263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608926"/>
              <a:ext cx="2046831" cy="133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206" y="1608927"/>
              <a:ext cx="1783015" cy="133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19" y="2014584"/>
            <a:ext cx="1864519" cy="186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54494" y="1711903"/>
            <a:ext cx="1218219" cy="343171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pPr algn="l"/>
            <a:r>
              <a:rPr lang="en-US" sz="1600" b="0" dirty="0">
                <a:solidFill>
                  <a:srgbClr val="706123"/>
                </a:solidFill>
              </a:rPr>
              <a:t>D</a:t>
            </a:r>
            <a:r>
              <a:rPr lang="en-US" sz="1600" b="0" dirty="0" smtClean="0">
                <a:solidFill>
                  <a:srgbClr val="706123"/>
                </a:solidFill>
              </a:rPr>
              <a:t>ischarges</a:t>
            </a:r>
            <a:endParaRPr lang="en-US" sz="1600" b="0" dirty="0">
              <a:solidFill>
                <a:srgbClr val="70612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0005" y="4210050"/>
            <a:ext cx="1697516" cy="343171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706123"/>
                </a:solidFill>
              </a:rPr>
              <a:t>Invasive species</a:t>
            </a:r>
            <a:endParaRPr lang="en-US" sz="1600" b="0" dirty="0">
              <a:solidFill>
                <a:srgbClr val="70612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2955" y="4210050"/>
            <a:ext cx="3350213" cy="343171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706123"/>
                </a:solidFill>
              </a:rPr>
              <a:t>Physical habitat </a:t>
            </a:r>
            <a:r>
              <a:rPr lang="en-US" sz="1600" b="0" dirty="0">
                <a:solidFill>
                  <a:srgbClr val="706123"/>
                </a:solidFill>
              </a:rPr>
              <a:t>l</a:t>
            </a:r>
            <a:r>
              <a:rPr lang="en-US" sz="1600" b="0" dirty="0" smtClean="0">
                <a:solidFill>
                  <a:srgbClr val="706123"/>
                </a:solidFill>
              </a:rPr>
              <a:t>oss and alteration</a:t>
            </a:r>
            <a:endParaRPr lang="en-US" sz="1600" b="0" dirty="0">
              <a:solidFill>
                <a:srgbClr val="706123"/>
              </a:solidFill>
            </a:endParaRPr>
          </a:p>
        </p:txBody>
      </p:sp>
      <p:pic>
        <p:nvPicPr>
          <p:cNvPr id="23" name="Picture 22" descr="http://californiawaterblog.files.wordpress.com/2011/04/pre-and-post-delta1.jpg?w=615&amp;h=36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31" y="4485597"/>
            <a:ext cx="4061460" cy="239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9" descr="overbite cl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73" y="4566864"/>
            <a:ext cx="1897380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98" y="2329218"/>
            <a:ext cx="2069204" cy="155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095529" y="1695305"/>
            <a:ext cx="1391343" cy="589392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r>
              <a:rPr lang="en-US" sz="1600" b="0" dirty="0" smtClean="0">
                <a:solidFill>
                  <a:srgbClr val="706123"/>
                </a:solidFill>
              </a:rPr>
              <a:t>Direct fish </a:t>
            </a:r>
            <a:br>
              <a:rPr lang="en-US" sz="1600" b="0" dirty="0" smtClean="0">
                <a:solidFill>
                  <a:srgbClr val="706123"/>
                </a:solidFill>
              </a:rPr>
            </a:br>
            <a:r>
              <a:rPr lang="en-US" sz="1600" b="0" dirty="0" smtClean="0">
                <a:solidFill>
                  <a:srgbClr val="706123"/>
                </a:solidFill>
              </a:rPr>
              <a:t>management</a:t>
            </a:r>
            <a:endParaRPr lang="en-US" sz="1600" b="0" dirty="0">
              <a:solidFill>
                <a:srgbClr val="70612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1672323"/>
            <a:ext cx="2038956" cy="343171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706123"/>
                </a:solidFill>
              </a:rPr>
              <a:t>Flow regime </a:t>
            </a:r>
            <a:r>
              <a:rPr lang="en-US" sz="1600" b="0" dirty="0">
                <a:solidFill>
                  <a:srgbClr val="706123"/>
                </a:solidFill>
              </a:rPr>
              <a:t>c</a:t>
            </a:r>
            <a:r>
              <a:rPr lang="en-US" sz="1600" b="0" dirty="0" smtClean="0">
                <a:solidFill>
                  <a:srgbClr val="706123"/>
                </a:solidFill>
              </a:rPr>
              <a:t>hange</a:t>
            </a:r>
            <a:endParaRPr lang="en-US" sz="1600" b="0" dirty="0">
              <a:solidFill>
                <a:srgbClr val="70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Scientists and stakeholders agree that all five types of stressors matter…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phillips\AppData\Local\Microsoft\Windows\Temporary Internet Files\Content.Outlook\UDVS1DB9\Fig 2_Scientists and stakeholders_NO LETTER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3"/>
          <a:stretch/>
        </p:blipFill>
        <p:spPr bwMode="auto">
          <a:xfrm>
            <a:off x="914402" y="2210928"/>
            <a:ext cx="7213714" cy="44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296" r="75808" b="4258"/>
          <a:stretch/>
        </p:blipFill>
        <p:spPr bwMode="auto">
          <a:xfrm>
            <a:off x="1753226" y="1466850"/>
            <a:ext cx="2085474" cy="7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…but groups tend to downplay stressors that benefit them most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6" r="25035" b="4258"/>
          <a:stretch/>
        </p:blipFill>
        <p:spPr bwMode="auto">
          <a:xfrm>
            <a:off x="1752600" y="1469947"/>
            <a:ext cx="6462055" cy="7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G:\phillips\public\Multiple Stressors\Report\Fig 4_Scientists and stakeholder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4"/>
          <a:stretch/>
        </p:blipFill>
        <p:spPr bwMode="auto">
          <a:xfrm>
            <a:off x="914401" y="2210928"/>
            <a:ext cx="7297497" cy="44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17"/>
            <a:ext cx="8283575" cy="1094146"/>
          </a:xfrm>
        </p:spPr>
        <p:txBody>
          <a:bodyPr/>
          <a:lstStyle/>
          <a:p>
            <a:r>
              <a:rPr lang="en-US" dirty="0" smtClean="0"/>
              <a:t>…but groups tend to downplay stressors that benefit them most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6" r="25035" b="4258"/>
          <a:stretch/>
        </p:blipFill>
        <p:spPr bwMode="auto">
          <a:xfrm>
            <a:off x="1752600" y="1469947"/>
            <a:ext cx="6462055" cy="7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14401" y="2210928"/>
            <a:ext cx="7297497" cy="4437522"/>
            <a:chOff x="914401" y="2210928"/>
            <a:chExt cx="7297497" cy="4437522"/>
          </a:xfrm>
        </p:grpSpPr>
        <p:pic>
          <p:nvPicPr>
            <p:cNvPr id="5122" name="Picture 2" descr="G:\phillips\public\Multiple Stressors\Report\Fig 4_Scientists and stakeholder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64"/>
            <a:stretch/>
          </p:blipFill>
          <p:spPr bwMode="auto">
            <a:xfrm>
              <a:off x="914401" y="2210928"/>
              <a:ext cx="7297497" cy="4437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2590800" y="3483675"/>
              <a:ext cx="609600" cy="611571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976750" y="3905250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148450" y="3991354"/>
              <a:ext cx="6096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367650" y="3600450"/>
              <a:ext cx="59171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1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">
  <a:themeElements>
    <a:clrScheme name="">
      <a:dk1>
        <a:srgbClr val="706123"/>
      </a:dk1>
      <a:lt1>
        <a:srgbClr val="FFFFFF"/>
      </a:lt1>
      <a:dk2>
        <a:srgbClr val="706123"/>
      </a:dk2>
      <a:lt2>
        <a:srgbClr val="C61C18"/>
      </a:lt2>
      <a:accent1>
        <a:srgbClr val="4F917E"/>
      </a:accent1>
      <a:accent2>
        <a:srgbClr val="FF9900"/>
      </a:accent2>
      <a:accent3>
        <a:srgbClr val="FFFFFF"/>
      </a:accent3>
      <a:accent4>
        <a:srgbClr val="5F521C"/>
      </a:accent4>
      <a:accent5>
        <a:srgbClr val="B2C7C0"/>
      </a:accent5>
      <a:accent6>
        <a:srgbClr val="E78A00"/>
      </a:accent6>
      <a:hlink>
        <a:srgbClr val="523A72"/>
      </a:hlink>
      <a:folHlink>
        <a:srgbClr val="5A84D8"/>
      </a:folHlink>
    </a:clrScheme>
    <a:fontScheme name="PPIC PowerPoint Presentation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IC PowerPoint Presentation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1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33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2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3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4">
        <a:dk1>
          <a:srgbClr val="330033"/>
        </a:dk1>
        <a:lt1>
          <a:srgbClr val="FFFFE1"/>
        </a:lt1>
        <a:dk2>
          <a:srgbClr val="330033"/>
        </a:dk2>
        <a:lt2>
          <a:srgbClr val="50005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2A002A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5">
        <a:dk1>
          <a:srgbClr val="330033"/>
        </a:dk1>
        <a:lt1>
          <a:srgbClr val="FFFFE1"/>
        </a:lt1>
        <a:dk2>
          <a:srgbClr val="330033"/>
        </a:dk2>
        <a:lt2>
          <a:srgbClr val="500050"/>
        </a:lt2>
        <a:accent1>
          <a:srgbClr val="500050"/>
        </a:accent1>
        <a:accent2>
          <a:srgbClr val="D7D200"/>
        </a:accent2>
        <a:accent3>
          <a:srgbClr val="FFFFEE"/>
        </a:accent3>
        <a:accent4>
          <a:srgbClr val="2A002A"/>
        </a:accent4>
        <a:accent5>
          <a:srgbClr val="B3AAB3"/>
        </a:accent5>
        <a:accent6>
          <a:srgbClr val="C3BE00"/>
        </a:accent6>
        <a:hlink>
          <a:srgbClr val="8080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6">
        <a:dk1>
          <a:srgbClr val="336699"/>
        </a:dk1>
        <a:lt1>
          <a:srgbClr val="FFFFE1"/>
        </a:lt1>
        <a:dk2>
          <a:srgbClr val="330033"/>
        </a:dk2>
        <a:lt2>
          <a:srgbClr val="50005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2A5682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IC_blank slide">
  <a:themeElements>
    <a:clrScheme name="">
      <a:dk1>
        <a:srgbClr val="706123"/>
      </a:dk1>
      <a:lt1>
        <a:srgbClr val="FFFFFF"/>
      </a:lt1>
      <a:dk2>
        <a:srgbClr val="706123"/>
      </a:dk2>
      <a:lt2>
        <a:srgbClr val="C61C18"/>
      </a:lt2>
      <a:accent1>
        <a:srgbClr val="4F917E"/>
      </a:accent1>
      <a:accent2>
        <a:srgbClr val="FF9900"/>
      </a:accent2>
      <a:accent3>
        <a:srgbClr val="FFFFFF"/>
      </a:accent3>
      <a:accent4>
        <a:srgbClr val="5F521C"/>
      </a:accent4>
      <a:accent5>
        <a:srgbClr val="B2C7C0"/>
      </a:accent5>
      <a:accent6>
        <a:srgbClr val="E78A00"/>
      </a:accent6>
      <a:hlink>
        <a:srgbClr val="523A72"/>
      </a:hlink>
      <a:folHlink>
        <a:srgbClr val="5A84D8"/>
      </a:folHlink>
    </a:clrScheme>
    <a:fontScheme name="PPIC PowerPoint Presentation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IC PowerPoint Presentation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1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33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2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3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4">
        <a:dk1>
          <a:srgbClr val="330033"/>
        </a:dk1>
        <a:lt1>
          <a:srgbClr val="FFFFE1"/>
        </a:lt1>
        <a:dk2>
          <a:srgbClr val="330033"/>
        </a:dk2>
        <a:lt2>
          <a:srgbClr val="50005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2A002A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5">
        <a:dk1>
          <a:srgbClr val="330033"/>
        </a:dk1>
        <a:lt1>
          <a:srgbClr val="FFFFE1"/>
        </a:lt1>
        <a:dk2>
          <a:srgbClr val="330033"/>
        </a:dk2>
        <a:lt2>
          <a:srgbClr val="500050"/>
        </a:lt2>
        <a:accent1>
          <a:srgbClr val="500050"/>
        </a:accent1>
        <a:accent2>
          <a:srgbClr val="D7D200"/>
        </a:accent2>
        <a:accent3>
          <a:srgbClr val="FFFFEE"/>
        </a:accent3>
        <a:accent4>
          <a:srgbClr val="2A002A"/>
        </a:accent4>
        <a:accent5>
          <a:srgbClr val="B3AAB3"/>
        </a:accent5>
        <a:accent6>
          <a:srgbClr val="C3BE00"/>
        </a:accent6>
        <a:hlink>
          <a:srgbClr val="8080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6">
        <a:dk1>
          <a:srgbClr val="336699"/>
        </a:dk1>
        <a:lt1>
          <a:srgbClr val="FFFFE1"/>
        </a:lt1>
        <a:dk2>
          <a:srgbClr val="330033"/>
        </a:dk2>
        <a:lt2>
          <a:srgbClr val="50005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2A5682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 Presentation">
  <a:themeElements>
    <a:clrScheme name="">
      <a:dk1>
        <a:srgbClr val="706123"/>
      </a:dk1>
      <a:lt1>
        <a:srgbClr val="FFFFFF"/>
      </a:lt1>
      <a:dk2>
        <a:srgbClr val="706123"/>
      </a:dk2>
      <a:lt2>
        <a:srgbClr val="C61C18"/>
      </a:lt2>
      <a:accent1>
        <a:srgbClr val="4F917E"/>
      </a:accent1>
      <a:accent2>
        <a:srgbClr val="FF9900"/>
      </a:accent2>
      <a:accent3>
        <a:srgbClr val="FFFFFF"/>
      </a:accent3>
      <a:accent4>
        <a:srgbClr val="5F521C"/>
      </a:accent4>
      <a:accent5>
        <a:srgbClr val="B2C7C0"/>
      </a:accent5>
      <a:accent6>
        <a:srgbClr val="E78A00"/>
      </a:accent6>
      <a:hlink>
        <a:srgbClr val="523A72"/>
      </a:hlink>
      <a:folHlink>
        <a:srgbClr val="5A84D8"/>
      </a:folHlink>
    </a:clrScheme>
    <a:fontScheme name="PPIC PowerPoint Presentation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IC PowerPoint Presentation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C PowerPoint Presentation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1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33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2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3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4">
        <a:dk1>
          <a:srgbClr val="330033"/>
        </a:dk1>
        <a:lt1>
          <a:srgbClr val="FFFFE1"/>
        </a:lt1>
        <a:dk2>
          <a:srgbClr val="330033"/>
        </a:dk2>
        <a:lt2>
          <a:srgbClr val="50005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2A002A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5">
        <a:dk1>
          <a:srgbClr val="330033"/>
        </a:dk1>
        <a:lt1>
          <a:srgbClr val="FFFFE1"/>
        </a:lt1>
        <a:dk2>
          <a:srgbClr val="330033"/>
        </a:dk2>
        <a:lt2>
          <a:srgbClr val="500050"/>
        </a:lt2>
        <a:accent1>
          <a:srgbClr val="500050"/>
        </a:accent1>
        <a:accent2>
          <a:srgbClr val="D7D200"/>
        </a:accent2>
        <a:accent3>
          <a:srgbClr val="FFFFEE"/>
        </a:accent3>
        <a:accent4>
          <a:srgbClr val="2A002A"/>
        </a:accent4>
        <a:accent5>
          <a:srgbClr val="B3AAB3"/>
        </a:accent5>
        <a:accent6>
          <a:srgbClr val="C3BE00"/>
        </a:accent6>
        <a:hlink>
          <a:srgbClr val="8080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C PowerPoint Presentation 16">
        <a:dk1>
          <a:srgbClr val="336699"/>
        </a:dk1>
        <a:lt1>
          <a:srgbClr val="FFFFE1"/>
        </a:lt1>
        <a:dk2>
          <a:srgbClr val="330033"/>
        </a:dk2>
        <a:lt2>
          <a:srgbClr val="50005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2A5682"/>
        </a:accent4>
        <a:accent5>
          <a:srgbClr val="E2E2CA"/>
        </a:accent5>
        <a:accent6>
          <a:srgbClr val="E70000"/>
        </a:accent6>
        <a:hlink>
          <a:srgbClr val="9B994D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4502</TotalTime>
  <Pages>33</Pages>
  <Words>1107</Words>
  <Application>Microsoft Office PowerPoint</Application>
  <PresentationFormat>Custom</PresentationFormat>
  <Paragraphs>286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PowerPoint Presentation</vt:lpstr>
      <vt:lpstr>PPIC_blank slide</vt:lpstr>
      <vt:lpstr>1_PowerPoint Presentation</vt:lpstr>
      <vt:lpstr>PowerPoint Presentation</vt:lpstr>
      <vt:lpstr>An interdisciplinary study team</vt:lpstr>
      <vt:lpstr>Most Californians use Delta resources </vt:lpstr>
      <vt:lpstr>Study focused on improving conditions for native fish</vt:lpstr>
      <vt:lpstr>Outline</vt:lpstr>
      <vt:lpstr>Five broad categories of ecosystem stressors ― all related to human actions</vt:lpstr>
      <vt:lpstr>Scientists and stakeholders agree that all five types of stressors matter…</vt:lpstr>
      <vt:lpstr>…but groups tend to downplay stressors that benefit them most</vt:lpstr>
      <vt:lpstr>…but groups tend to downplay stressors that benefit them most</vt:lpstr>
      <vt:lpstr>Outline</vt:lpstr>
      <vt:lpstr>A realistic and hopeful pathway:  reconciliation ecology</vt:lpstr>
      <vt:lpstr>Area specialization will be needed to focus ecosystem efforts</vt:lpstr>
      <vt:lpstr>Outline</vt:lpstr>
      <vt:lpstr>Survey sought views on actions to help native fish—some already under way</vt:lpstr>
      <vt:lpstr>Scientists agree on high potential for some habitat, flow actions</vt:lpstr>
      <vt:lpstr>Scientists disagree on potential of some other, highly uncertain actions</vt:lpstr>
      <vt:lpstr>Scientists’ top priorities: restoring natural processes within Delta and upstream</vt:lpstr>
      <vt:lpstr>Again, stakeholder priorities reflect economic interests</vt:lpstr>
      <vt:lpstr>Some signs of common ground?</vt:lpstr>
      <vt:lpstr>Lack of shared understanding of Delta science is an obstacle to effective policy</vt:lpstr>
      <vt:lpstr>Scientists’ top priorities tend to be the most costly…</vt:lpstr>
      <vt:lpstr>Outline</vt:lpstr>
      <vt:lpstr>Delta Plan, BDCP contain elements of a reconciled Delta vision</vt:lpstr>
      <vt:lpstr>Institutional fragmentation has created unnecessary barriers to progress</vt:lpstr>
      <vt:lpstr>More effective institutions are needed to implement reconciliation</vt:lpstr>
      <vt:lpstr>Achieving ecosystem goals will require broad public support</vt:lpstr>
      <vt:lpstr>More information available at www.ppic.org</vt:lpstr>
      <vt:lpstr>Notes on the use of these slides</vt:lpstr>
    </vt:vector>
  </TitlesOfParts>
  <Company>PPIC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Relief: Prescriptions for a Healthier Delta Ecosystem</dc:title>
  <dc:creator>Caitrin Phillips</dc:creator>
  <cp:lastModifiedBy>Caitrin Phillips Chappelle</cp:lastModifiedBy>
  <cp:revision>200</cp:revision>
  <cp:lastPrinted>2013-05-04T01:49:21Z</cp:lastPrinted>
  <dcterms:created xsi:type="dcterms:W3CDTF">2013-04-19T20:53:58Z</dcterms:created>
  <dcterms:modified xsi:type="dcterms:W3CDTF">2014-06-20T14:43:52Z</dcterms:modified>
</cp:coreProperties>
</file>