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70" r:id="rId4"/>
    <p:sldId id="272" r:id="rId5"/>
    <p:sldId id="263" r:id="rId6"/>
    <p:sldId id="275" r:id="rId7"/>
    <p:sldId id="279" r:id="rId8"/>
    <p:sldId id="280" r:id="rId9"/>
    <p:sldId id="282" r:id="rId10"/>
    <p:sldId id="274" r:id="rId11"/>
    <p:sldId id="281" r:id="rId12"/>
    <p:sldId id="265" r:id="rId13"/>
    <p:sldId id="273" r:id="rId14"/>
    <p:sldId id="264" r:id="rId15"/>
    <p:sldId id="267" r:id="rId16"/>
    <p:sldId id="277" r:id="rId17"/>
    <p:sldId id="285" r:id="rId18"/>
    <p:sldId id="286" r:id="rId19"/>
    <p:sldId id="288" r:id="rId20"/>
    <p:sldId id="287" r:id="rId21"/>
    <p:sldId id="269" r:id="rId22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784BFAE-7F91-4D07-BAA0-0B7715B50699}" type="datetimeFigureOut">
              <a:rPr lang="en-US" smtClean="0"/>
              <a:t>10/6/2016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4CCFB4B-F722-40EF-84BE-E42D32E3C0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8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vnewlin@buttecounty.net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6" y="2404534"/>
            <a:ext cx="8077997" cy="1646302"/>
          </a:xfrm>
        </p:spPr>
        <p:txBody>
          <a:bodyPr/>
          <a:lstStyle/>
          <a:p>
            <a:pPr algn="ctr"/>
            <a:r>
              <a:rPr lang="en-US" dirty="0" smtClean="0"/>
              <a:t>Sustainable Groundwater Management Act Activities in Butte County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2600" b="1" dirty="0" smtClean="0"/>
              <a:t>Water Education Foundation SGMA Tour</a:t>
            </a:r>
          </a:p>
          <a:p>
            <a:pPr algn="ctr"/>
            <a:r>
              <a:rPr lang="en-US" sz="2600" b="1" dirty="0" smtClean="0"/>
              <a:t>October 6, 2016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6681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982" y="51906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Collaboration is Essential </a:t>
            </a:r>
            <a:r>
              <a:rPr lang="en-US" dirty="0" smtClean="0"/>
              <a:t>Between Water </a:t>
            </a:r>
            <a:r>
              <a:rPr lang="en-US" dirty="0"/>
              <a:t>Management and Land </a:t>
            </a:r>
            <a:r>
              <a:rPr lang="en-US" dirty="0" smtClean="0"/>
              <a:t>Use Entities to Reach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Sustainability of the Resource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lvl="1"/>
            <a:r>
              <a:rPr lang="en-US" sz="2400" dirty="0" smtClean="0"/>
              <a:t>Land use agencies (local governments)</a:t>
            </a:r>
          </a:p>
          <a:p>
            <a:pPr lvl="1"/>
            <a:r>
              <a:rPr lang="en-US" sz="2400" dirty="0" smtClean="0"/>
              <a:t>Water and Irrigation Districts</a:t>
            </a:r>
          </a:p>
          <a:p>
            <a:pPr lvl="1"/>
            <a:r>
              <a:rPr lang="en-US" sz="2400" dirty="0" smtClean="0"/>
              <a:t>Neighboring counties</a:t>
            </a:r>
          </a:p>
          <a:p>
            <a:pPr lvl="1"/>
            <a:r>
              <a:rPr lang="en-US" sz="2400" dirty="0" smtClean="0"/>
              <a:t>Agricultural groundwater </a:t>
            </a:r>
            <a:r>
              <a:rPr lang="en-US" sz="2400" dirty="0"/>
              <a:t>u</a:t>
            </a:r>
            <a:r>
              <a:rPr lang="en-US" sz="2400" dirty="0" smtClean="0"/>
              <a:t>sers</a:t>
            </a:r>
          </a:p>
          <a:p>
            <a:pPr lvl="1"/>
            <a:r>
              <a:rPr lang="en-US" sz="2400" dirty="0" smtClean="0"/>
              <a:t>Municipal water purveyors</a:t>
            </a:r>
          </a:p>
          <a:p>
            <a:pPr lvl="1"/>
            <a:r>
              <a:rPr lang="en-US" sz="2400" dirty="0" smtClean="0"/>
              <a:t>Environmental community</a:t>
            </a:r>
          </a:p>
          <a:p>
            <a:pPr lvl="1"/>
            <a:r>
              <a:rPr lang="en-US" sz="2400" dirty="0" smtClean="0"/>
              <a:t>General public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Within Butte County of Entities that have Filed to Become a GSA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/>
              <a:t>Water and Irrigation Districts</a:t>
            </a:r>
          </a:p>
          <a:p>
            <a:r>
              <a:rPr lang="en-US" sz="2400" dirty="0" smtClean="0"/>
              <a:t>Cities located within the Basin</a:t>
            </a:r>
          </a:p>
          <a:p>
            <a:r>
              <a:rPr lang="en-US" sz="2400" dirty="0" smtClean="0"/>
              <a:t>County of Butte</a:t>
            </a:r>
          </a:p>
          <a:p>
            <a:pPr lvl="1"/>
            <a:r>
              <a:rPr lang="en-US" sz="2400" dirty="0" smtClean="0"/>
              <a:t>Working to eliminate overlap under SB 13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505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825" y="0"/>
            <a:ext cx="5257800" cy="67341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Butte County Groundwater </a:t>
            </a:r>
            <a:br>
              <a:rPr lang="en-US" sz="4000" dirty="0" smtClean="0"/>
            </a:br>
            <a:r>
              <a:rPr lang="en-US" sz="4000" dirty="0" smtClean="0"/>
              <a:t>Basins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	</a:t>
            </a:r>
            <a:r>
              <a:rPr lang="en-US" sz="2400" dirty="0" smtClean="0"/>
              <a:t>Vina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West Butte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East Butte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North Yuba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3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37" y="-72428"/>
            <a:ext cx="5299364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Groundwater Basins Within Butte County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874431"/>
          </a:xfrm>
        </p:spPr>
        <p:txBody>
          <a:bodyPr>
            <a:normAutofit fontScale="92500"/>
          </a:bodyPr>
          <a:lstStyle/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Vina overlaps into Tehama County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West Butte overlaps into Glenn &amp; Colusa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East Butte overlaps into Sutter County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North Yuba overlaps into Yuba County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403" y="0"/>
            <a:ext cx="5264166" cy="683355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Butte County Groundwater Management Plans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Surface </a:t>
            </a:r>
            <a:r>
              <a:rPr lang="en-US" sz="2000" dirty="0"/>
              <a:t>w</a:t>
            </a:r>
            <a:r>
              <a:rPr lang="en-US" sz="2000" dirty="0" smtClean="0"/>
              <a:t>ater districts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Butte County: non-district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Exempt area: PUC regulated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Exempt area: non basin areas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6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8" y="4763"/>
            <a:ext cx="5286312" cy="685323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Butte County Groundwater</a:t>
            </a:r>
            <a:br>
              <a:rPr lang="en-US" sz="3600" dirty="0" smtClean="0"/>
            </a:br>
            <a:r>
              <a:rPr lang="en-US" sz="3600" dirty="0" smtClean="0"/>
              <a:t>Monitoring Activities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Water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Water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Subsidence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Annual Report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81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Extent of Groundwater Modeling Efforts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3494639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2016 Water Balance – inputs and outputs of groundwater usage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Setting of sustainable groundwater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Increased knowledge of resource to assist in management decision-making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8" name="Canvas 11"/>
          <p:cNvGrpSpPr/>
          <p:nvPr/>
        </p:nvGrpSpPr>
        <p:grpSpPr>
          <a:xfrm>
            <a:off x="4419600" y="0"/>
            <a:ext cx="7772400" cy="9936480"/>
            <a:chOff x="0" y="0"/>
            <a:chExt cx="7772400" cy="993648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772400" cy="9936480"/>
            </a:xfrm>
            <a:prstGeom prst="rect">
              <a:avLst/>
            </a:prstGeom>
            <a:noFill/>
            <a:ln>
              <a:noFill/>
            </a:ln>
          </p:spPr>
        </p:sp>
        <p:pic>
          <p:nvPicPr>
            <p:cNvPr id="10" name="Picture 9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684" y="0"/>
              <a:ext cx="7534656" cy="993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40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33 – Groundwater Conservation Ordinance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Permit for groundwater transfer outside of county or for transfer programs with a groundwater component</a:t>
            </a:r>
          </a:p>
          <a:p>
            <a:pPr lvl="1"/>
            <a:r>
              <a:rPr lang="en-US" sz="2400" dirty="0" smtClean="0"/>
              <a:t>Requires annual report</a:t>
            </a:r>
          </a:p>
          <a:p>
            <a:pPr lvl="1"/>
            <a:r>
              <a:rPr lang="en-US" sz="2400" dirty="0" smtClean="0"/>
              <a:t>Requires groundwater level monitoring in July and August (4 times a year)</a:t>
            </a:r>
          </a:p>
          <a:p>
            <a:pPr lvl="1"/>
            <a:r>
              <a:rPr lang="en-US" sz="2400" dirty="0" smtClean="0"/>
              <a:t>Requires subsidence monitoring</a:t>
            </a:r>
          </a:p>
          <a:p>
            <a:pPr lvl="1"/>
            <a:r>
              <a:rPr lang="en-US" sz="2400" dirty="0" smtClean="0"/>
              <a:t>Requires testing for saline intrusion</a:t>
            </a:r>
          </a:p>
          <a:p>
            <a:pPr lvl="1"/>
            <a:r>
              <a:rPr lang="en-US" sz="2400" dirty="0" smtClean="0"/>
              <a:t>Requires water balance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31" y="247426"/>
            <a:ext cx="4437529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Colusa County Water Districts and Users Areas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 </a:t>
            </a:r>
          </a:p>
          <a:p>
            <a:r>
              <a:rPr lang="en-US" b="1" dirty="0"/>
              <a:t>GSA-eligible Agencies - 28</a:t>
            </a:r>
            <a:endParaRPr lang="en-US" dirty="0"/>
          </a:p>
          <a:p>
            <a:r>
              <a:rPr lang="en-US" dirty="0"/>
              <a:t>•       16 Water Districts</a:t>
            </a:r>
          </a:p>
          <a:p>
            <a:r>
              <a:rPr lang="en-US" dirty="0"/>
              <a:t>•       4 Reclamation Districts</a:t>
            </a:r>
          </a:p>
          <a:p>
            <a:r>
              <a:rPr lang="en-US" dirty="0"/>
              <a:t>•       4 Public Water Supply Districts</a:t>
            </a:r>
          </a:p>
          <a:p>
            <a:r>
              <a:rPr lang="en-US" dirty="0"/>
              <a:t>•       2 Cities</a:t>
            </a:r>
          </a:p>
          <a:p>
            <a:r>
              <a:rPr lang="en-US" dirty="0"/>
              <a:t>•       County</a:t>
            </a:r>
          </a:p>
          <a:p>
            <a:r>
              <a:rPr lang="en-US" dirty="0"/>
              <a:t>•       Resource Conservation District</a:t>
            </a:r>
          </a:p>
          <a:p>
            <a:r>
              <a:rPr lang="en-US" b="1" dirty="0"/>
              <a:t>Others</a:t>
            </a:r>
            <a:endParaRPr lang="en-US" dirty="0"/>
          </a:p>
          <a:p>
            <a:r>
              <a:rPr lang="en-US" dirty="0"/>
              <a:t>•       5 Mutual Water Companies</a:t>
            </a:r>
          </a:p>
          <a:p>
            <a:r>
              <a:rPr lang="en-US" dirty="0"/>
              <a:t>•       50,000+ Acres of “White Areas” (Private Pumpers)</a:t>
            </a:r>
          </a:p>
          <a:p>
            <a:r>
              <a:rPr lang="en-US" dirty="0"/>
              <a:t>•       Potential new Water District formed by Private Pumpers</a:t>
            </a:r>
          </a:p>
          <a:p>
            <a:r>
              <a:rPr lang="en-US" b="1" dirty="0"/>
              <a:t>Tribes and Federal (exempt)</a:t>
            </a:r>
            <a:endParaRPr lang="en-US" dirty="0"/>
          </a:p>
          <a:p>
            <a:r>
              <a:rPr lang="en-US" dirty="0"/>
              <a:t>•       2 Tribes</a:t>
            </a:r>
          </a:p>
          <a:p>
            <a:r>
              <a:rPr lang="en-US" dirty="0"/>
              <a:t>•       3 Federal Wildlife Refuge Complexes</a:t>
            </a:r>
          </a:p>
          <a:p>
            <a:r>
              <a:rPr lang="en-US" dirty="0"/>
              <a:t>•       US Forest Service</a:t>
            </a:r>
          </a:p>
          <a:p>
            <a:r>
              <a:rPr lang="en-US" dirty="0"/>
              <a:t>•       California Fish and Wildlife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837" y="144965"/>
            <a:ext cx="5264166" cy="683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2401"/>
            <a:ext cx="8596668" cy="4618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Recognizes the value of </a:t>
            </a:r>
            <a:r>
              <a:rPr lang="en-US" sz="2400" dirty="0"/>
              <a:t>l</a:t>
            </a:r>
            <a:r>
              <a:rPr lang="en-US" sz="2400" dirty="0" smtClean="0"/>
              <a:t>ocal management of water resources</a:t>
            </a:r>
          </a:p>
          <a:p>
            <a:r>
              <a:rPr lang="en-US" sz="2400" dirty="0" smtClean="0"/>
              <a:t>Requires the development </a:t>
            </a:r>
            <a:r>
              <a:rPr lang="en-US" sz="2400" dirty="0"/>
              <a:t>of Groundwater Sustainability </a:t>
            </a:r>
            <a:r>
              <a:rPr lang="en-US" sz="2400" dirty="0" smtClean="0"/>
              <a:t>Plans </a:t>
            </a:r>
            <a:r>
              <a:rPr lang="en-US" sz="2400" dirty="0"/>
              <a:t>(</a:t>
            </a:r>
            <a:r>
              <a:rPr lang="en-US" sz="2400" dirty="0" smtClean="0"/>
              <a:t>GSPs) in high and medium basins throughout the state</a:t>
            </a:r>
            <a:endParaRPr lang="en-US" sz="2400" dirty="0"/>
          </a:p>
          <a:p>
            <a:pPr lvl="1"/>
            <a:r>
              <a:rPr lang="en-US" sz="2400" dirty="0" smtClean="0"/>
              <a:t>Groundwater monitoring</a:t>
            </a:r>
          </a:p>
          <a:p>
            <a:pPr lvl="1"/>
            <a:r>
              <a:rPr lang="en-US" sz="2400" dirty="0" smtClean="0"/>
              <a:t>Assessment of basin health</a:t>
            </a:r>
          </a:p>
          <a:p>
            <a:pPr lvl="1"/>
            <a:r>
              <a:rPr lang="en-US" sz="2400" dirty="0" smtClean="0"/>
              <a:t>Water budgets</a:t>
            </a:r>
          </a:p>
          <a:p>
            <a:r>
              <a:rPr lang="en-US" sz="2400" dirty="0" smtClean="0"/>
              <a:t>Goal is to plan for the sustainability </a:t>
            </a:r>
            <a:r>
              <a:rPr lang="en-US" sz="2400" dirty="0"/>
              <a:t>of the groundwater </a:t>
            </a:r>
            <a:r>
              <a:rPr lang="en-US" sz="2400" dirty="0" smtClean="0"/>
              <a:t>resources for future uses</a:t>
            </a:r>
            <a:endParaRPr lang="en-US" sz="2400" dirty="0"/>
          </a:p>
          <a:p>
            <a:r>
              <a:rPr lang="en-US" sz="2400" dirty="0" smtClean="0"/>
              <a:t>Non-compliance is backstopped by intervention by State Water Board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46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28" y="0"/>
            <a:ext cx="5023231" cy="664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not </a:t>
            </a:r>
            <a:r>
              <a:rPr lang="en-US" dirty="0"/>
              <a:t>r</a:t>
            </a:r>
            <a:r>
              <a:rPr lang="en-US" dirty="0" smtClean="0"/>
              <a:t>eally </a:t>
            </a:r>
            <a:r>
              <a:rPr lang="en-US" dirty="0"/>
              <a:t>b</a:t>
            </a:r>
            <a:r>
              <a:rPr lang="en-US" dirty="0" smtClean="0"/>
              <a:t>etter at this…we’ve just been fighting about it a lot longer…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  <a:p>
            <a:r>
              <a:rPr lang="en-US" dirty="0" smtClean="0"/>
              <a:t>Vickie Newlin: (530) 538-2179 </a:t>
            </a:r>
            <a:r>
              <a:rPr lang="en-US" dirty="0" smtClean="0">
                <a:hlinkClick r:id="rId2"/>
              </a:rPr>
              <a:t>vnewlin@buttecounty.net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66" y="0"/>
            <a:ext cx="5625868" cy="669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27" y="75646"/>
            <a:ext cx="5667563" cy="678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17" y="502891"/>
            <a:ext cx="907732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Groundwater Sustainability Agencies – Requirements: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Land use authority</a:t>
            </a:r>
          </a:p>
          <a:p>
            <a:pPr lvl="1"/>
            <a:r>
              <a:rPr lang="en-US" sz="2400" dirty="0" smtClean="0"/>
              <a:t>Counties</a:t>
            </a:r>
          </a:p>
          <a:p>
            <a:pPr lvl="1"/>
            <a:r>
              <a:rPr lang="en-US" sz="2400" dirty="0" smtClean="0"/>
              <a:t>Cities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Water management authority</a:t>
            </a:r>
          </a:p>
          <a:p>
            <a:pPr lvl="1"/>
            <a:r>
              <a:rPr lang="en-US" sz="2400" dirty="0" smtClean="0"/>
              <a:t>Water and Irrigation Districts</a:t>
            </a:r>
          </a:p>
          <a:p>
            <a:pPr lvl="1"/>
            <a:r>
              <a:rPr lang="en-US" sz="2400" dirty="0" smtClean="0"/>
              <a:t>Special Act Districts managing water</a:t>
            </a:r>
          </a:p>
        </p:txBody>
      </p:sp>
    </p:spTree>
    <p:extLst>
      <p:ext uri="{BB962C8B-B14F-4D97-AF65-F5344CB8AC3E}">
        <p14:creationId xmlns:p14="http://schemas.microsoft.com/office/powerpoint/2010/main" val="31796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Entities Eligible to Become GSAs Within Butte County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851" y="514350"/>
            <a:ext cx="4271385" cy="55276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Counties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Special Districts / Water or Irrigation Districts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82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the County and Cities </a:t>
            </a:r>
            <a:br>
              <a:rPr lang="en-US" dirty="0" smtClean="0"/>
            </a:br>
            <a:r>
              <a:rPr lang="en-US" dirty="0" smtClean="0"/>
              <a:t>Involvement in this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Local land use authority is not diminished</a:t>
            </a:r>
          </a:p>
          <a:p>
            <a:endParaRPr lang="en-US" sz="2400" dirty="0" smtClean="0"/>
          </a:p>
          <a:p>
            <a:r>
              <a:rPr lang="en-US" sz="2400" dirty="0" smtClean="0"/>
              <a:t>Water availability and quality should be incorporated or considered in land use decisions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24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</a:t>
            </a:r>
            <a:r>
              <a:rPr lang="en-US" dirty="0" smtClean="0"/>
              <a:t>of Other Local Agencies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Involvement in this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Benefits to groundwater basin through use of surface water supplies</a:t>
            </a:r>
          </a:p>
          <a:p>
            <a:pPr lvl="1"/>
            <a:r>
              <a:rPr lang="en-US" sz="2400" dirty="0" smtClean="0"/>
              <a:t>Applied water contributes to recharge of groundwater basin</a:t>
            </a:r>
          </a:p>
          <a:p>
            <a:pPr lvl="1"/>
            <a:r>
              <a:rPr lang="en-US" sz="2400" dirty="0" smtClean="0"/>
              <a:t>Less competition for groundwater</a:t>
            </a:r>
          </a:p>
          <a:p>
            <a:r>
              <a:rPr lang="en-US" sz="2400" dirty="0" smtClean="0"/>
              <a:t>Surface water provides the ability to entertain groundwater recharge or conjunctive use projects increasing the sustainability of the groundwater basin</a:t>
            </a:r>
          </a:p>
          <a:p>
            <a:r>
              <a:rPr lang="en-US" sz="2400" dirty="0" smtClean="0"/>
              <a:t>Projects that redistribute </a:t>
            </a:r>
            <a:r>
              <a:rPr lang="en-US" sz="2400" dirty="0"/>
              <a:t>surface water supplies has the potential to increase overall water budget within the county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948</TotalTime>
  <Words>453</Words>
  <Application>Microsoft Office PowerPoint</Application>
  <PresentationFormat>Widescreen</PresentationFormat>
  <Paragraphs>107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Wingdings 3</vt:lpstr>
      <vt:lpstr>Facet</vt:lpstr>
      <vt:lpstr>Sustainable Groundwater Management Act Activities in Butte County</vt:lpstr>
      <vt:lpstr>Overview of Legislation</vt:lpstr>
      <vt:lpstr>PowerPoint Presentation</vt:lpstr>
      <vt:lpstr>PowerPoint Presentation</vt:lpstr>
      <vt:lpstr>PowerPoint Presentation</vt:lpstr>
      <vt:lpstr>Formation of Groundwater Sustainability Agencies – Requirements:</vt:lpstr>
      <vt:lpstr>Entities Eligible to Become GSAs Within Butte County </vt:lpstr>
      <vt:lpstr>Importance of the County and Cities  Involvement in this Process</vt:lpstr>
      <vt:lpstr>Importance of Other Local Agencies Involvement in this Process</vt:lpstr>
      <vt:lpstr>Collaboration is Essential Between Water Management and Land Use Entities to Reach Sustainability of the Resource </vt:lpstr>
      <vt:lpstr>Status Within Butte County of Entities that have Filed to Become a GSA</vt:lpstr>
      <vt:lpstr>Butte County Groundwater  Basins </vt:lpstr>
      <vt:lpstr>Groundwater Basins Within Butte County</vt:lpstr>
      <vt:lpstr>Butte County Groundwater Management Plans</vt:lpstr>
      <vt:lpstr>Butte County Groundwater Monitoring Activities</vt:lpstr>
      <vt:lpstr>Extent of Groundwater Modeling Efforts</vt:lpstr>
      <vt:lpstr>Chapter 33 – Groundwater Conservation Ordinance</vt:lpstr>
      <vt:lpstr>Colusa County Water Districts and Users Areas</vt:lpstr>
      <vt:lpstr>PowerPoint Presentation</vt:lpstr>
      <vt:lpstr>PowerPoint Presentation</vt:lpstr>
      <vt:lpstr>We’re not really better at this…we’ve just been fighting about it a lot longer…</vt:lpstr>
    </vt:vector>
  </TitlesOfParts>
  <Company>Butte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Groundwater Legislation 2014</dc:title>
  <dc:creator>Newlin, Vickie</dc:creator>
  <cp:lastModifiedBy>Newlin, Vickie</cp:lastModifiedBy>
  <cp:revision>63</cp:revision>
  <cp:lastPrinted>2016-06-13T17:26:09Z</cp:lastPrinted>
  <dcterms:created xsi:type="dcterms:W3CDTF">2014-11-04T17:19:35Z</dcterms:created>
  <dcterms:modified xsi:type="dcterms:W3CDTF">2016-10-06T16:00:36Z</dcterms:modified>
</cp:coreProperties>
</file>