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764" r:id="rId4"/>
  </p:sldMasterIdLst>
  <p:notesMasterIdLst>
    <p:notesMasterId r:id="rId24"/>
  </p:notesMasterIdLst>
  <p:handoutMasterIdLst>
    <p:handoutMasterId r:id="rId25"/>
  </p:handoutMasterIdLst>
  <p:sldIdLst>
    <p:sldId id="575" r:id="rId5"/>
    <p:sldId id="614" r:id="rId6"/>
    <p:sldId id="615" r:id="rId7"/>
    <p:sldId id="691" r:id="rId8"/>
    <p:sldId id="566" r:id="rId9"/>
    <p:sldId id="665" r:id="rId10"/>
    <p:sldId id="682" r:id="rId11"/>
    <p:sldId id="681" r:id="rId12"/>
    <p:sldId id="683" r:id="rId13"/>
    <p:sldId id="684" r:id="rId14"/>
    <p:sldId id="688" r:id="rId15"/>
    <p:sldId id="689" r:id="rId16"/>
    <p:sldId id="643" r:id="rId17"/>
    <p:sldId id="692" r:id="rId18"/>
    <p:sldId id="693" r:id="rId19"/>
    <p:sldId id="690" r:id="rId20"/>
    <p:sldId id="685" r:id="rId21"/>
    <p:sldId id="686" r:id="rId22"/>
    <p:sldId id="687" r:id="rId23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092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18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279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37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5466" algn="l" defTabSz="914186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2558" algn="l" defTabSz="914186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199652" algn="l" defTabSz="914186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6744" algn="l" defTabSz="914186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ow, Phoebe" initials="P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FF"/>
    <a:srgbClr val="F1F1F1"/>
    <a:srgbClr val="008000"/>
    <a:srgbClr val="FFFFCC"/>
    <a:srgbClr val="CCFF99"/>
    <a:srgbClr val="0000FF"/>
    <a:srgbClr val="000000"/>
    <a:srgbClr val="9966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8" autoAdjust="0"/>
    <p:restoredTop sz="82173" autoAdjust="0"/>
  </p:normalViewPr>
  <p:slideViewPr>
    <p:cSldViewPr>
      <p:cViewPr varScale="1">
        <p:scale>
          <a:sx n="71" d="100"/>
          <a:sy n="71" d="100"/>
        </p:scale>
        <p:origin x="149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08"/>
        <p:guide pos="2185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84302768605495E-2"/>
          <c:y val="3.4413781746350701E-2"/>
          <c:w val="0.91106477012954001"/>
          <c:h val="0.998033490752931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Volumes</c:v>
                </c:pt>
              </c:strCache>
            </c:strRef>
          </c:tx>
          <c:spPr>
            <a:solidFill>
              <a:srgbClr val="9BBB59"/>
            </a:solidFill>
            <a:ln w="24805">
              <a:noFill/>
            </a:ln>
          </c:spPr>
          <c:dPt>
            <c:idx val="0"/>
            <c:bubble3D val="0"/>
            <c:spPr>
              <a:solidFill>
                <a:srgbClr val="003DB8"/>
              </a:solidFill>
              <a:ln w="24805">
                <a:noFill/>
              </a:ln>
            </c:spPr>
            <c:extLst>
              <c:ext xmlns:c16="http://schemas.microsoft.com/office/drawing/2014/chart" uri="{C3380CC4-5D6E-409C-BE32-E72D297353CC}">
                <c16:uniqueId val="{00000001-6ECF-47EB-BAF5-7E14EF9BD9B6}"/>
              </c:ext>
            </c:extLst>
          </c:dPt>
          <c:dPt>
            <c:idx val="1"/>
            <c:bubble3D val="0"/>
            <c:spPr>
              <a:solidFill>
                <a:srgbClr val="53C451"/>
              </a:solidFill>
              <a:ln w="24805">
                <a:noFill/>
              </a:ln>
            </c:spPr>
            <c:extLst>
              <c:ext xmlns:c16="http://schemas.microsoft.com/office/drawing/2014/chart" uri="{C3380CC4-5D6E-409C-BE32-E72D297353CC}">
                <c16:uniqueId val="{00000003-6ECF-47EB-BAF5-7E14EF9BD9B6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Water</c:v>
                </c:pt>
                <c:pt idx="1">
                  <c:v>Wastewater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0.79</c:v>
                </c:pt>
                <c:pt idx="1">
                  <c:v>0.20999999999999996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CF-47EB-BAF5-7E14EF9BD9B6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20"/>
      </c:pieChart>
      <c:spPr>
        <a:noFill/>
        <a:ln w="24818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559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84302768605495E-2"/>
          <c:y val="3.4413781746350701E-2"/>
          <c:w val="0.91106477012954001"/>
          <c:h val="0.998033490752931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Volumes</c:v>
                </c:pt>
              </c:strCache>
            </c:strRef>
          </c:tx>
          <c:spPr>
            <a:solidFill>
              <a:srgbClr val="9BBB59"/>
            </a:solidFill>
            <a:ln w="24609">
              <a:noFill/>
            </a:ln>
          </c:spPr>
          <c:dPt>
            <c:idx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 w="24609">
                <a:noFill/>
              </a:ln>
            </c:spPr>
            <c:extLst>
              <c:ext xmlns:c16="http://schemas.microsoft.com/office/drawing/2014/chart" uri="{C3380CC4-5D6E-409C-BE32-E72D297353CC}">
                <c16:uniqueId val="{00000001-35EA-4F08-9963-27611BD4926A}"/>
              </c:ext>
            </c:extLst>
          </c:dPt>
          <c:dPt>
            <c:idx val="1"/>
            <c:bubble3D val="0"/>
            <c:spPr>
              <a:solidFill>
                <a:srgbClr val="5BC55E"/>
              </a:solidFill>
              <a:ln w="24609">
                <a:noFill/>
              </a:ln>
            </c:spPr>
            <c:extLst>
              <c:ext xmlns:c16="http://schemas.microsoft.com/office/drawing/2014/chart" uri="{C3380CC4-5D6E-409C-BE32-E72D297353CC}">
                <c16:uniqueId val="{00000003-35EA-4F08-9963-27611BD4926A}"/>
              </c:ext>
            </c:extLst>
          </c:dPt>
          <c:dPt>
            <c:idx val="2"/>
            <c:bubble3D val="0"/>
            <c:spPr>
              <a:solidFill>
                <a:srgbClr val="599EE9"/>
              </a:solidFill>
              <a:ln w="24609">
                <a:noFill/>
              </a:ln>
            </c:spPr>
            <c:extLst>
              <c:ext xmlns:c16="http://schemas.microsoft.com/office/drawing/2014/chart" uri="{C3380CC4-5D6E-409C-BE32-E72D297353CC}">
                <c16:uniqueId val="{00000005-35EA-4F08-9963-27611BD4926A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Operations</c:v>
                </c:pt>
                <c:pt idx="1">
                  <c:v>Debt Service</c:v>
                </c:pt>
                <c:pt idx="2">
                  <c:v>Captal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0.38</c:v>
                </c:pt>
                <c:pt idx="1">
                  <c:v>0.24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EA-4F08-9963-27611BD4926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4622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547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Sheet1!$C$15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1-57D8-4B8F-972C-C94AC3B4CE20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57D8-4B8F-972C-C94AC3B4CE20}"/>
              </c:ext>
            </c:extLst>
          </c:dPt>
          <c:dPt>
            <c:idx val="5"/>
            <c:invertIfNegative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5-57D8-4B8F-972C-C94AC3B4CE20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7D8-4B8F-972C-C94AC3B4CE20}"/>
              </c:ext>
            </c:extLst>
          </c:dPt>
          <c:dLbls>
            <c:dLbl>
              <c:idx val="0"/>
              <c:layout>
                <c:manualLayout>
                  <c:x val="4.6728971962616819E-3"/>
                  <c:y val="-0.11770412087996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D8-4B8F-972C-C94AC3B4CE20}"/>
                </c:ext>
              </c:extLst>
            </c:dLbl>
            <c:dLbl>
              <c:idx val="1"/>
              <c:layout>
                <c:manualLayout>
                  <c:x val="4.6728971962616819E-3"/>
                  <c:y val="-0.25782807430850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D8-4B8F-972C-C94AC3B4CE20}"/>
                </c:ext>
              </c:extLst>
            </c:dLbl>
            <c:dLbl>
              <c:idx val="2"/>
              <c:layout>
                <c:manualLayout>
                  <c:x val="3.1152647975077881E-3"/>
                  <c:y val="-0.21018593014280285"/>
                </c:manualLayout>
              </c:layout>
              <c:spPr>
                <a:ln w="12700"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D8-4B8F-972C-C94AC3B4CE20}"/>
                </c:ext>
              </c:extLst>
            </c:dLbl>
            <c:dLbl>
              <c:idx val="4"/>
              <c:layout>
                <c:manualLayout>
                  <c:x val="7.7881619937694704E-3"/>
                  <c:y val="-0.117704120879969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D8-4B8F-972C-C94AC3B4CE20}"/>
                </c:ext>
              </c:extLst>
            </c:dLbl>
            <c:dLbl>
              <c:idx val="5"/>
              <c:layout>
                <c:manualLayout>
                  <c:x val="9.3457943925233638E-3"/>
                  <c:y val="-0.42037186028560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D8-4B8F-972C-C94AC3B4CE20}"/>
                </c:ext>
              </c:extLst>
            </c:dLbl>
            <c:dLbl>
              <c:idx val="6"/>
              <c:layout>
                <c:manualLayout>
                  <c:x val="1.557632398753894E-3"/>
                  <c:y val="-0.37553219518847442"/>
                </c:manualLayout>
              </c:layout>
              <c:spPr>
                <a:ln w="12700"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D8-4B8F-972C-C94AC3B4CE20}"/>
                </c:ext>
              </c:extLst>
            </c:dLbl>
            <c:spPr>
              <a:ln w="12700"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Sheet1!$B$16:$B$24</c:f>
              <c:strCache>
                <c:ptCount val="7"/>
                <c:pt idx="0">
                  <c:v>Cost</c:v>
                </c:pt>
                <c:pt idx="1">
                  <c:v>Revenue (low)</c:v>
                </c:pt>
                <c:pt idx="2">
                  <c:v>Net (low)</c:v>
                </c:pt>
                <c:pt idx="4">
                  <c:v>Cost</c:v>
                </c:pt>
                <c:pt idx="5">
                  <c:v>Rev. (High)</c:v>
                </c:pt>
                <c:pt idx="6">
                  <c:v>Net (High)</c:v>
                </c:pt>
              </c:strCache>
            </c:strRef>
          </c:cat>
          <c:val>
            <c:numRef>
              <c:f>Sheet1!$C$16:$C$24</c:f>
              <c:numCache>
                <c:formatCode>"$"#,##0</c:formatCode>
                <c:ptCount val="9"/>
                <c:pt idx="0">
                  <c:v>1500000</c:v>
                </c:pt>
                <c:pt idx="1">
                  <c:v>6448500</c:v>
                </c:pt>
                <c:pt idx="2">
                  <c:v>4948500</c:v>
                </c:pt>
                <c:pt idx="4">
                  <c:v>1500000</c:v>
                </c:pt>
                <c:pt idx="5">
                  <c:v>10747500</c:v>
                </c:pt>
                <c:pt idx="6">
                  <c:v>9247500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D8-4B8F-972C-C94AC3B4CE20}"/>
            </c:ext>
          </c:extLst>
        </c:ser>
        <c:ser>
          <c:idx val="1"/>
          <c:order val="1"/>
          <c:tx>
            <c:strRef>
              <c:f>Sheet1!$D$15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Sheet1!$B$16:$B$24</c:f>
              <c:strCache>
                <c:ptCount val="7"/>
                <c:pt idx="0">
                  <c:v>Cost</c:v>
                </c:pt>
                <c:pt idx="1">
                  <c:v>Revenue (low)</c:v>
                </c:pt>
                <c:pt idx="2">
                  <c:v>Net (low)</c:v>
                </c:pt>
                <c:pt idx="4">
                  <c:v>Cost</c:v>
                </c:pt>
                <c:pt idx="5">
                  <c:v>Rev. (High)</c:v>
                </c:pt>
                <c:pt idx="6">
                  <c:v>Net (High)</c:v>
                </c:pt>
              </c:strCache>
            </c:strRef>
          </c:cat>
          <c:val>
            <c:numRef>
              <c:f>Sheet1!$D$16:$D$24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B-57D8-4B8F-972C-C94AC3B4C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129664"/>
        <c:axId val="104131200"/>
      </c:barChart>
      <c:catAx>
        <c:axId val="10412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4131200"/>
        <c:crosses val="autoZero"/>
        <c:auto val="1"/>
        <c:lblAlgn val="ctr"/>
        <c:lblOffset val="100"/>
        <c:noMultiLvlLbl val="0"/>
      </c:catAx>
      <c:valAx>
        <c:axId val="104131200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104129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7"/>
            <a:ext cx="3005448" cy="46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50" tIns="46276" rIns="92550" bIns="46276" numCol="1" anchor="t" anchorCtr="0" compatLnSpc="1">
            <a:prstTxWarp prst="textNoShape">
              <a:avLst/>
            </a:prstTxWarp>
          </a:bodyPr>
          <a:lstStyle>
            <a:lvl1pPr defTabSz="92565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183" y="7"/>
            <a:ext cx="3005448" cy="46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50" tIns="46276" rIns="92550" bIns="46276" numCol="1" anchor="t" anchorCtr="0" compatLnSpc="1">
            <a:prstTxWarp prst="textNoShape">
              <a:avLst/>
            </a:prstTxWarp>
          </a:bodyPr>
          <a:lstStyle>
            <a:lvl1pPr algn="r" defTabSz="92565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770941"/>
            <a:ext cx="3005448" cy="46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50" tIns="46276" rIns="92550" bIns="46276" numCol="1" anchor="b" anchorCtr="0" compatLnSpc="1">
            <a:prstTxWarp prst="textNoShape">
              <a:avLst/>
            </a:prstTxWarp>
          </a:bodyPr>
          <a:lstStyle>
            <a:lvl1pPr defTabSz="92565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183" y="8770941"/>
            <a:ext cx="3005448" cy="46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50" tIns="46276" rIns="92550" bIns="46276" numCol="1" anchor="b" anchorCtr="0" compatLnSpc="1">
            <a:prstTxWarp prst="textNoShape">
              <a:avLst/>
            </a:prstTxWarp>
          </a:bodyPr>
          <a:lstStyle>
            <a:lvl1pPr algn="r" defTabSz="925650">
              <a:defRPr sz="1300"/>
            </a:lvl1pPr>
          </a:lstStyle>
          <a:p>
            <a:fld id="{72604F59-0EA1-4F4D-8B7A-1EACF539031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6202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7"/>
            <a:ext cx="3005448" cy="46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50" tIns="46276" rIns="92550" bIns="46276" numCol="1" anchor="t" anchorCtr="0" compatLnSpc="1">
            <a:prstTxWarp prst="textNoShape">
              <a:avLst/>
            </a:prstTxWarp>
          </a:bodyPr>
          <a:lstStyle>
            <a:lvl1pPr defTabSz="92565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183" y="7"/>
            <a:ext cx="3005448" cy="46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50" tIns="46276" rIns="92550" bIns="46276" numCol="1" anchor="t" anchorCtr="0" compatLnSpc="1">
            <a:prstTxWarp prst="textNoShape">
              <a:avLst/>
            </a:prstTxWarp>
          </a:bodyPr>
          <a:lstStyle>
            <a:lvl1pPr algn="r" defTabSz="92565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050" y="4386270"/>
            <a:ext cx="5546104" cy="41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50" tIns="46276" rIns="92550" bIns="462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770941"/>
            <a:ext cx="3005448" cy="46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50" tIns="46276" rIns="92550" bIns="46276" numCol="1" anchor="b" anchorCtr="0" compatLnSpc="1">
            <a:prstTxWarp prst="textNoShape">
              <a:avLst/>
            </a:prstTxWarp>
          </a:bodyPr>
          <a:lstStyle>
            <a:lvl1pPr defTabSz="92565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183" y="8770941"/>
            <a:ext cx="3005448" cy="46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50" tIns="46276" rIns="92550" bIns="46276" numCol="1" anchor="b" anchorCtr="0" compatLnSpc="1">
            <a:prstTxWarp prst="textNoShape">
              <a:avLst/>
            </a:prstTxWarp>
          </a:bodyPr>
          <a:lstStyle>
            <a:lvl1pPr algn="r" defTabSz="925650">
              <a:defRPr sz="1300"/>
            </a:lvl1pPr>
          </a:lstStyle>
          <a:p>
            <a:fld id="{1F693105-F84E-41AC-AA63-2E7585B00C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0073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0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1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2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3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5466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3738"/>
            <a:ext cx="46164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for Directors Linney</a:t>
            </a:r>
            <a:r>
              <a:rPr lang="en-US" baseline="0" dirty="0"/>
              <a:t> and Patterson</a:t>
            </a:r>
          </a:p>
          <a:p>
            <a:r>
              <a:rPr lang="en-US" baseline="0" dirty="0"/>
              <a:t>Intros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3105-F84E-41AC-AA63-2E7585B00C66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9247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3738"/>
            <a:ext cx="46164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3105-F84E-41AC-AA63-2E7585B00C66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4789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AA47A-0DA8-479F-B05C-670AF6CC65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4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AA47A-0DA8-479F-B05C-670AF6CC65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4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8875" y="693738"/>
            <a:ext cx="4616450" cy="3462337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9941" indent="-169941" defTabSz="906343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ヒラギノ角ゴ Pro W3" pitchFamily="1" charset="-128"/>
                <a:cs typeface="+mn-cs"/>
              </a:rPr>
              <a:t>Water continues to be the best value around and EBMUD’s water is some of the best in the state. </a:t>
            </a:r>
            <a:endParaRPr lang="en-US" dirty="0"/>
          </a:p>
          <a:p>
            <a:pPr>
              <a:defRPr/>
            </a:pPr>
            <a:endParaRPr lang="en-US" altLang="en-US" dirty="0">
              <a:latin typeface="Arial" pitchFamily="34" charset="0"/>
              <a:ea typeface="ヒラギノ角ゴ Pro W3"/>
              <a:cs typeface="ヒラギノ角ゴ Pro W3"/>
            </a:endParaRPr>
          </a:p>
          <a:p>
            <a:pPr marL="169941" indent="-169941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Arial" pitchFamily="34" charset="0"/>
                <a:ea typeface="ヒラギノ角ゴ Pro W3"/>
                <a:cs typeface="ヒラギノ角ゴ Pro W3"/>
              </a:rPr>
              <a:t>For more information, visit us on EBMUD.com, follow us on Twitter or as always, you can reach out to me directly.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1205" indent="-284103" defTabSz="9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1169" indent="-226964" defTabSz="9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598273" indent="-226964" defTabSz="9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5375" indent="-226964" defTabSz="9205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2478" indent="-226964" defTabSz="9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69580" indent="-226964" defTabSz="9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6683" indent="-226964" defTabSz="9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3786" indent="-226964" defTabSz="92055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AD380C02-6EA8-421D-B5A8-1D19EC4B43DB}" type="slidenum">
              <a:rPr lang="en-US" altLang="en-US" sz="130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611E-175D-488A-B75B-FF09E7D867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79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2611E-175D-488A-B75B-FF09E7D867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17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3738"/>
            <a:ext cx="46164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Debt</a:t>
            </a:r>
            <a:r>
              <a:rPr lang="en-US" b="1" baseline="0" dirty="0">
                <a:solidFill>
                  <a:srgbClr val="FFFF00"/>
                </a:solidFill>
              </a:rPr>
              <a:t> Service</a:t>
            </a:r>
          </a:p>
          <a:p>
            <a:pPr marL="171426" indent="-171426">
              <a:buFont typeface="Arial" panose="020B0604020202020204" pitchFamily="34" charset="0"/>
              <a:buChar char="•"/>
            </a:pPr>
            <a:r>
              <a:rPr lang="en-US" b="0" baseline="0" dirty="0">
                <a:solidFill>
                  <a:srgbClr val="FFFF00"/>
                </a:solidFill>
              </a:rPr>
              <a:t>We issued more bonds this year, making it less likely that we will issue bonds next year </a:t>
            </a:r>
          </a:p>
          <a:p>
            <a:pPr marL="628563" lvl="1" indent="-171426">
              <a:buFont typeface="Arial" panose="020B0604020202020204" pitchFamily="34" charset="0"/>
              <a:buChar char="•"/>
            </a:pPr>
            <a:r>
              <a:rPr lang="en-US" b="0" baseline="0" dirty="0">
                <a:solidFill>
                  <a:srgbClr val="FFFF00"/>
                </a:solidFill>
              </a:rPr>
              <a:t>Not issuing bonds will save the District $700,000</a:t>
            </a:r>
          </a:p>
          <a:p>
            <a:pPr marL="628563" lvl="1" indent="-171426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628563" lvl="1" indent="-171426">
              <a:buFont typeface="Arial" panose="020B0604020202020204" pitchFamily="34" charset="0"/>
              <a:buChar char="•"/>
            </a:pPr>
            <a:r>
              <a:rPr lang="en-US" dirty="0"/>
              <a:t>Additionally, due to refinancing bonds in the upcoming bond sale, we expect (based on current market conditions) to have roughly $23.1 million in present value debt service savings on the Water side and $7.2 million in present value debt service savings on the Wastewater side over the remaining life of the bonds.</a:t>
            </a:r>
          </a:p>
        </p:txBody>
      </p:sp>
    </p:spTree>
    <p:extLst>
      <p:ext uri="{BB962C8B-B14F-4D97-AF65-F5344CB8AC3E}">
        <p14:creationId xmlns:p14="http://schemas.microsoft.com/office/powerpoint/2010/main" val="3542424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146"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1pPr>
            <a:lvl2pPr marL="742846" indent="-285711" defTabSz="930146"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2pPr>
            <a:lvl3pPr marL="1142841" indent="-228568" defTabSz="930146"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3pPr>
            <a:lvl4pPr marL="1599977" indent="-228568" defTabSz="930146"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4pPr>
            <a:lvl5pPr marL="2057114" indent="-228568" defTabSz="930146"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5pPr>
            <a:lvl6pPr marL="2514251" indent="-228568" defTabSz="930146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6pPr>
            <a:lvl7pPr marL="2971387" indent="-228568" defTabSz="930146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7pPr>
            <a:lvl8pPr marL="3428523" indent="-228568" defTabSz="930146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8pPr>
            <a:lvl9pPr marL="3885659" indent="-228568" defTabSz="930146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BF252AB0-3975-4DFF-8795-E534169783D2}" type="slidenum">
              <a:rPr lang="en-US" altLang="en-US" sz="1200" b="0">
                <a:solidFill>
                  <a:schemeClr val="tx1"/>
                </a:solidFill>
              </a:rPr>
              <a:pPr/>
              <a:t>17</a:t>
            </a:fld>
            <a:endParaRPr lang="en-US" altLang="en-US" sz="1200" b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5394" indent="-225394" eaLnBrk="1" hangingPunct="1">
              <a:buFont typeface="Wingdings" pitchFamily="2" charset="2"/>
              <a:buChar char="§"/>
              <a:tabLst>
                <a:tab pos="225394" algn="l"/>
              </a:tabLst>
            </a:pPr>
            <a:r>
              <a:rPr lang="en-US" altLang="en-US" sz="1400" u="sng"/>
              <a:t>Digestion Capacity</a:t>
            </a:r>
            <a:r>
              <a:rPr lang="en-US" altLang="en-US" sz="1400"/>
              <a:t>: Due to the loss of industrial dischargers in our service area in the 1990s and early 2000s, significant excess capacity and underutilized infrastructure existed at the MWWTP.</a:t>
            </a:r>
          </a:p>
          <a:p>
            <a:pPr marL="225394" indent="-225394" eaLnBrk="1" hangingPunct="1">
              <a:buFont typeface="Wingdings" pitchFamily="2" charset="2"/>
              <a:buChar char="§"/>
              <a:tabLst>
                <a:tab pos="225394" algn="l"/>
              </a:tabLst>
            </a:pPr>
            <a:r>
              <a:rPr lang="en-US" altLang="en-US" sz="1400" u="sng"/>
              <a:t>Board Policy</a:t>
            </a:r>
            <a:r>
              <a:rPr lang="en-US" altLang="en-US" sz="1400"/>
              <a:t>: EBMUD has established Board policies for both Sustainability and Renewable Energy to help guide project decision-making and reinforce the commitment to green infrastructure.</a:t>
            </a:r>
          </a:p>
          <a:p>
            <a:pPr marL="225394" indent="-225394" eaLnBrk="1" hangingPunct="1">
              <a:buFont typeface="Wingdings" pitchFamily="2" charset="2"/>
              <a:buChar char="§"/>
              <a:tabLst>
                <a:tab pos="225394" algn="l"/>
              </a:tabLst>
            </a:pPr>
            <a:r>
              <a:rPr lang="en-US" altLang="en-US" sz="1400" u="sng"/>
              <a:t>Innovation</a:t>
            </a:r>
            <a:r>
              <a:rPr lang="en-US" altLang="en-US" sz="1400"/>
              <a:t>: A key component to the success of EBMUD’s renewable energy program has been in-house development of technical approaches and solutions to problems in uncharted territory.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3105-F84E-41AC-AA63-2E7585B00C66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1546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3738"/>
            <a:ext cx="46164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EILEEN – please emphasize how attendees can engage in this process – bring greater regional focus on local disposal and GHG-free energy generation, etc.</a:t>
            </a:r>
          </a:p>
          <a:p>
            <a:endParaRPr lang="en-US" sz="2000" dirty="0"/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An Emerging Role for WWTPs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Historically: A protector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New Role: A provider</a:t>
            </a:r>
          </a:p>
          <a:p>
            <a:pPr eaLnBrk="1" hangingPunct="1">
              <a:spcBef>
                <a:spcPct val="450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Driving Forces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Sustainability focus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Environmental stewardship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Economic benefits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Climate change impacts</a:t>
            </a:r>
          </a:p>
          <a:p>
            <a:pPr eaLnBrk="1" hangingPunct="1">
              <a:spcBef>
                <a:spcPct val="450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Producing green products can help reduce a WWTP’s carbon footprint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Utilizing existing capacity at EBMUD’s Main Wastewater Plant to locally dispose of regional non-sewage waste and generate renewable energy from biogas. </a:t>
            </a:r>
          </a:p>
          <a:p>
            <a:r>
              <a:rPr lang="en-US" sz="2000" dirty="0"/>
              <a:t>Program offsets treatment plant costs with tip fees, reduced operational energy costs, and surplus energy sales.</a:t>
            </a:r>
          </a:p>
          <a:p>
            <a:endParaRPr lang="en-US" sz="2200" dirty="0"/>
          </a:p>
          <a:p>
            <a:r>
              <a:rPr lang="en-US" sz="2200" dirty="0"/>
              <a:t>Liquid Waste: Liquid organics, brine </a:t>
            </a:r>
          </a:p>
          <a:p>
            <a:endParaRPr lang="en-US" sz="2200" dirty="0"/>
          </a:p>
          <a:p>
            <a:r>
              <a:rPr lang="en-US" sz="2200" dirty="0"/>
              <a:t>Food Waste</a:t>
            </a:r>
          </a:p>
          <a:p>
            <a:r>
              <a:rPr lang="en-US" sz="2200" dirty="0"/>
              <a:t>Large-scale (200 tons/day) food waste facility is on hold</a:t>
            </a:r>
          </a:p>
          <a:p>
            <a:pPr lvl="1"/>
            <a:r>
              <a:rPr lang="en-US" sz="2200" dirty="0"/>
              <a:t>Insufficient project revenues under current market conditions to offset capital investment</a:t>
            </a:r>
          </a:p>
          <a:p>
            <a:pPr>
              <a:spcBef>
                <a:spcPts val="1900"/>
              </a:spcBef>
            </a:pPr>
            <a:r>
              <a:rPr lang="en-US" sz="2200" dirty="0"/>
              <a:t>EBMUD is focusing on off-site preprocessing by others </a:t>
            </a:r>
          </a:p>
          <a:p>
            <a:pPr>
              <a:spcBef>
                <a:spcPts val="1900"/>
              </a:spcBef>
            </a:pPr>
            <a:r>
              <a:rPr lang="en-US" sz="2200" dirty="0"/>
              <a:t>State organics diversion mandate is likely to create more favorable economics in the future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3105-F84E-41AC-AA63-2E7585B00C66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418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273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38098" indent="-283883" defTabSz="905273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35535" indent="-227108" defTabSz="905273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589749" indent="-227108" defTabSz="905273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43962" indent="-227108" defTabSz="905273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498177" indent="-227108" defTabSz="9052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52390" indent="-227108" defTabSz="9052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06604" indent="-227108" defTabSz="9052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60817" indent="-227108" defTabSz="9052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fld id="{C495608D-44F9-44BB-9AB3-BE43CF18D12C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6450" cy="346233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6" y="4385632"/>
            <a:ext cx="5546731" cy="4153224"/>
          </a:xfrm>
          <a:noFill/>
        </p:spPr>
        <p:txBody>
          <a:bodyPr/>
          <a:lstStyle/>
          <a:p>
            <a:pPr defTabSz="906410" eaLnBrk="1" hangingPunct="1">
              <a:defRPr/>
            </a:pPr>
            <a:r>
              <a:rPr lang="en-US" dirty="0">
                <a:ea typeface="ヒラギノ角ゴ Pro W3" pitchFamily="1" charset="-128"/>
                <a:cs typeface="+mn-cs"/>
              </a:rPr>
              <a:t>Before I delve into our water supply, let me tell you a little bit about our water system.  Most EBMUD water begins as snowmelt into the Mokelumne River in the Western Sierra.</a:t>
            </a:r>
          </a:p>
          <a:p>
            <a:pPr defTabSz="906410" eaLnBrk="1" hangingPunct="1">
              <a:defRPr/>
            </a:pPr>
            <a:endParaRPr lang="en-US" dirty="0">
              <a:ea typeface="ヒラギノ角ゴ Pro W3" pitchFamily="1" charset="-128"/>
              <a:cs typeface="+mn-cs"/>
            </a:endParaRPr>
          </a:p>
          <a:p>
            <a:pPr defTabSz="906410" eaLnBrk="1" hangingPunct="1">
              <a:defRPr/>
            </a:pPr>
            <a:r>
              <a:rPr lang="en-US" dirty="0">
                <a:ea typeface="ヒラギノ角ゴ Pro W3" pitchFamily="1" charset="-128"/>
                <a:cs typeface="+mn-cs"/>
              </a:rPr>
              <a:t>The water is stored at Pardee Reservoir before traversing 90 miles of pipeline to the East Bay’s reservoirs.  </a:t>
            </a:r>
          </a:p>
          <a:p>
            <a:pPr defTabSz="906410" eaLnBrk="1" hangingPunct="1">
              <a:defRPr/>
            </a:pPr>
            <a:endParaRPr lang="en-US" dirty="0">
              <a:ea typeface="ヒラギノ角ゴ Pro W3" pitchFamily="1" charset="-128"/>
              <a:cs typeface="+mn-cs"/>
            </a:endParaRPr>
          </a:p>
          <a:p>
            <a:pPr defTabSz="906410" eaLnBrk="1" hangingPunct="1">
              <a:defRPr/>
            </a:pPr>
            <a:r>
              <a:rPr lang="en-US" dirty="0">
                <a:ea typeface="ヒラギノ角ゴ Pro W3" pitchFamily="1" charset="-128"/>
                <a:cs typeface="+mn-cs"/>
              </a:rPr>
              <a:t>EBMUD water serves more than 1.4 million people, in a 325-square mile area, in parts of Alameda and Contra Costa Counties. 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8875" y="693738"/>
            <a:ext cx="4616450" cy="3462337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/>
            <a:r>
              <a:rPr lang="en-US" dirty="0">
                <a:ea typeface="ヒラギノ角ゴ Pro W3" pitchFamily="1" charset="-128"/>
                <a:cs typeface="+mn-cs"/>
              </a:rPr>
              <a:t>Our complex distribution system includes: </a:t>
            </a:r>
          </a:p>
          <a:p>
            <a:pPr lvl="0" fontAlgn="base"/>
            <a:br>
              <a:rPr lang="en-US" dirty="0">
                <a:ea typeface="ヒラギノ角ゴ Pro W3" pitchFamily="1" charset="-128"/>
                <a:cs typeface="+mn-cs"/>
              </a:rPr>
            </a:br>
            <a:r>
              <a:rPr lang="en-US" dirty="0">
                <a:ea typeface="ヒラギノ角ゴ Pro W3" pitchFamily="1" charset="-128"/>
                <a:cs typeface="+mn-cs"/>
              </a:rPr>
              <a:t>5 local reservoirs</a:t>
            </a:r>
          </a:p>
          <a:p>
            <a:pPr lvl="0" fontAlgn="base"/>
            <a:r>
              <a:rPr lang="en-US" dirty="0">
                <a:ea typeface="ヒラギノ角ゴ Pro W3" pitchFamily="1" charset="-128"/>
                <a:cs typeface="+mn-cs"/>
              </a:rPr>
              <a:t>6 water treatment plants</a:t>
            </a:r>
          </a:p>
          <a:p>
            <a:pPr lvl="0" fontAlgn="base"/>
            <a:r>
              <a:rPr lang="en-US" b="1" dirty="0">
                <a:ea typeface="ヒラギノ角ゴ Pro W3" pitchFamily="1" charset="-128"/>
                <a:cs typeface="+mn-cs"/>
              </a:rPr>
              <a:t>122 pressure zones</a:t>
            </a:r>
            <a:endParaRPr lang="en-US" dirty="0">
              <a:ea typeface="ヒラギノ角ゴ Pro W3" pitchFamily="1" charset="-128"/>
              <a:cs typeface="+mn-cs"/>
            </a:endParaRPr>
          </a:p>
          <a:p>
            <a:pPr lvl="0" fontAlgn="base"/>
            <a:r>
              <a:rPr lang="en-US" dirty="0">
                <a:ea typeface="ヒラギノ角ゴ Pro W3" pitchFamily="1" charset="-128"/>
                <a:cs typeface="+mn-cs"/>
              </a:rPr>
              <a:t>164 reservoir tanks</a:t>
            </a:r>
          </a:p>
          <a:p>
            <a:pPr lvl="0" fontAlgn="base"/>
            <a:r>
              <a:rPr lang="en-US" dirty="0">
                <a:ea typeface="ヒラギノ角ゴ Pro W3" pitchFamily="1" charset="-128"/>
                <a:cs typeface="+mn-cs"/>
              </a:rPr>
              <a:t>135 pumping plants</a:t>
            </a:r>
          </a:p>
          <a:p>
            <a:pPr lvl="0" fontAlgn="base"/>
            <a:r>
              <a:rPr lang="en-US" dirty="0">
                <a:ea typeface="ヒラギノ角ゴ Pro W3" pitchFamily="1" charset="-128"/>
                <a:cs typeface="+mn-cs"/>
              </a:rPr>
              <a:t>over 4,200 miles of pipelines</a:t>
            </a:r>
          </a:p>
          <a:p>
            <a:pPr defTabSz="906410" eaLnBrk="1" hangingPunct="1">
              <a:defRPr/>
            </a:pPr>
            <a:br>
              <a:rPr lang="en-US" dirty="0">
                <a:ea typeface="ヒラギノ角ゴ Pro W3" pitchFamily="1" charset="-128"/>
                <a:cs typeface="+mn-cs"/>
              </a:rPr>
            </a:br>
            <a:r>
              <a:rPr lang="en-US" dirty="0">
                <a:ea typeface="ヒラギノ角ゴ Pro W3" pitchFamily="1" charset="-128"/>
                <a:cs typeface="+mn-cs"/>
              </a:rPr>
              <a:t>EBMUD has almost 2,000 skilled employees who keep these facilities running every day. </a:t>
            </a:r>
          </a:p>
          <a:p>
            <a:endParaRPr lang="en-US" altLang="en-US" dirty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42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792" indent="-285689" defTabSz="922142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2757" indent="-228551" defTabSz="922142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599860" indent="-228551" defTabSz="922142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6962" indent="-228551" defTabSz="922142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064" indent="-228551" defTabSz="922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167" indent="-228551" defTabSz="922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8269" indent="-228551" defTabSz="922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5372" indent="-228551" defTabSz="922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7CD3B47B-1604-4B37-A4DD-BBB59BD2F6AE}" type="slidenum">
              <a:rPr lang="en-US" altLang="en-US" sz="1300"/>
              <a:pPr/>
              <a:t>3</a:t>
            </a:fld>
            <a:endParaRPr lang="en-US" altLang="en-US" sz="13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926981" y="8770942"/>
            <a:ext cx="3005619" cy="46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322" tIns="47161" rIns="94322" bIns="47161" anchor="b"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713" indent="-287338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2525" indent="-231775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2900" indent="-231775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3275" indent="-230188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0475" indent="-230188" defTabSz="9398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7675" indent="-230188" defTabSz="9398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4875" indent="-230188" defTabSz="9398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2075" indent="-230188" defTabSz="9398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74B7E4C9-496C-497B-AC54-FAC66817AD3B}" type="slidenum">
              <a:rPr lang="en-US" altLang="en-US" sz="130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4</a:t>
            </a:fld>
            <a:endParaRPr lang="en-US" altLang="en-US" sz="1300" dirty="0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692150"/>
            <a:ext cx="4616450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225" y="4386267"/>
            <a:ext cx="5545761" cy="4152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322" tIns="47161" rIns="94322" bIns="4716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500" dirty="0"/>
              <a:t>EBMUD will implement conservation and recycled water programs to achieve 2020 goals, which surpass the 2020 water use target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3738"/>
            <a:ext cx="46164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3105-F84E-41AC-AA63-2E7585B00C66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478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22227"/>
            <a:fld id="{BF862963-B9F7-4E4B-B692-1D42C71FE530}" type="slidenum">
              <a:rPr lang="en-US" smtClean="0">
                <a:latin typeface="Arial" charset="0"/>
              </a:rPr>
              <a:pPr defTabSz="922227"/>
              <a:t>6</a:t>
            </a:fld>
            <a:endParaRPr lang="en-US" dirty="0">
              <a:latin typeface="Arial" charset="0"/>
            </a:endParaRPr>
          </a:p>
        </p:txBody>
      </p:sp>
      <p:sp>
        <p:nvSpPr>
          <p:cNvPr id="1503234" name="Rectangle 7"/>
          <p:cNvSpPr txBox="1">
            <a:spLocks noGrp="1" noChangeArrowheads="1"/>
          </p:cNvSpPr>
          <p:nvPr/>
        </p:nvSpPr>
        <p:spPr bwMode="auto">
          <a:xfrm>
            <a:off x="3927575" y="8770343"/>
            <a:ext cx="3005122" cy="46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45" tIns="46172" rIns="92345" bIns="46172" anchor="b"/>
          <a:lstStyle/>
          <a:p>
            <a:pPr algn="r" defTabSz="922227"/>
            <a:fld id="{4D539411-6E33-4485-B23B-592B3E2C7737}" type="slidenum">
              <a:rPr lang="en-US" sz="1300"/>
              <a:pPr algn="r" defTabSz="922227"/>
              <a:t>6</a:t>
            </a:fld>
            <a:endParaRPr lang="en-US" sz="1300" dirty="0"/>
          </a:p>
        </p:txBody>
      </p:sp>
      <p:sp>
        <p:nvSpPr>
          <p:cNvPr id="1503235" name="Rectangle 7"/>
          <p:cNvSpPr txBox="1">
            <a:spLocks noGrp="1" noChangeArrowheads="1"/>
          </p:cNvSpPr>
          <p:nvPr/>
        </p:nvSpPr>
        <p:spPr bwMode="auto">
          <a:xfrm>
            <a:off x="3927575" y="8770343"/>
            <a:ext cx="3005122" cy="46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45" tIns="46172" rIns="92345" bIns="46172" anchor="b"/>
          <a:lstStyle/>
          <a:p>
            <a:pPr algn="r" defTabSz="922227"/>
            <a:fld id="{9C5D877A-1580-4F5E-8962-9BA987E78EFE}" type="slidenum">
              <a:rPr lang="en-US" sz="1300"/>
              <a:pPr algn="r" defTabSz="922227"/>
              <a:t>6</a:t>
            </a:fld>
            <a:endParaRPr lang="en-US" sz="1300" dirty="0"/>
          </a:p>
        </p:txBody>
      </p:sp>
      <p:sp>
        <p:nvSpPr>
          <p:cNvPr id="150323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3738"/>
            <a:ext cx="4616450" cy="3462337"/>
          </a:xfrm>
          <a:ln/>
        </p:spPr>
      </p:sp>
      <p:sp>
        <p:nvSpPr>
          <p:cNvPr id="1503238" name="Slide Number Placeholder 3"/>
          <p:cNvSpPr txBox="1">
            <a:spLocks noGrp="1"/>
          </p:cNvSpPr>
          <p:nvPr/>
        </p:nvSpPr>
        <p:spPr bwMode="auto">
          <a:xfrm>
            <a:off x="3927575" y="8770343"/>
            <a:ext cx="3005122" cy="46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45" tIns="46172" rIns="92345" bIns="46172" anchor="b"/>
          <a:lstStyle/>
          <a:p>
            <a:pPr algn="r" defTabSz="922227"/>
            <a:fld id="{D3AEAA08-7B8F-4FBF-AFC5-54F9658F3B84}" type="slidenum">
              <a:rPr lang="en-US" sz="1300"/>
              <a:pPr algn="r" defTabSz="922227"/>
              <a:t>6</a:t>
            </a:fld>
            <a:endParaRPr lang="en-US" sz="1300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u="sng" dirty="0"/>
              <a:t>Capital Investments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The percentage of the FY18 &amp; FY19 Capital Improvement Program that is attributable to District labor, </a:t>
            </a:r>
            <a:r>
              <a:rPr lang="en-US" i="1" u="sng" dirty="0"/>
              <a:t>both</a:t>
            </a:r>
            <a:r>
              <a:rPr lang="en-US" dirty="0"/>
              <a:t> direct and supporting labor, is approximately 46 percent for water.  </a:t>
            </a:r>
          </a:p>
          <a:p>
            <a:endParaRPr lang="en-US" b="1" u="sng" dirty="0"/>
          </a:p>
          <a:p>
            <a:r>
              <a:rPr lang="en-US" b="1" u="sng" dirty="0"/>
              <a:t>O&amp;M</a:t>
            </a:r>
            <a:endParaRPr lang="en-US" dirty="0"/>
          </a:p>
          <a:p>
            <a:r>
              <a:rPr lang="en-US" dirty="0"/>
              <a:t>All labor accounts including benefits represent approximately 67 percent of the ‘operations’ budget.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District owns approximately 3,700 acres of property in the Pinole Valley. </a:t>
            </a:r>
          </a:p>
          <a:p>
            <a:endParaRPr lang="en-US" dirty="0"/>
          </a:p>
          <a:p>
            <a:r>
              <a:rPr lang="en-US" dirty="0"/>
              <a:t>The property was originally intended for development of a water supply reservoir; however, the District has determined that the land is not suitable for any current or planned water supply. The land is currently leased for grazing and agriculture. </a:t>
            </a:r>
          </a:p>
          <a:p>
            <a:endParaRPr lang="en-US" dirty="0"/>
          </a:p>
          <a:p>
            <a:r>
              <a:rPr lang="en-US" dirty="0"/>
              <a:t>The PVMB concept was developed as a means to preserve this property as open  space while maximizing the benefit to EBMUD by generating revenue through sales of mitigation credits to public or private entities. </a:t>
            </a:r>
          </a:p>
          <a:p>
            <a:endParaRPr lang="en-US" dirty="0"/>
          </a:p>
          <a:p>
            <a:r>
              <a:rPr lang="en-US" dirty="0"/>
              <a:t>Upon assessing the costs to develop the PVMB, staff began to investigate the feasibility of developing the ORCB, a smaller, less expensive option. Credit sales from the ORCB would help fund further PVMB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3105-F84E-41AC-AA63-2E7585B00C66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279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3738"/>
            <a:ext cx="46164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3105-F84E-41AC-AA63-2E7585B00C66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478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3105-F84E-41AC-AA63-2E7585B00C66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744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82000" cy="1143000"/>
          </a:xfrm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>
              <a:defRPr sz="4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82000" cy="1371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262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439BE-3205-4BE5-95C9-FB2DED4233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129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FD555-B2AC-4E2A-A13F-78E42C0D43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876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8486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1910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524000"/>
            <a:ext cx="4191000" cy="5105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4269D-B3AE-47D4-8162-DCA0381DEA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1733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8486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1910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2A4D-7525-43D6-AFB4-B1B862048E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6879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8486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1910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11FB8-4F86-4792-8C81-821BB8D37E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3544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A190D-F9F6-41F1-A194-84E9470E492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0304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ECED4-55A0-464D-A944-7944C6CB36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860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988C7-2FC1-40D5-B4AF-BB9A8934C2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8724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2"/>
            <a:ext cx="4191000" cy="536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2"/>
            <a:ext cx="4191000" cy="5364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F3841-9E25-4615-8B9A-F3D69BF9BA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4546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62973-22D1-4E10-85E2-56CC45C649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81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C0CD2-7A2E-4CE7-8687-E9DBB1E5FF4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0590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2F411-E0F2-479D-8FEA-B75CB616101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8439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10218-755B-41AC-8F44-45524DA81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5514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4D611-7CEE-4EF2-AC65-F82627825D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4680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6CA0A-92D0-4607-90FC-B6BE062D219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8907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257E6-E3D3-45EC-AA48-E992FF87668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0251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2"/>
            <a:ext cx="21336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2"/>
            <a:ext cx="6248400" cy="5364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784C0-6C91-4019-9699-F83164FF31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761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762002"/>
            <a:ext cx="85344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DA5AF-8D51-45F5-A3C0-9C2ACEA58E5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938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38166-1054-48CF-AF35-7F2E799D0C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580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5D6FC-A3E7-44D8-8AAC-2467C4888B3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3440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6BC44-F65B-4CB1-A831-EB0A1E7FA8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84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504B8-DBF1-495F-A2CE-348AE36370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1407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F1A48-D025-4B6F-8483-AD7EFD9F51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569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69A05-F201-47A2-A158-BB353D6FE7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8465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83EA7-DFE4-484B-81F4-93B7F13B90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2151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A1AFD-45C6-46A0-A76B-29C8E3B3607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4683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910D9-95B8-442D-85D8-994C164AA8E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4912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61B10-2612-490A-92C2-E9E9561655E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507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1F277-2CB6-4E57-BD89-76CDE539D80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3627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007C5-E7FE-4B61-93D8-7E1B3379FE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8136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itle-bcg-bright_w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82000" cy="1143000"/>
          </a:xfrm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algn="ctr">
              <a:defRPr sz="400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82000" cy="1371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0549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77000"/>
            <a:ext cx="1981200" cy="228600"/>
          </a:xfrm>
          <a:ln/>
        </p:spPr>
        <p:txBody>
          <a:bodyPr/>
          <a:lstStyle>
            <a:lvl1pPr>
              <a:defRPr/>
            </a:lvl1pPr>
          </a:lstStyle>
          <a:p>
            <a:fld id="{8FAC0CD2-7A2E-4CE7-8687-E9DBB1E5FF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659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776B0-2AF0-4148-88CB-B311856A44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50043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504B8-DBF1-495F-A2CE-348AE363709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8308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776B0-2AF0-4148-88CB-B311856A445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432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E618E-3599-435E-B919-373EAA50860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5298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0D911-74A5-4ED8-B355-352F626E7DF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0837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AE202-001D-4E6F-8D5E-A3C5BB1AB41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8598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18F23-30D9-442B-80E7-F6CC7BE23FA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6197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B8870-FBC4-4A72-9DEB-5E885FC2355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94685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439BE-3205-4BE5-95C9-FB2DED42337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4756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FD555-B2AC-4E2A-A13F-78E42C0D434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56327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8486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1910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524000"/>
            <a:ext cx="4191000" cy="51054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4269D-B3AE-47D4-8162-DCA0381DEA6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391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E618E-3599-435E-B919-373EAA50860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3483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8486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1910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2A4D-7525-43D6-AFB4-B1B862048E6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9710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8486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41910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11FB8-4F86-4792-8C81-821BB8D37EC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5455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0"/>
            <a:ext cx="8686800" cy="662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4EFF8-12A7-479E-BC24-81A527AF3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97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0D911-74A5-4ED8-B355-352F626E7D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300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AE202-001D-4E6F-8D5E-A3C5BB1AB4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712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18F23-30D9-442B-80E7-F6CC7BE23F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582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B8870-FBC4-4A72-9DEB-5E885FC235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918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  <a:ea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  <a:ea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1981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Lucida Sans" pitchFamily="34" charset="0"/>
              </a:defRPr>
            </a:lvl1pPr>
          </a:lstStyle>
          <a:p>
            <a:fld id="{91312D19-C70A-454F-A2C4-627BE9A7B50C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1" name="Picture 10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800" y="193675"/>
            <a:ext cx="16351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hf hdr="0" ftr="0" dt="0"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5pPr>
      <a:lvl6pPr marL="457092" algn="l" rtl="0" fontAlgn="base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6pPr>
      <a:lvl7pPr marL="914186" algn="l" rtl="0" fontAlgn="base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7pPr>
      <a:lvl8pPr marL="1371279" algn="l" rtl="0" fontAlgn="base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8pPr>
      <a:lvl9pPr marL="1828373" algn="l" rtl="0" fontAlgn="base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9pPr>
    </p:titleStyle>
    <p:bodyStyle>
      <a:lvl1pPr marL="342820" indent="-34282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733" indent="-228546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9825" indent="-228546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6919" indent="-228546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012" indent="-228546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  <a:ea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  <a:ea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81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Lucida Sans" pitchFamily="34" charset="0"/>
              </a:defRPr>
            </a:lvl1pPr>
          </a:lstStyle>
          <a:p>
            <a:fld id="{FA9F308C-E20E-404F-B5B9-C6A272589CF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792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62002"/>
            <a:ext cx="8534400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920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0"/>
            <a:ext cx="85344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ヒラギノ角ゴ Pro W3" charset="0"/>
          <a:cs typeface="ヒラギノ角ゴ Pro W3" charset="0"/>
        </a:defRPr>
      </a:lvl5pPr>
      <a:lvl6pPr marL="457092" algn="l" rtl="0" fontAlgn="base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ヒラギノ角ゴ Pro W3" charset="0"/>
          <a:cs typeface="ヒラギノ角ゴ Pro W3" charset="0"/>
        </a:defRPr>
      </a:lvl6pPr>
      <a:lvl7pPr marL="914186" algn="l" rtl="0" fontAlgn="base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ヒラギノ角ゴ Pro W3" charset="0"/>
          <a:cs typeface="ヒラギノ角ゴ Pro W3" charset="0"/>
        </a:defRPr>
      </a:lvl7pPr>
      <a:lvl8pPr marL="1371279" algn="l" rtl="0" fontAlgn="base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ヒラギノ角ゴ Pro W3" charset="0"/>
          <a:cs typeface="ヒラギノ角ゴ Pro W3" charset="0"/>
        </a:defRPr>
      </a:lvl8pPr>
      <a:lvl9pPr marL="1828373" algn="l" rtl="0" fontAlgn="base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ヒラギノ角ゴ Pro W3" charset="0"/>
          <a:cs typeface="ヒラギノ角ゴ Pro W3" charset="0"/>
        </a:defRPr>
      </a:lvl9pPr>
    </p:titleStyle>
    <p:bodyStyle>
      <a:lvl1pPr marL="342820" indent="-34282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733" indent="-228546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9825" indent="-228546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6919" indent="-228546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012" indent="-228546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292929"/>
                </a:solidFill>
                <a:latin typeface="+mn-lt"/>
                <a:ea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292929"/>
                </a:solidFill>
                <a:latin typeface="+mn-lt"/>
                <a:ea typeface="ヒラギノ角ゴ Pro W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1981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292929"/>
                </a:solidFill>
                <a:latin typeface="Lucida Sans" pitchFamily="34" charset="0"/>
              </a:defRPr>
            </a:lvl1pPr>
          </a:lstStyle>
          <a:p>
            <a:fld id="{2A60DDEB-BB15-4B7A-A186-C87DD2CDADE6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9703" name="Picture 8" descr="top-right-logo-patch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425" y="209552"/>
            <a:ext cx="10414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5pPr>
      <a:lvl6pPr marL="457092" algn="l" rtl="0" fontAlgn="base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6pPr>
      <a:lvl7pPr marL="914186" algn="l" rtl="0" fontAlgn="base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7pPr>
      <a:lvl8pPr marL="1371279" algn="l" rtl="0" fontAlgn="base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8pPr>
      <a:lvl9pPr marL="1828373" algn="l" rtl="0" fontAlgn="base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9pPr>
    </p:titleStyle>
    <p:bodyStyle>
      <a:lvl1pPr marL="342820" indent="-34282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3200">
          <a:solidFill>
            <a:srgbClr val="292929"/>
          </a:solidFill>
          <a:latin typeface="+mn-lt"/>
          <a:ea typeface="+mn-ea"/>
          <a:cs typeface="+mn-cs"/>
        </a:defRPr>
      </a:lvl1pPr>
      <a:lvl2pPr marL="742776" indent="-285684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–"/>
        <a:defRPr sz="2800">
          <a:solidFill>
            <a:srgbClr val="292929"/>
          </a:solidFill>
          <a:latin typeface="+mn-lt"/>
          <a:ea typeface="+mn-ea"/>
          <a:cs typeface="+mn-cs"/>
        </a:defRPr>
      </a:lvl2pPr>
      <a:lvl3pPr marL="1142733" indent="-228546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3pPr>
      <a:lvl4pPr marL="1599825" indent="-228546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–"/>
        <a:defRPr sz="2000">
          <a:solidFill>
            <a:srgbClr val="292929"/>
          </a:solidFill>
          <a:latin typeface="+mn-lt"/>
          <a:ea typeface="+mn-ea"/>
          <a:cs typeface="+mn-cs"/>
        </a:defRPr>
      </a:lvl4pPr>
      <a:lvl5pPr marL="2056919" indent="-228546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  <a:ea typeface="+mn-ea"/>
          <a:cs typeface="+mn-cs"/>
        </a:defRPr>
      </a:lvl5pPr>
      <a:lvl6pPr marL="2514012" indent="-228546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  <a:ea typeface="+mn-ea"/>
          <a:cs typeface="+mn-cs"/>
        </a:defRPr>
      </a:lvl6pPr>
      <a:lvl7pPr marL="2971106" indent="-228546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  <a:ea typeface="+mn-ea"/>
          <a:cs typeface="+mn-cs"/>
        </a:defRPr>
      </a:lvl7pPr>
      <a:lvl8pPr marL="3428198" indent="-228546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  <a:ea typeface="+mn-ea"/>
          <a:cs typeface="+mn-cs"/>
        </a:defRPr>
      </a:lvl8pPr>
      <a:lvl9pPr marL="3885292" indent="-228546" algn="l" rtl="0" fontAlgn="base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rgbClr val="29292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latin typeface="+mn-lt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latin typeface="+mn-lt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1981200" cy="2286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latin typeface="+mn-lt"/>
                <a:ea typeface="ヒラギノ角ゴ Pro W3" charset="0"/>
                <a:cs typeface="+mn-cs"/>
              </a:defRPr>
            </a:lvl1pPr>
          </a:lstStyle>
          <a:p>
            <a:fld id="{91312D19-C70A-454F-A2C4-627BE9A7B50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4103" name="Picture 10" descr="top-right-logo-patch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425" y="209552"/>
            <a:ext cx="10414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hf hdr="0" ftr="0" dt="0"/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5pPr>
      <a:lvl6pPr marL="457092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6pPr>
      <a:lvl7pPr marL="914186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7pPr>
      <a:lvl8pPr marL="1371279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8pPr>
      <a:lvl9pPr marL="1828373"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600" b="1">
          <a:solidFill>
            <a:srgbClr val="F1F1F1"/>
          </a:solidFill>
          <a:effectLst>
            <a:outerShdw blurRad="38100" dist="38100" dir="2700000" algn="tl">
              <a:srgbClr val="000000"/>
            </a:outerShdw>
          </a:effectLst>
          <a:latin typeface="Lucida Sans" charset="0"/>
          <a:ea typeface="ヒラギノ角ゴ Pro W3" charset="0"/>
          <a:cs typeface="ヒラギノ角ゴ Pro W3" charset="0"/>
        </a:defRPr>
      </a:lvl9pPr>
    </p:titleStyle>
    <p:bodyStyle>
      <a:lvl1pPr marL="342820" indent="-34282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4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733" indent="-228546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9825" indent="-228546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6919" indent="-228546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012" indent="-228546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win.ebmud\district\public\Alison%20Kastama\PPT\KQED%20Carr%20Ranch%202.html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71521"/>
            <a:ext cx="8382000" cy="11430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EBMUD,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 err="1">
                <a:solidFill>
                  <a:srgbClr val="000000"/>
                </a:solidFill>
              </a:rPr>
              <a:t>Oursan</a:t>
            </a:r>
            <a:r>
              <a:rPr lang="en-US" altLang="en-US" dirty="0">
                <a:solidFill>
                  <a:srgbClr val="000000"/>
                </a:solidFill>
              </a:rPr>
              <a:t> Ridge and Carr Ranch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640" y="3637702"/>
            <a:ext cx="8602720" cy="1442713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dirty="0">
                <a:solidFill>
                  <a:srgbClr val="000000"/>
                </a:solidFill>
              </a:rPr>
              <a:t>May 17</a:t>
            </a:r>
            <a:r>
              <a:rPr lang="en-US" altLang="en-US">
                <a:solidFill>
                  <a:srgbClr val="000000"/>
                </a:solidFill>
              </a:rPr>
              <a:t>, 2018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dirty="0">
                <a:solidFill>
                  <a:srgbClr val="000000"/>
                </a:solidFill>
              </a:rPr>
              <a:t>Alison A. Kastama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dirty="0">
                <a:solidFill>
                  <a:srgbClr val="000000"/>
                </a:solidFill>
              </a:rPr>
              <a:t>Manager of Public Affairs</a:t>
            </a:r>
          </a:p>
        </p:txBody>
      </p:sp>
    </p:spTree>
    <p:extLst>
      <p:ext uri="{BB962C8B-B14F-4D97-AF65-F5344CB8AC3E}">
        <p14:creationId xmlns:p14="http://schemas.microsoft.com/office/powerpoint/2010/main" val="428598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Carr Ranch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3833" y="1547157"/>
            <a:ext cx="3449360" cy="506945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604 acres surrounded by EBMUD watershed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Protects biodiversity and water quality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John Muir Land Trust partnership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EBMUD owns property, JMLT to provide limited public access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93" y="1352550"/>
            <a:ext cx="54959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24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March: Finding Solutions</a:t>
            </a:r>
            <a:br>
              <a:rPr lang="en-US" dirty="0"/>
            </a:br>
            <a:r>
              <a:rPr lang="en-US" dirty="0"/>
              <a:t>Carr Ranch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06C7-52FA-474C-A1A8-1BCE0EBF3ABB}" type="slidenum">
              <a:rPr lang="en-US" smtClean="0">
                <a:solidFill>
                  <a:srgbClr val="333333"/>
                </a:solidFill>
              </a:rPr>
              <a:pPr/>
              <a:t>11</a:t>
            </a:fld>
            <a:endParaRPr lang="en-US">
              <a:solidFill>
                <a:srgbClr val="333333"/>
              </a:solidFill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54" y="1523432"/>
            <a:ext cx="4471988" cy="3064669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5" y="1523432"/>
            <a:ext cx="3295650" cy="2428875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52" y="4188790"/>
            <a:ext cx="3276600" cy="24574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54" y="4440545"/>
            <a:ext cx="2833688" cy="3057525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2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March: Finding Solutions</a:t>
            </a:r>
            <a:br>
              <a:rPr lang="en-US" dirty="0"/>
            </a:br>
            <a:r>
              <a:rPr lang="en-US" dirty="0"/>
              <a:t>Carr Ranch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06C7-52FA-474C-A1A8-1BCE0EBF3ABB}" type="slidenum">
              <a:rPr lang="en-US" smtClean="0">
                <a:solidFill>
                  <a:srgbClr val="333333"/>
                </a:solidFill>
              </a:rPr>
              <a:pPr/>
              <a:t>12</a:t>
            </a:fld>
            <a:endParaRPr lang="en-US">
              <a:solidFill>
                <a:srgbClr val="33333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5" y="5221275"/>
            <a:ext cx="3266123" cy="2558891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6" y="1407400"/>
            <a:ext cx="3246120" cy="3640455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104677"/>
              </p:ext>
            </p:extLst>
          </p:nvPr>
        </p:nvGraphicFramePr>
        <p:xfrm>
          <a:off x="5072501" y="14074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Acrobat Document" r:id="rId6" imgW="5829103" imgH="7543564" progId="AcroExch.Document.DC">
                  <p:embed/>
                </p:oleObj>
              </mc:Choice>
              <mc:Fallback>
                <p:oleObj name="Acrobat Document" r:id="rId6" imgW="5829103" imgH="754356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72501" y="1407400"/>
                        <a:ext cx="3140075" cy="4064000"/>
                      </a:xfrm>
                      <a:prstGeom prst="rect">
                        <a:avLst/>
                      </a:prstGeom>
                      <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 descr="T:\Alison Kastama\PPT\JM_Additions\Carr Ranch\2017_03_15_Candace_Anderson_FBPost_CarrRanc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181" y="4400026"/>
            <a:ext cx="2352381" cy="234761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4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4000" dirty="0"/>
              <a:t>Questions?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 defTabSz="912599" eaLnBrk="0" hangingPunct="0">
              <a:lnSpc>
                <a:spcPct val="90000"/>
              </a:lnSpc>
              <a:spcBef>
                <a:spcPts val="1900"/>
              </a:spcBef>
              <a:buSzPct val="100000"/>
              <a:buChar char="•"/>
              <a:defRPr sz="3200">
                <a:solidFill>
                  <a:srgbClr val="333333"/>
                </a:solidFill>
                <a:latin typeface="Lucida Sans" pitchFamily="34" charset="0"/>
                <a:ea typeface="ヒラギノ角ゴ Pro W3"/>
                <a:cs typeface="ヒラギノ角ゴ Pro W3"/>
              </a:defRPr>
            </a:lvl1pPr>
            <a:lvl2pPr marL="742776" indent="-285684" defTabSz="912599" eaLnBrk="0" hangingPunct="0">
              <a:lnSpc>
                <a:spcPct val="90000"/>
              </a:lnSpc>
              <a:spcBef>
                <a:spcPts val="1700"/>
              </a:spcBef>
              <a:buSzPct val="100000"/>
              <a:buChar char="–"/>
              <a:defRPr sz="2800">
                <a:solidFill>
                  <a:srgbClr val="333333"/>
                </a:solidFill>
                <a:latin typeface="Lucida Sans" pitchFamily="34" charset="0"/>
                <a:ea typeface="ヒラギノ角ゴ Pro W3"/>
                <a:cs typeface="ヒラギノ角ゴ Pro W3"/>
              </a:defRPr>
            </a:lvl2pPr>
            <a:lvl3pPr marL="1142733" indent="-228546" defTabSz="912599" eaLnBrk="0" hangingPunct="0">
              <a:lnSpc>
                <a:spcPct val="90000"/>
              </a:lnSpc>
              <a:spcBef>
                <a:spcPts val="1400"/>
              </a:spcBef>
              <a:buSzPct val="100000"/>
              <a:buChar char="•"/>
              <a:defRPr sz="2400">
                <a:solidFill>
                  <a:srgbClr val="333333"/>
                </a:solidFill>
                <a:latin typeface="Lucida Sans" pitchFamily="34" charset="0"/>
                <a:ea typeface="ヒラギノ角ゴ Pro W3"/>
                <a:cs typeface="ヒラギノ角ゴ Pro W3"/>
              </a:defRPr>
            </a:lvl3pPr>
            <a:lvl4pPr marL="1599825" indent="-228546" defTabSz="912599" eaLnBrk="0" hangingPunct="0">
              <a:lnSpc>
                <a:spcPct val="90000"/>
              </a:lnSpc>
              <a:spcBef>
                <a:spcPts val="1200"/>
              </a:spcBef>
              <a:buSzPct val="100000"/>
              <a:buChar char="–"/>
              <a:defRPr sz="2000">
                <a:solidFill>
                  <a:srgbClr val="333333"/>
                </a:solidFill>
                <a:latin typeface="Lucida Sans" pitchFamily="34" charset="0"/>
                <a:ea typeface="ヒラギノ角ゴ Pro W3"/>
                <a:cs typeface="ヒラギノ角ゴ Pro W3"/>
              </a:defRPr>
            </a:lvl4pPr>
            <a:lvl5pPr marL="2056919" indent="-228546" defTabSz="912599" eaLnBrk="0" hangingPunct="0">
              <a:lnSpc>
                <a:spcPct val="90000"/>
              </a:lnSpc>
              <a:spcBef>
                <a:spcPts val="1200"/>
              </a:spcBef>
              <a:buSzPct val="100000"/>
              <a:buChar char="»"/>
              <a:defRPr sz="2000">
                <a:solidFill>
                  <a:srgbClr val="333333"/>
                </a:solidFill>
                <a:latin typeface="Lucida Sans" pitchFamily="34" charset="0"/>
                <a:ea typeface="ヒラギノ角ゴ Pro W3"/>
                <a:cs typeface="ヒラギノ角ゴ Pro W3"/>
              </a:defRPr>
            </a:lvl5pPr>
            <a:lvl6pPr marL="2514012" indent="-228546" defTabSz="912599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333333"/>
                </a:solidFill>
                <a:latin typeface="Lucida Sans" pitchFamily="34" charset="0"/>
                <a:ea typeface="ヒラギノ角ゴ Pro W3"/>
                <a:cs typeface="ヒラギノ角ゴ Pro W3"/>
              </a:defRPr>
            </a:lvl6pPr>
            <a:lvl7pPr marL="2971106" indent="-228546" defTabSz="912599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333333"/>
                </a:solidFill>
                <a:latin typeface="Lucida Sans" pitchFamily="34" charset="0"/>
                <a:ea typeface="ヒラギノ角ゴ Pro W3"/>
                <a:cs typeface="ヒラギノ角ゴ Pro W3"/>
              </a:defRPr>
            </a:lvl7pPr>
            <a:lvl8pPr marL="3428198" indent="-228546" defTabSz="912599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333333"/>
                </a:solidFill>
                <a:latin typeface="Lucida Sans" pitchFamily="34" charset="0"/>
                <a:ea typeface="ヒラギノ角ゴ Pro W3"/>
                <a:cs typeface="ヒラギノ角ゴ Pro W3"/>
              </a:defRPr>
            </a:lvl8pPr>
            <a:lvl9pPr marL="3885292" indent="-228546" defTabSz="912599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333333"/>
                </a:solidFill>
                <a:latin typeface="Lucida Sans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A6428680-488D-41CA-9646-18C9191D70AB}" type="slidenum">
              <a:rPr altLang="en-US" sz="1400"/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13</a:t>
            </a:fld>
            <a:endParaRPr altLang="en-US" sz="1400"/>
          </a:p>
        </p:txBody>
      </p:sp>
      <p:sp>
        <p:nvSpPr>
          <p:cNvPr id="11" name="Subtitle 1"/>
          <p:cNvSpPr txBox="1">
            <a:spLocks/>
          </p:cNvSpPr>
          <p:nvPr/>
        </p:nvSpPr>
        <p:spPr bwMode="auto">
          <a:xfrm>
            <a:off x="200025" y="1600202"/>
            <a:ext cx="87503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3" rIns="91387" bIns="45693"/>
          <a:lstStyle>
            <a:lvl1pPr marL="342780" indent="-34278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89" indent="-28565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599" indent="-228519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9638" indent="-228519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6678" indent="-228519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3718" indent="-228519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758" indent="-228519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797" indent="-228519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837" indent="-228519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lnSpc>
                <a:spcPct val="100000"/>
              </a:lnSpc>
              <a:buNone/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More information at:</a:t>
            </a:r>
            <a:br>
              <a:rPr lang="en-US" sz="2400" kern="0" dirty="0">
                <a:latin typeface="Arial" pitchFamily="34" charset="0"/>
                <a:cs typeface="Arial" pitchFamily="34" charset="0"/>
              </a:rPr>
            </a:br>
            <a:r>
              <a:rPr lang="en-US" sz="2400" kern="0" dirty="0">
                <a:latin typeface="Arial" pitchFamily="34" charset="0"/>
                <a:cs typeface="Arial" pitchFamily="34" charset="0"/>
              </a:rPr>
              <a:t>www.ebmud.com</a:t>
            </a:r>
            <a:br>
              <a:rPr lang="en-US" sz="2400" kern="0" dirty="0">
                <a:latin typeface="Arial" pitchFamily="34" charset="0"/>
                <a:cs typeface="Arial" pitchFamily="34" charset="0"/>
              </a:rPr>
            </a:b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marL="0" indent="0" algn="r">
              <a:lnSpc>
                <a:spcPct val="100000"/>
              </a:lnSpc>
              <a:buNone/>
              <a:defRPr/>
            </a:pPr>
            <a:r>
              <a:rPr lang="en-US" altLang="en-US" sz="2400" dirty="0">
                <a:latin typeface="Arial" pitchFamily="34" charset="0"/>
                <a:ea typeface="ヒラギノ角ゴ Pro W3"/>
                <a:cs typeface="ヒラギノ角ゴ Pro W3"/>
              </a:rPr>
              <a:t>Construction at</a:t>
            </a:r>
            <a:br>
              <a:rPr lang="en-US" altLang="en-US" sz="2400" dirty="0">
                <a:latin typeface="Arial" pitchFamily="34" charset="0"/>
                <a:ea typeface="ヒラギノ角ゴ Pro W3"/>
                <a:cs typeface="ヒラギノ角ゴ Pro W3"/>
              </a:rPr>
            </a:br>
            <a:r>
              <a:rPr lang="en-US" altLang="en-US" sz="2400" dirty="0">
                <a:latin typeface="Arial" pitchFamily="34" charset="0"/>
                <a:ea typeface="ヒラギノ角ゴ Pro W3"/>
                <a:cs typeface="ヒラギノ角ゴ Pro W3"/>
              </a:rPr>
              <a:t>www.ebmud.com/construction </a:t>
            </a:r>
          </a:p>
          <a:p>
            <a:pPr marL="0" indent="0" algn="r">
              <a:lnSpc>
                <a:spcPct val="100000"/>
              </a:lnSpc>
              <a:buNone/>
              <a:defRPr/>
            </a:pP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marL="0" indent="0" algn="r">
              <a:lnSpc>
                <a:spcPct val="100000"/>
              </a:lnSpc>
              <a:buNone/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We also post on:</a:t>
            </a:r>
          </a:p>
          <a:p>
            <a:pPr marL="0" indent="0" algn="r">
              <a:lnSpc>
                <a:spcPct val="100000"/>
              </a:lnSpc>
              <a:buNone/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Twitter @</a:t>
            </a:r>
            <a:r>
              <a:rPr lang="en-US" sz="2400" kern="0" dirty="0" err="1">
                <a:latin typeface="Arial" pitchFamily="34" charset="0"/>
                <a:cs typeface="Arial" pitchFamily="34" charset="0"/>
              </a:rPr>
              <a:t>ebmud</a:t>
            </a:r>
            <a:endParaRPr lang="en-US" sz="2400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4" descr="C:\Users\tmorales\Desktop\Twitter_bird_logo_2012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050" y="4905377"/>
            <a:ext cx="5048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6877" y="5562601"/>
            <a:ext cx="20923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157538"/>
            <a:ext cx="4171950" cy="3276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1"/>
          <p:cNvSpPr txBox="1">
            <a:spLocks/>
          </p:cNvSpPr>
          <p:nvPr/>
        </p:nvSpPr>
        <p:spPr bwMode="auto">
          <a:xfrm>
            <a:off x="76200" y="6443663"/>
            <a:ext cx="417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3" rIns="91387" bIns="45693"/>
          <a:lstStyle>
            <a:lvl1pPr marL="342780" indent="-34278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89" indent="-28565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599" indent="-228519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9638" indent="-228519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6678" indent="-228519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3718" indent="-228519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0758" indent="-228519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7797" indent="-228519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4837" indent="-228519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Working Every Minute</a:t>
            </a:r>
          </a:p>
        </p:txBody>
      </p:sp>
      <p:pic>
        <p:nvPicPr>
          <p:cNvPr id="9" name="Picture 2" descr="C:\Users\ltaylor\Desktop\FB-f-Logo__blue_2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84" y="6095999"/>
            <a:ext cx="56356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48600" cy="1219200"/>
          </a:xfrm>
        </p:spPr>
        <p:txBody>
          <a:bodyPr/>
          <a:lstStyle/>
          <a:p>
            <a:r>
              <a:rPr lang="en-US" dirty="0">
                <a:solidFill>
                  <a:srgbClr val="FBFBFB"/>
                </a:solidFill>
              </a:rPr>
              <a:t>2017 Salmon Returns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55" y="4114800"/>
            <a:ext cx="2693561" cy="251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199"/>
            <a:ext cx="295297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83" y="1407403"/>
            <a:ext cx="3392374" cy="22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85" y="1435756"/>
            <a:ext cx="2454215" cy="250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1" y="1398230"/>
            <a:ext cx="251147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1" y="4542971"/>
            <a:ext cx="3038475" cy="231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1981200" cy="228600"/>
          </a:xfrm>
        </p:spPr>
        <p:txBody>
          <a:bodyPr/>
          <a:lstStyle/>
          <a:p>
            <a:pPr>
              <a:defRPr/>
            </a:pPr>
            <a:fld id="{244F955A-722C-429D-82B8-B9888269D05D}" type="slidenum">
              <a:rPr lang="en-US" altLang="en-US" smtClean="0">
                <a:solidFill>
                  <a:srgbClr val="333333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5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48600" cy="1219200"/>
          </a:xfrm>
        </p:spPr>
        <p:txBody>
          <a:bodyPr/>
          <a:lstStyle/>
          <a:p>
            <a:r>
              <a:rPr lang="en-US" dirty="0">
                <a:solidFill>
                  <a:srgbClr val="FBFBFB"/>
                </a:solidFill>
              </a:rPr>
              <a:t>Historical Salmon Count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84300"/>
            <a:ext cx="755808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D500C-F206-4A67-9685-CB1D127E5270}" type="slidenum">
              <a:rPr lang="en-US" altLang="en-US" sz="1200" b="0" smtClean="0">
                <a:solidFill>
                  <a:srgbClr val="333333"/>
                </a:solidFill>
              </a:rPr>
              <a:pPr>
                <a:defRPr/>
              </a:pPr>
              <a:t>15</a:t>
            </a:fld>
            <a:endParaRPr lang="en-US" altLang="en-US" sz="1200" b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3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67074"/>
              </p:ext>
            </p:extLst>
          </p:nvPr>
        </p:nvGraphicFramePr>
        <p:xfrm>
          <a:off x="76200" y="1524000"/>
          <a:ext cx="9006840" cy="4144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0080">
                <a:tc gridSpan="8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  <a:latin typeface="Lucida Sans" panose="020B0602030504020204" pitchFamily="34" charset="0"/>
                        </a:rPr>
                        <a:t>FY18 &amp; FY19 APPROPRIATIONS</a:t>
                      </a:r>
                      <a:r>
                        <a:rPr lang="en-US" sz="1800" baseline="0" dirty="0">
                          <a:solidFill>
                            <a:srgbClr val="FFFFFF"/>
                          </a:solidFill>
                          <a:latin typeface="Lucida Sans" panose="020B0602030504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baseline="0" dirty="0">
                          <a:solidFill>
                            <a:srgbClr val="FFFFFF"/>
                          </a:solidFill>
                          <a:latin typeface="Lucida Sans" panose="020B0602030504020204" pitchFamily="34" charset="0"/>
                        </a:rPr>
                        <a:t>($ Millions)</a:t>
                      </a:r>
                      <a:endParaRPr lang="en-US" sz="1800" dirty="0">
                        <a:solidFill>
                          <a:srgbClr val="FFFFFF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589">
                <a:tc>
                  <a:txBody>
                    <a:bodyPr/>
                    <a:lstStyle/>
                    <a:p>
                      <a:endParaRPr lang="en-US" sz="18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Lucida Sans" panose="020B0602030504020204" pitchFamily="34" charset="0"/>
                        </a:rPr>
                        <a:t>FY18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Lucida Sans" panose="020B0602030504020204" pitchFamily="34" charset="0"/>
                        </a:rPr>
                        <a:t>FY19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Lucida Sans" panose="020B0602030504020204" pitchFamily="34" charset="0"/>
                        </a:rPr>
                        <a:t>FY18</a:t>
                      </a:r>
                      <a:r>
                        <a:rPr lang="en-US" sz="1800" baseline="0" dirty="0">
                          <a:latin typeface="Lucida Sans" panose="020B0602030504020204" pitchFamily="34" charset="0"/>
                        </a:rPr>
                        <a:t> &amp; FY19</a:t>
                      </a:r>
                      <a:endParaRPr lang="en-US" sz="1800" dirty="0">
                        <a:latin typeface="Lucida Sans" panose="020B0602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15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Lucida Sans" panose="020B0602030504020204" pitchFamily="34" charset="0"/>
                        </a:rPr>
                        <a:t>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Lucida Sans" panose="020B0602030504020204" pitchFamily="34" charset="0"/>
                        </a:rPr>
                        <a:t>Wastewater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Lucida Sans" panose="020B0602030504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Lucida Sans" panose="020B0602030504020204" pitchFamily="34" charset="0"/>
                        </a:rPr>
                        <a:t>Water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Lucida Sans" panose="020B0602030504020204" pitchFamily="34" charset="0"/>
                        </a:rPr>
                        <a:t>Wastewater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Lucida Sans" panose="020B0602030504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Lucida Sans" panose="020B0602030504020204" pitchFamily="34" charset="0"/>
                        </a:rPr>
                        <a:t>Grand 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ucida Sans" panose="020B0602030504020204" pitchFamily="34" charset="0"/>
                        </a:rPr>
                        <a:t>Operations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Lucida Sans" panose="020B0602030504020204" pitchFamily="34" charset="0"/>
                        </a:rPr>
                        <a:t>277.9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Lucida Sans" panose="020B0602030504020204" pitchFamily="34" charset="0"/>
                        </a:rPr>
                        <a:t>70.6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Lucida Sans" panose="020B0602030504020204" pitchFamily="34" charset="0"/>
                        </a:rPr>
                        <a:t>348.5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Lucida Sans" panose="020B0602030504020204" pitchFamily="34" charset="0"/>
                        </a:rPr>
                        <a:t>292.5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Lucida Sans" panose="020B0602030504020204" pitchFamily="34" charset="0"/>
                        </a:rPr>
                        <a:t>73.1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Lucida Sans" panose="020B0602030504020204" pitchFamily="34" charset="0"/>
                        </a:rPr>
                        <a:t>365.6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Lucida Sans" panose="020B0602030504020204" pitchFamily="34" charset="0"/>
                        </a:rPr>
                        <a:t>714.1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ucida Sans" panose="020B0602030504020204" pitchFamily="34" charset="0"/>
                        </a:rPr>
                        <a:t>Debt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Lucida Sans" panose="020B0602030504020204" pitchFamily="34" charset="0"/>
                        </a:rPr>
                        <a:t>199.6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Lucida Sans" panose="020B0602030504020204" pitchFamily="34" charset="0"/>
                        </a:rPr>
                        <a:t>34.7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Lucida Sans" panose="020B0602030504020204" pitchFamily="34" charset="0"/>
                        </a:rPr>
                        <a:t>234.2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Lucida Sans" panose="020B0602030504020204" pitchFamily="34" charset="0"/>
                        </a:rPr>
                        <a:t>210.0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Lucida Sans" panose="020B0602030504020204" pitchFamily="34" charset="0"/>
                        </a:rPr>
                        <a:t>31.9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Lucida Sans" panose="020B0602030504020204" pitchFamily="34" charset="0"/>
                        </a:rPr>
                        <a:t>242.0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Lucida Sans" panose="020B0602030504020204" pitchFamily="34" charset="0"/>
                        </a:rPr>
                        <a:t>476.2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Lucida Sans" panose="020B0602030504020204" pitchFamily="34" charset="0"/>
                        </a:rPr>
                        <a:t>Capital Appropriation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u="sng" dirty="0">
                          <a:latin typeface="Lucida Sans" panose="020B0602030504020204" pitchFamily="34" charset="0"/>
                        </a:rPr>
                        <a:t>386.5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u="sng" dirty="0">
                          <a:latin typeface="Lucida Sans" panose="020B0602030504020204" pitchFamily="34" charset="0"/>
                        </a:rPr>
                        <a:t>34.4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u="sng" dirty="0">
                          <a:latin typeface="Lucida Sans" panose="020B0602030504020204" pitchFamily="34" charset="0"/>
                        </a:rPr>
                        <a:t>420.8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u="sng" dirty="0">
                          <a:latin typeface="Lucida Sans" panose="020B0602030504020204" pitchFamily="34" charset="0"/>
                        </a:rPr>
                        <a:t>367.5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u="sng" dirty="0">
                          <a:latin typeface="Lucida Sans" panose="020B0602030504020204" pitchFamily="34" charset="0"/>
                        </a:rPr>
                        <a:t>51.1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u="sng" dirty="0">
                          <a:latin typeface="Lucida Sans" panose="020B0602030504020204" pitchFamily="34" charset="0"/>
                        </a:rPr>
                        <a:t>418.6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u="sng" dirty="0">
                          <a:latin typeface="Lucida Sans" panose="020B0602030504020204" pitchFamily="34" charset="0"/>
                        </a:rPr>
                        <a:t>839.4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Lucida Sans" panose="020B0602030504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latin typeface="Lucida Sans" panose="020B0602030504020204" pitchFamily="34" charset="0"/>
                        </a:rPr>
                        <a:t>863.9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latin typeface="Lucida Sans" panose="020B0602030504020204" pitchFamily="34" charset="0"/>
                        </a:rPr>
                        <a:t>139.6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latin typeface="Lucida Sans" panose="020B0602030504020204" pitchFamily="34" charset="0"/>
                        </a:rPr>
                        <a:t>1,003.5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latin typeface="Lucida Sans" panose="020B0602030504020204" pitchFamily="34" charset="0"/>
                        </a:rPr>
                        <a:t>869.9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latin typeface="Lucida Sans" panose="020B0602030504020204" pitchFamily="34" charset="0"/>
                        </a:rPr>
                        <a:t>156.2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latin typeface="Lucida Sans" panose="020B0602030504020204" pitchFamily="34" charset="0"/>
                        </a:rPr>
                        <a:t>1,026.1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latin typeface="Lucida Sans" panose="020B0602030504020204" pitchFamily="34" charset="0"/>
                        </a:rPr>
                        <a:t>2,029.7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Biennial Budget – FY18 &amp; FY19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95E06-2E7B-4D77-BEDF-6070FC58C53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2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10895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Main Wastewater</a:t>
            </a:r>
            <a:br>
              <a:rPr lang="en-US" altLang="en-US" sz="4000" dirty="0"/>
            </a:br>
            <a:r>
              <a:rPr lang="en-US" altLang="en-US" sz="4000" dirty="0"/>
              <a:t>Treatment Plant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279400" y="1481138"/>
            <a:ext cx="518010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u="sng" dirty="0">
                <a:solidFill>
                  <a:srgbClr val="000000"/>
                </a:solidFill>
              </a:rPr>
              <a:t>Unique Conditions</a:t>
            </a:r>
          </a:p>
          <a:p>
            <a:pPr eaLnBrk="1" hangingPunct="1"/>
            <a:r>
              <a:rPr lang="en-US" altLang="en-US" sz="1800" b="0" dirty="0">
                <a:solidFill>
                  <a:srgbClr val="000000"/>
                </a:solidFill>
              </a:rPr>
              <a:t>Excess solids digestion capacity</a:t>
            </a:r>
          </a:p>
          <a:p>
            <a:pPr eaLnBrk="1" hangingPunct="1"/>
            <a:r>
              <a:rPr lang="en-US" altLang="en-US" sz="1800" b="0" dirty="0">
                <a:solidFill>
                  <a:srgbClr val="000000"/>
                </a:solidFill>
              </a:rPr>
              <a:t>Strong support from Board of Directors for renewable energy infrastructure and initiatives</a:t>
            </a:r>
          </a:p>
          <a:p>
            <a:pPr eaLnBrk="1" hangingPunct="1"/>
            <a:r>
              <a:rPr lang="en-US" altLang="en-US" sz="1800" b="0" dirty="0">
                <a:solidFill>
                  <a:srgbClr val="000000"/>
                </a:solidFill>
              </a:rPr>
              <a:t>Organizational focus on cost recovery and continuous improvement</a:t>
            </a:r>
          </a:p>
          <a:p>
            <a:pPr eaLnBrk="1" hangingPunct="1"/>
            <a:r>
              <a:rPr lang="en-US" altLang="en-US" sz="1800" b="0" dirty="0">
                <a:solidFill>
                  <a:srgbClr val="000000"/>
                </a:solidFill>
              </a:rPr>
              <a:t>Institutional capacity to develop and test innovative processes</a:t>
            </a:r>
          </a:p>
          <a:p>
            <a:pPr marL="0" indent="0" eaLnBrk="1" hangingPunct="1">
              <a:buNone/>
            </a:pPr>
            <a:endParaRPr lang="en-US" altLang="en-US" sz="1800" b="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800" b="0" u="sng" dirty="0">
                <a:solidFill>
                  <a:srgbClr val="000000"/>
                </a:solidFill>
              </a:rPr>
              <a:t>Result</a:t>
            </a:r>
            <a:r>
              <a:rPr lang="en-US" altLang="en-US" sz="1800" b="0" dirty="0">
                <a:solidFill>
                  <a:srgbClr val="000000"/>
                </a:solidFill>
              </a:rPr>
              <a:t>: EBMUD is now operating a mature trucked waste program (started in 2002)</a:t>
            </a:r>
          </a:p>
          <a:p>
            <a:pPr eaLnBrk="1" hangingPunct="1"/>
            <a:r>
              <a:rPr lang="en-US" altLang="en-US" sz="1800" dirty="0">
                <a:solidFill>
                  <a:srgbClr val="000000"/>
                </a:solidFill>
              </a:rPr>
              <a:t>We are reinventing our plant as a “Green Factory”</a:t>
            </a:r>
            <a:endParaRPr lang="en-US" altLang="en-US" sz="1800" b="0" dirty="0">
              <a:solidFill>
                <a:srgbClr val="00000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318135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791200" y="64008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har char="–"/>
              <a:defRPr sz="28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2pPr>
            <a:lvl3pPr marL="1143000" indent="-2286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3pPr>
            <a:lvl4pPr marL="1600200" indent="-228600">
              <a:lnSpc>
                <a:spcPct val="90000"/>
              </a:lnSpc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4pPr>
            <a:lvl5pPr marL="2057400" indent="-228600">
              <a:lnSpc>
                <a:spcPct val="90000"/>
              </a:lnSpc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r>
              <a:rPr lang="en-US" altLang="en-US" sz="2000">
                <a:solidFill>
                  <a:srgbClr val="0033CC"/>
                </a:solidFill>
                <a:latin typeface="Arial" charset="0"/>
              </a:rPr>
              <a:t>Oakland, California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715000" y="1524000"/>
            <a:ext cx="3124200" cy="10699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3300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altLang="en-US" u="sng" dirty="0">
                <a:solidFill>
                  <a:srgbClr val="000000"/>
                </a:solidFill>
              </a:rPr>
              <a:t>Plant Flows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Annual average daily: 50 MGD 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Secondary capacity: 168 MGD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Primary capacity: 320 MGD</a:t>
            </a:r>
          </a:p>
        </p:txBody>
      </p:sp>
    </p:spTree>
    <p:extLst>
      <p:ext uri="{BB962C8B-B14F-4D97-AF65-F5344CB8AC3E}">
        <p14:creationId xmlns:p14="http://schemas.microsoft.com/office/powerpoint/2010/main" val="3767303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Renewable Energy Program Benefits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305605" cy="5105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Cost savings through use of biogas for energy generation</a:t>
            </a:r>
            <a:br>
              <a:rPr lang="en-US" altLang="en-US" sz="1800" dirty="0"/>
            </a:b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Greenhouse gas reduction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Diversion of organics from landfill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Generation of renewable energy</a:t>
            </a:r>
            <a:br>
              <a:rPr lang="en-US" altLang="en-US" sz="1800" dirty="0"/>
            </a:b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Air Quality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Low emission turbine reduces harmful air emissions</a:t>
            </a:r>
          </a:p>
          <a:p>
            <a:pPr marL="457092" lvl="1" indent="0" eaLnBrk="1" hangingPunct="1">
              <a:lnSpc>
                <a:spcPct val="80000"/>
              </a:lnSpc>
              <a:buNone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Reliability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Onsite generation provides increased reliability for wastewater treatment (e.g., during power outage)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62805" y="1547156"/>
            <a:ext cx="4187365" cy="291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2820" indent="-34282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776" indent="-285684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733" indent="-228546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99825" indent="-228546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6919" indent="-228546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012" indent="-228546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6" indent="-228546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98" indent="-228546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6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000" kern="0" dirty="0"/>
              <a:t>Efficiency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kern="0" dirty="0"/>
              <a:t>Producing onsite reduces line losses</a:t>
            </a:r>
            <a:br>
              <a:rPr lang="en-US" altLang="en-US" sz="1800" kern="0" dirty="0"/>
            </a:br>
            <a:endParaRPr lang="en-US" altLang="en-US" sz="1800" kern="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kern="0" dirty="0"/>
              <a:t>Utilizing “waste” heat from electricity generation (doubles efficiency)</a:t>
            </a:r>
            <a:br>
              <a:rPr lang="en-US" altLang="en-US" sz="1800" kern="0" dirty="0"/>
            </a:br>
            <a:endParaRPr lang="en-US" altLang="en-US" sz="1800" kern="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kern="0" dirty="0"/>
              <a:t>Turbine uses a “</a:t>
            </a:r>
            <a:r>
              <a:rPr lang="en-US" altLang="en-US" sz="1800" kern="0" dirty="0" err="1"/>
              <a:t>recuperator</a:t>
            </a:r>
            <a:r>
              <a:rPr lang="en-US" altLang="en-US" sz="1800" kern="0" dirty="0"/>
              <a:t>” to increase electrical efficiency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59" y="4271009"/>
            <a:ext cx="4290536" cy="257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472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5" y="10955"/>
            <a:ext cx="7911430" cy="1219200"/>
          </a:xfrm>
        </p:spPr>
        <p:txBody>
          <a:bodyPr/>
          <a:lstStyle/>
          <a:p>
            <a:r>
              <a:rPr lang="en-US" sz="4000" dirty="0" err="1">
                <a:solidFill>
                  <a:srgbClr val="FFFFFF"/>
                </a:solidFill>
              </a:rPr>
              <a:t>Recource</a:t>
            </a:r>
            <a:r>
              <a:rPr lang="en-US" sz="4000" dirty="0">
                <a:solidFill>
                  <a:srgbClr val="FFFFFF"/>
                </a:solidFill>
              </a:rPr>
              <a:t> Recovery and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Food Waste Update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3829" y="1508751"/>
            <a:ext cx="8641125" cy="512065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We have offset operational costs by generating: </a:t>
            </a:r>
          </a:p>
          <a:p>
            <a:pPr lvl="1"/>
            <a:r>
              <a:rPr lang="en-US" sz="1800" dirty="0"/>
              <a:t>130% of the plant’s  energy needs,</a:t>
            </a:r>
          </a:p>
          <a:p>
            <a:pPr lvl="1"/>
            <a:r>
              <a:rPr lang="en-US" sz="1800" dirty="0"/>
              <a:t>plus tip fee and surplus energy revenues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200" dirty="0"/>
              <a:t>Current program utilizes:</a:t>
            </a:r>
          </a:p>
          <a:p>
            <a:pPr marL="0" indent="0">
              <a:buNone/>
            </a:pPr>
            <a:br>
              <a:rPr lang="en-US" sz="800" dirty="0"/>
            </a:br>
            <a:r>
              <a:rPr lang="en-US" sz="2200" dirty="0"/>
              <a:t>Liquid Waste: </a:t>
            </a:r>
            <a:r>
              <a:rPr lang="en-US" sz="2000" dirty="0"/>
              <a:t>Liquid organics, brine </a:t>
            </a:r>
          </a:p>
          <a:p>
            <a:pPr marL="0" indent="0">
              <a:buNone/>
            </a:pPr>
            <a:r>
              <a:rPr lang="en-US" sz="2200" dirty="0"/>
              <a:t>Food Waste:</a:t>
            </a:r>
          </a:p>
          <a:p>
            <a:r>
              <a:rPr lang="en-US" sz="2000" dirty="0" err="1"/>
              <a:t>RecycleSmart</a:t>
            </a:r>
            <a:r>
              <a:rPr lang="en-US" sz="2000" dirty="0"/>
              <a:t> (Pleasanton)</a:t>
            </a:r>
            <a:br>
              <a:rPr lang="en-US" sz="2000" dirty="0"/>
            </a:br>
            <a:r>
              <a:rPr lang="en-US" sz="2000" dirty="0" err="1"/>
              <a:t>Recology</a:t>
            </a:r>
            <a:r>
              <a:rPr lang="en-US" sz="2000" dirty="0"/>
              <a:t> pilot (San Francisco)</a:t>
            </a:r>
          </a:p>
          <a:p>
            <a:r>
              <a:rPr lang="en-US" sz="2000" dirty="0"/>
              <a:t>Focus on off-site preprocessing</a:t>
            </a:r>
          </a:p>
          <a:p>
            <a:r>
              <a:rPr lang="en-US" sz="2000" dirty="0"/>
              <a:t>State organics diversion</a:t>
            </a:r>
            <a:br>
              <a:rPr lang="en-US" sz="2000" dirty="0"/>
            </a:br>
            <a:r>
              <a:rPr lang="en-US" sz="2000" dirty="0"/>
              <a:t>mandate is likely to</a:t>
            </a:r>
            <a:br>
              <a:rPr lang="en-US" sz="2000" dirty="0"/>
            </a:br>
            <a:r>
              <a:rPr lang="en-US" sz="2000" dirty="0"/>
              <a:t>create more favorable</a:t>
            </a:r>
            <a:br>
              <a:rPr lang="en-US" sz="2000" dirty="0"/>
            </a:br>
            <a:r>
              <a:rPr lang="en-US" sz="2000" dirty="0"/>
              <a:t>economics in the future</a:t>
            </a:r>
          </a:p>
        </p:txBody>
      </p:sp>
      <p:pic>
        <p:nvPicPr>
          <p:cNvPr id="10" name="Picture 9" descr="offload 2 norcal recologiz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860" y="3728940"/>
            <a:ext cx="390144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3" y="6580040"/>
            <a:ext cx="1981203" cy="228600"/>
          </a:xfrm>
          <a:prstGeom prst="rect">
            <a:avLst/>
          </a:prstGeom>
        </p:spPr>
        <p:txBody>
          <a:bodyPr lIns="82039" tIns="41020" rIns="82039" bIns="41020"/>
          <a:lstStyle/>
          <a:p>
            <a:fld id="{7FE5F641-3CD3-4931-B196-04F4379223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7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327989"/>
            <a:ext cx="9144001" cy="553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6837" name="Rectangle 5"/>
          <p:cNvSpPr>
            <a:spLocks noChangeArrowheads="1"/>
          </p:cNvSpPr>
          <p:nvPr/>
        </p:nvSpPr>
        <p:spPr bwMode="auto">
          <a:xfrm>
            <a:off x="152400" y="0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>
            <a:lvl1pPr>
              <a:lnSpc>
                <a:spcPts val="4200"/>
              </a:lnSpc>
              <a:defRPr sz="3600" b="1">
                <a:solidFill>
                  <a:srgbClr val="F1F1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ea typeface="ヒラギノ角ゴ Pro W3" pitchFamily="-16" charset="-128"/>
              </a:defRPr>
            </a:lvl1pPr>
            <a:lvl2pPr>
              <a:lnSpc>
                <a:spcPts val="4200"/>
              </a:lnSpc>
              <a:defRPr sz="3600" b="1">
                <a:solidFill>
                  <a:srgbClr val="F1F1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ea typeface="ヒラギノ角ゴ Pro W3" pitchFamily="-16" charset="-128"/>
              </a:defRPr>
            </a:lvl2pPr>
            <a:lvl3pPr>
              <a:lnSpc>
                <a:spcPts val="4200"/>
              </a:lnSpc>
              <a:defRPr sz="3600" b="1">
                <a:solidFill>
                  <a:srgbClr val="F1F1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ea typeface="ヒラギノ角ゴ Pro W3" pitchFamily="-16" charset="-128"/>
              </a:defRPr>
            </a:lvl3pPr>
            <a:lvl4pPr>
              <a:lnSpc>
                <a:spcPts val="4200"/>
              </a:lnSpc>
              <a:defRPr sz="3600" b="1">
                <a:solidFill>
                  <a:srgbClr val="F1F1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ea typeface="ヒラギノ角ゴ Pro W3" pitchFamily="-16" charset="-128"/>
              </a:defRPr>
            </a:lvl4pPr>
            <a:lvl5pPr>
              <a:lnSpc>
                <a:spcPts val="4200"/>
              </a:lnSpc>
              <a:defRPr sz="3600" b="1">
                <a:solidFill>
                  <a:srgbClr val="F1F1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ea typeface="ヒラギノ角ゴ Pro W3" pitchFamily="-16" charset="-128"/>
              </a:defRPr>
            </a:lvl5pPr>
            <a:lvl6pPr marL="457200" fontAlgn="base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1F1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ea typeface="ヒラギノ角ゴ Pro W3" pitchFamily="-16" charset="-128"/>
              </a:defRPr>
            </a:lvl6pPr>
            <a:lvl7pPr marL="914400" fontAlgn="base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1F1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ea typeface="ヒラギノ角ゴ Pro W3" pitchFamily="-16" charset="-128"/>
              </a:defRPr>
            </a:lvl7pPr>
            <a:lvl8pPr marL="1371600" fontAlgn="base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1F1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ea typeface="ヒラギノ角ゴ Pro W3" pitchFamily="-16" charset="-128"/>
              </a:defRPr>
            </a:lvl8pPr>
            <a:lvl9pPr marL="1828800" fontAlgn="base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1F1F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ea typeface="ヒラギノ角ゴ Pro W3" pitchFamily="-16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EBMUD Water System</a:t>
            </a:r>
          </a:p>
        </p:txBody>
      </p:sp>
      <p:pic>
        <p:nvPicPr>
          <p:cNvPr id="6" name="Picture 16" descr="drop_shado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615" y="1495968"/>
            <a:ext cx="3389084" cy="210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mok watershed sno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415" y="1495968"/>
            <a:ext cx="2876638" cy="184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12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EBMUD System &amp; Service Area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828800"/>
            <a:ext cx="3124200" cy="4800600"/>
          </a:xfrm>
        </p:spPr>
        <p:txBody>
          <a:bodyPr/>
          <a:lstStyle/>
          <a:p>
            <a:pPr>
              <a:lnSpc>
                <a:spcPct val="80000"/>
              </a:lnSpc>
              <a:buSzPct val="200000"/>
              <a:buFontTx/>
              <a:buNone/>
            </a:pPr>
            <a:r>
              <a:rPr lang="en-US" altLang="en-US" sz="2000" b="1" dirty="0"/>
              <a:t>Raw Water System</a:t>
            </a:r>
          </a:p>
          <a:p>
            <a:pPr>
              <a:lnSpc>
                <a:spcPct val="80000"/>
              </a:lnSpc>
              <a:buSzPct val="200000"/>
            </a:pPr>
            <a:r>
              <a:rPr lang="en-US" altLang="en-US" sz="1800" dirty="0"/>
              <a:t>5 local reservoirs</a:t>
            </a:r>
          </a:p>
          <a:p>
            <a:pPr>
              <a:lnSpc>
                <a:spcPct val="80000"/>
              </a:lnSpc>
              <a:buSzPct val="200000"/>
              <a:buFontTx/>
              <a:buNone/>
            </a:pPr>
            <a:r>
              <a:rPr lang="en-US" altLang="en-US" sz="2000" b="1" dirty="0"/>
              <a:t>Treatment System</a:t>
            </a:r>
          </a:p>
          <a:p>
            <a:pPr>
              <a:lnSpc>
                <a:spcPct val="80000"/>
              </a:lnSpc>
              <a:buSzPct val="200000"/>
            </a:pPr>
            <a:r>
              <a:rPr lang="en-US" altLang="en-US" sz="1800" dirty="0"/>
              <a:t>3 inline WTPs</a:t>
            </a:r>
          </a:p>
          <a:p>
            <a:pPr>
              <a:lnSpc>
                <a:spcPct val="80000"/>
              </a:lnSpc>
              <a:buSzPct val="200000"/>
            </a:pPr>
            <a:r>
              <a:rPr lang="en-US" altLang="en-US" sz="1800" dirty="0"/>
              <a:t>3 conventional WTPs</a:t>
            </a:r>
          </a:p>
          <a:p>
            <a:pPr>
              <a:lnSpc>
                <a:spcPct val="80000"/>
              </a:lnSpc>
              <a:buSzPct val="200000"/>
              <a:buFontTx/>
              <a:buNone/>
            </a:pPr>
            <a:r>
              <a:rPr lang="en-US" altLang="en-US" sz="2000" b="1" dirty="0"/>
              <a:t>Distribution System</a:t>
            </a:r>
          </a:p>
          <a:p>
            <a:pPr>
              <a:lnSpc>
                <a:spcPct val="80000"/>
              </a:lnSpc>
              <a:buSzPct val="200000"/>
            </a:pPr>
            <a:r>
              <a:rPr lang="en-US" altLang="en-US" sz="1800" dirty="0"/>
              <a:t>4,200 miles of pipeline</a:t>
            </a:r>
          </a:p>
          <a:p>
            <a:pPr>
              <a:lnSpc>
                <a:spcPct val="80000"/>
              </a:lnSpc>
              <a:buSzPct val="200000"/>
            </a:pPr>
            <a:r>
              <a:rPr lang="en-US" altLang="en-US" sz="1800" dirty="0"/>
              <a:t>122 pressure zones</a:t>
            </a:r>
          </a:p>
          <a:p>
            <a:pPr>
              <a:lnSpc>
                <a:spcPct val="80000"/>
              </a:lnSpc>
              <a:buSzPct val="200000"/>
            </a:pPr>
            <a:r>
              <a:rPr lang="en-US" altLang="en-US" sz="1800" dirty="0"/>
              <a:t>164 reservoirs</a:t>
            </a:r>
          </a:p>
          <a:p>
            <a:pPr>
              <a:lnSpc>
                <a:spcPct val="80000"/>
              </a:lnSpc>
              <a:buSzPct val="200000"/>
            </a:pPr>
            <a:r>
              <a:rPr lang="en-US" altLang="en-US" sz="1800" dirty="0"/>
              <a:t>135 pumping plants</a:t>
            </a:r>
          </a:p>
          <a:p>
            <a:pPr>
              <a:lnSpc>
                <a:spcPct val="80000"/>
              </a:lnSpc>
              <a:buSzPct val="200000"/>
            </a:pPr>
            <a:r>
              <a:rPr lang="en-US" altLang="en-US" sz="1800" dirty="0"/>
              <a:t>100 regulators/RCS</a:t>
            </a:r>
          </a:p>
        </p:txBody>
      </p:sp>
      <p:pic>
        <p:nvPicPr>
          <p:cNvPr id="29700" name="Picture 4" descr="Picture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701801"/>
            <a:ext cx="54102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49985-A13A-42C7-B152-08E9786F73A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64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077200" cy="9746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BFDDD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rtl="0">
              <a:lnSpc>
                <a:spcPts val="3800"/>
              </a:lnSpc>
            </a:pPr>
            <a:r>
              <a:rPr lang="en-US" altLang="en-US" sz="33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anose="020B0602030504020204" pitchFamily="34" charset="0"/>
                <a:ea typeface="+mn-ea"/>
                <a:cs typeface="+mn-cs"/>
              </a:rPr>
              <a:t>Total Per Capita Water Use </a:t>
            </a:r>
            <a:br>
              <a:rPr lang="en-US" altLang="en-US" sz="33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anose="020B0602030504020204" pitchFamily="34" charset="0"/>
                <a:ea typeface="+mn-ea"/>
                <a:cs typeface="+mn-cs"/>
              </a:rPr>
            </a:br>
            <a:r>
              <a:rPr lang="en-US" altLang="en-US" sz="33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anose="020B0602030504020204" pitchFamily="34" charset="0"/>
                <a:ea typeface="+mn-ea"/>
                <a:cs typeface="+mn-cs"/>
              </a:rPr>
              <a:t>(1970-2017</a:t>
            </a:r>
            <a:r>
              <a:rPr lang="en-US" altLang="en-US" sz="3300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anose="020B0602030504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 rot="20664083">
            <a:off x="3807889" y="2637557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+mn-ea"/>
              </a:rPr>
              <a:t>Update in progress</a:t>
            </a:r>
          </a:p>
        </p:txBody>
      </p:sp>
      <p:pic>
        <p:nvPicPr>
          <p:cNvPr id="14" name="Chart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517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515095" y="6520688"/>
            <a:ext cx="41046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/>
            <a:fld id="{81D60167-4931-47E6-BA6A-407CBD079E47}" type="slidenum">
              <a:rPr sz="1100" spc="-10" dirty="0">
                <a:solidFill>
                  <a:srgbClr val="292929"/>
                </a:solidFill>
                <a:latin typeface="Lucida Sans"/>
                <a:cs typeface="Lucida Sans"/>
              </a:rPr>
              <a:pPr marL="25400"/>
              <a:t>4</a:t>
            </a:fld>
            <a:endParaRPr sz="1100" dirty="0">
              <a:solidFill>
                <a:prstClr val="black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77495500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Wastewater System Overview</a:t>
            </a:r>
          </a:p>
        </p:txBody>
      </p:sp>
      <p:pic>
        <p:nvPicPr>
          <p:cNvPr id="5124" name="Picture 7" descr="EBMUD_service_area_map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  <a14:imgEffect>
                      <a14:brightnessContrast bright="-10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9569" y="3545910"/>
            <a:ext cx="3977412" cy="310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4920629" y="4092947"/>
            <a:ext cx="1568376" cy="58477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32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1pPr>
            <a:lvl2pPr marL="742950" indent="-285750" eaLnBrk="0" hangingPunct="0">
              <a:spcBef>
                <a:spcPct val="50000"/>
              </a:spcBef>
              <a:defRPr sz="28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4pPr>
            <a:lvl5pPr marL="2057400" indent="-228600" eaLnBrk="0" hangingPunct="0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itchFamily="34" charset="0"/>
                <a:ea typeface="ヒラギノ角ゴ Pro W3" pitchFamily="1" charset="-128"/>
              </a:defRPr>
            </a:lvl9pPr>
          </a:lstStyle>
          <a:p>
            <a:pPr algn="ctr">
              <a:lnSpc>
                <a:spcPct val="100000"/>
              </a:lnSpc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rial Narrow" panose="020B0606020202030204" pitchFamily="34" charset="0"/>
              </a:rPr>
              <a:t>Main Wastewater Treatment Plant</a:t>
            </a:r>
          </a:p>
        </p:txBody>
      </p:sp>
      <p:sp>
        <p:nvSpPr>
          <p:cNvPr id="6" name="Oval 5"/>
          <p:cNvSpPr/>
          <p:nvPr/>
        </p:nvSpPr>
        <p:spPr bwMode="auto">
          <a:xfrm flipH="1">
            <a:off x="6192744" y="5318784"/>
            <a:ext cx="152403" cy="152400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8" tIns="45709" rIns="91418" bIns="45709" numCol="1" rtlCol="0" anchor="ctr" anchorCtr="0" compatLnSpc="1">
            <a:prstTxWarp prst="textNoShape">
              <a:avLst/>
            </a:prstTxWarp>
          </a:bodyPr>
          <a:lstStyle/>
          <a:p>
            <a:pPr marL="742776" indent="-285684" defTabSz="914186" eaLnBrk="1" hangingPunct="1">
              <a:lnSpc>
                <a:spcPct val="90000"/>
              </a:lnSpc>
              <a:spcBef>
                <a:spcPct val="40000"/>
              </a:spcBef>
              <a:buFontTx/>
              <a:buChar char="–"/>
            </a:pPr>
            <a:endParaRPr lang="en-US" sz="3600" b="1">
              <a:solidFill>
                <a:srgbClr val="FF0000"/>
              </a:solidFill>
              <a:latin typeface="Lucida Sans" pitchFamily="34" charset="0"/>
              <a:ea typeface="ヒラギノ角ゴ Pro W3" pitchFamily="1" charset="-128"/>
            </a:endParaRPr>
          </a:p>
        </p:txBody>
      </p:sp>
      <p:cxnSp>
        <p:nvCxnSpPr>
          <p:cNvPr id="8" name="Straight Arrow Connector 7"/>
          <p:cNvCxnSpPr>
            <a:stCxn id="5128" idx="2"/>
          </p:cNvCxnSpPr>
          <p:nvPr/>
        </p:nvCxnSpPr>
        <p:spPr bwMode="auto">
          <a:xfrm>
            <a:off x="5704819" y="4677720"/>
            <a:ext cx="526330" cy="64106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3832" y="1547157"/>
            <a:ext cx="8871555" cy="4416575"/>
          </a:xfrm>
        </p:spPr>
        <p:txBody>
          <a:bodyPr/>
          <a:lstStyle/>
          <a:p>
            <a:pPr marL="336472" indent="-336472" eaLnBrk="1" hangingPunct="1">
              <a:buSzPct val="200000"/>
            </a:pPr>
            <a:r>
              <a:rPr lang="en-US" altLang="en-US" dirty="0"/>
              <a:t>EBMUD provides wastewater services for 680,000 residents in the East Bay</a:t>
            </a:r>
          </a:p>
          <a:p>
            <a:pPr marL="1193520" lvl="3" indent="-336472" eaLnBrk="1" hangingPunct="1">
              <a:buSzPct val="200000"/>
            </a:pPr>
            <a:r>
              <a:rPr lang="en-US" altLang="en-US" dirty="0"/>
              <a:t>Average, Peak Flow: </a:t>
            </a:r>
            <a:br>
              <a:rPr lang="en-US" altLang="en-US" dirty="0"/>
            </a:br>
            <a:r>
              <a:rPr lang="en-US" altLang="en-US" dirty="0"/>
              <a:t>50 million gallons per day (MGD) up to 320 MGD (in rain)</a:t>
            </a:r>
            <a:endParaRPr lang="en-US" altLang="en-US" sz="800" dirty="0"/>
          </a:p>
          <a:p>
            <a:pPr marL="1193520" lvl="3" indent="-336472" eaLnBrk="1" hangingPunct="1">
              <a:buSzPct val="200000"/>
            </a:pPr>
            <a:endParaRPr lang="en-US" altLang="en-US" sz="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900" dirty="0"/>
              <a:t>Three wet weather facilities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dirty="0"/>
              <a:t>15 pumping stations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dirty="0"/>
              <a:t>29 miles of gravity sewer</a:t>
            </a:r>
            <a:br>
              <a:rPr lang="en-US" altLang="en-US" sz="1900" dirty="0"/>
            </a:br>
            <a:r>
              <a:rPr lang="en-US" altLang="en-US" sz="1900" dirty="0"/>
              <a:t>interceptors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dirty="0"/>
              <a:t>8 miles of sewer force mains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dirty="0"/>
              <a:t>EBMUD owns large interceptor</a:t>
            </a:r>
            <a:br>
              <a:rPr lang="en-US" altLang="en-US" sz="1900" dirty="0"/>
            </a:br>
            <a:r>
              <a:rPr lang="en-US" altLang="en-US" sz="1900" dirty="0"/>
              <a:t>sewers; communities own</a:t>
            </a:r>
            <a:br>
              <a:rPr lang="en-US" altLang="en-US" sz="1900" dirty="0"/>
            </a:br>
            <a:r>
              <a:rPr lang="en-US" altLang="en-US" sz="1900" dirty="0"/>
              <a:t>their collection systems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dirty="0"/>
              <a:t>Resource recovery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3" y="6476996"/>
            <a:ext cx="1981203" cy="228600"/>
          </a:xfrm>
          <a:prstGeom prst="rect">
            <a:avLst/>
          </a:prstGeom>
        </p:spPr>
        <p:txBody>
          <a:bodyPr lIns="82039" tIns="41020" rIns="82039" bIns="41020"/>
          <a:lstStyle/>
          <a:p>
            <a:fld id="{7FE5F641-3CD3-4931-B196-04F4379223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7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56206"/>
              </p:ext>
            </p:extLst>
          </p:nvPr>
        </p:nvGraphicFramePr>
        <p:xfrm>
          <a:off x="469900" y="2065341"/>
          <a:ext cx="3746500" cy="365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97245" name="Rectangle 11"/>
          <p:cNvSpPr>
            <a:spLocks noChangeArrowheads="1"/>
          </p:cNvSpPr>
          <p:nvPr/>
        </p:nvSpPr>
        <p:spPr bwMode="auto">
          <a:xfrm>
            <a:off x="500382" y="3729038"/>
            <a:ext cx="17827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Lucida Sans" panose="020B0602030504020204" pitchFamily="34" charset="0"/>
              </a:rPr>
              <a:t>Water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Lucida Sans" panose="020B0602030504020204" pitchFamily="34" charset="0"/>
              </a:rPr>
              <a:t>85%</a:t>
            </a:r>
          </a:p>
        </p:txBody>
      </p:sp>
      <p:sp>
        <p:nvSpPr>
          <p:cNvPr id="1497246" name="Rectangle 12"/>
          <p:cNvSpPr>
            <a:spLocks noChangeArrowheads="1"/>
          </p:cNvSpPr>
          <p:nvPr/>
        </p:nvSpPr>
        <p:spPr bwMode="auto">
          <a:xfrm>
            <a:off x="2458405" y="3729037"/>
            <a:ext cx="17811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Lucida Sans" panose="020B0602030504020204" pitchFamily="34" charset="0"/>
              </a:rPr>
              <a:t>Wastewater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Lucida Sans" panose="020B0602030504020204" pitchFamily="34" charset="0"/>
              </a:rPr>
              <a:t>15%</a:t>
            </a:r>
          </a:p>
        </p:txBody>
      </p:sp>
      <p:graphicFrame>
        <p:nvGraphicFramePr>
          <p:cNvPr id="4" name="Object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61809"/>
              </p:ext>
            </p:extLst>
          </p:nvPr>
        </p:nvGraphicFramePr>
        <p:xfrm>
          <a:off x="4729165" y="2032000"/>
          <a:ext cx="3795077" cy="362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97247" name="Rectangle 14"/>
          <p:cNvSpPr>
            <a:spLocks noChangeArrowheads="1"/>
          </p:cNvSpPr>
          <p:nvPr/>
        </p:nvSpPr>
        <p:spPr bwMode="auto">
          <a:xfrm>
            <a:off x="6710365" y="3276599"/>
            <a:ext cx="17811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Lucida Sans" panose="020B0602030504020204" pitchFamily="34" charset="0"/>
              </a:rPr>
              <a:t>Operations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Lucida Sans" panose="020B0602030504020204" pitchFamily="34" charset="0"/>
              </a:rPr>
              <a:t>Budget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Lucida Sans" panose="020B0602030504020204" pitchFamily="34" charset="0"/>
              </a:rPr>
              <a:t>35%</a:t>
            </a:r>
          </a:p>
        </p:txBody>
      </p:sp>
      <p:sp>
        <p:nvSpPr>
          <p:cNvPr id="1497248" name="Rectangle 15"/>
          <p:cNvSpPr>
            <a:spLocks noChangeArrowheads="1"/>
          </p:cNvSpPr>
          <p:nvPr/>
        </p:nvSpPr>
        <p:spPr bwMode="auto">
          <a:xfrm>
            <a:off x="5780725" y="4757420"/>
            <a:ext cx="17811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Lucida Sans" panose="020B0602030504020204" pitchFamily="34" charset="0"/>
              </a:rPr>
              <a:t>Debt Service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Lucida Sans" panose="020B0602030504020204" pitchFamily="34" charset="0"/>
              </a:rPr>
              <a:t>24%</a:t>
            </a:r>
          </a:p>
        </p:txBody>
      </p:sp>
      <p:sp>
        <p:nvSpPr>
          <p:cNvPr id="1497249" name="Rectangle 16"/>
          <p:cNvSpPr>
            <a:spLocks noChangeArrowheads="1"/>
          </p:cNvSpPr>
          <p:nvPr/>
        </p:nvSpPr>
        <p:spPr bwMode="auto">
          <a:xfrm>
            <a:off x="4927601" y="3090479"/>
            <a:ext cx="178276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Lucida Sans" panose="020B0602030504020204" pitchFamily="34" charset="0"/>
              </a:rPr>
              <a:t>Capital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Lucida Sans" panose="020B0602030504020204" pitchFamily="34" charset="0"/>
              </a:rPr>
              <a:t> Budget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  <a:latin typeface="Lucida Sans" panose="020B0602030504020204" pitchFamily="34" charset="0"/>
              </a:rPr>
              <a:t>41%</a:t>
            </a:r>
          </a:p>
        </p:txBody>
      </p:sp>
      <p:sp>
        <p:nvSpPr>
          <p:cNvPr id="1497250" name="Text Placeholder 4"/>
          <p:cNvSpPr txBox="1">
            <a:spLocks/>
          </p:cNvSpPr>
          <p:nvPr/>
        </p:nvSpPr>
        <p:spPr bwMode="auto">
          <a:xfrm>
            <a:off x="1472672" y="5638800"/>
            <a:ext cx="657912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/>
          <a:lstStyle/>
          <a:p>
            <a:pPr marL="342820" indent="-342820">
              <a:lnSpc>
                <a:spcPct val="110000"/>
              </a:lnSpc>
              <a:spcBef>
                <a:spcPts val="500"/>
              </a:spcBef>
              <a:buFontTx/>
              <a:buChar char="•"/>
            </a:pPr>
            <a:r>
              <a:rPr lang="en-US" sz="1800" dirty="0">
                <a:latin typeface="Lucida Sans" pitchFamily="34" charset="0"/>
              </a:rPr>
              <a:t>65% of budget is capital investment-related</a:t>
            </a:r>
          </a:p>
        </p:txBody>
      </p:sp>
      <p:sp>
        <p:nvSpPr>
          <p:cNvPr id="1497251" name="Text Box 12"/>
          <p:cNvSpPr txBox="1">
            <a:spLocks noChangeArrowheads="1"/>
          </p:cNvSpPr>
          <p:nvPr/>
        </p:nvSpPr>
        <p:spPr bwMode="auto">
          <a:xfrm>
            <a:off x="2060591" y="1663754"/>
            <a:ext cx="4675458" cy="45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pPr algn="ctr"/>
            <a:r>
              <a:rPr lang="en-US" b="1" dirty="0">
                <a:latin typeface="Lucida Sans" panose="020B0602030504020204" pitchFamily="34" charset="0"/>
              </a:rPr>
              <a:t>$2.03 Billion over two years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Biennial Budget – FY18 &amp; FY19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95E06-2E7B-4D77-BEDF-6070FC58C53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9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86493-F4B6-4170-9830-03F3BC2ED05B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/>
              <a:t>Oursan</a:t>
            </a:r>
            <a:r>
              <a:rPr lang="en-US" altLang="en-US" dirty="0"/>
              <a:t> Ridge</a:t>
            </a:r>
            <a:br>
              <a:rPr lang="en-US" altLang="en-US" dirty="0"/>
            </a:br>
            <a:r>
              <a:rPr lang="en-US" altLang="en-US" dirty="0"/>
              <a:t>Conservation Bank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571" y="1623965"/>
            <a:ext cx="2304300" cy="466160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eaLnBrk="1" hangingPunct="1"/>
            <a:r>
              <a:rPr lang="en-US" altLang="en-US" sz="1800" dirty="0"/>
              <a:t>Pinole Valley</a:t>
            </a:r>
          </a:p>
          <a:p>
            <a:pPr eaLnBrk="1" hangingPunct="1"/>
            <a:r>
              <a:rPr lang="en-US" altLang="en-US" sz="1800" dirty="0"/>
              <a:t>Contra Costa Co.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Approx. 430 acres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Conservation credits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Credit types: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/>
              <a:t>California red-legged frog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400" dirty="0"/>
              <a:t>Alameda </a:t>
            </a:r>
            <a:r>
              <a:rPr lang="en-US" altLang="en-US" sz="1400" dirty="0" err="1"/>
              <a:t>whipsnake</a:t>
            </a:r>
            <a:endParaRPr lang="en-US" alt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553030" y="1393535"/>
            <a:ext cx="6858000" cy="5299075"/>
            <a:chOff x="1162050" y="1295400"/>
            <a:chExt cx="6858000" cy="5299075"/>
          </a:xfrm>
        </p:grpSpPr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050" y="1295400"/>
              <a:ext cx="6858000" cy="529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400550"/>
              <a:ext cx="1957388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4741572"/>
            <a:ext cx="267176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3530" y="5118820"/>
            <a:ext cx="696805" cy="345645"/>
          </a:xfrm>
          <a:prstGeom prst="rect">
            <a:avLst/>
          </a:prstGeom>
          <a:solidFill>
            <a:srgbClr val="FFFFFF"/>
          </a:solidFill>
          <a:ln w="15875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eaLnBrk="1" hangingPunct="1"/>
            <a:r>
              <a:rPr lang="en-US" altLang="en-US" sz="600" dirty="0" err="1"/>
              <a:t>Oursan</a:t>
            </a:r>
            <a:r>
              <a:rPr lang="en-US" altLang="en-US" sz="600" dirty="0"/>
              <a:t> Ridge Conservation Bank</a:t>
            </a:r>
          </a:p>
        </p:txBody>
      </p:sp>
    </p:spTree>
    <p:extLst>
      <p:ext uri="{BB962C8B-B14F-4D97-AF65-F5344CB8AC3E}">
        <p14:creationId xmlns:p14="http://schemas.microsoft.com/office/powerpoint/2010/main" val="344077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err="1"/>
              <a:t>Oursan</a:t>
            </a:r>
            <a:r>
              <a:rPr lang="en-US" altLang="en-US" sz="4000" dirty="0"/>
              <a:t> Ridge</a:t>
            </a:r>
            <a:br>
              <a:rPr lang="en-US" altLang="en-US" sz="4000" dirty="0"/>
            </a:br>
            <a:r>
              <a:rPr lang="en-US" altLang="en-US" sz="4000" dirty="0"/>
              <a:t>Conservation Bank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93833" y="1547157"/>
            <a:ext cx="4378168" cy="5069458"/>
          </a:xfrm>
        </p:spPr>
        <p:txBody>
          <a:bodyPr/>
          <a:lstStyle/>
          <a:p>
            <a:pPr marL="336472" indent="-336472" eaLnBrk="1" hangingPunct="1">
              <a:buSzPct val="200000"/>
            </a:pPr>
            <a:endParaRPr lang="en-US" altLang="en-US" sz="1900" dirty="0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2" y="1431939"/>
            <a:ext cx="4332288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Picture of California Red Legged Fr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" y="4490838"/>
            <a:ext cx="5286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50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15C8E-3723-4B59-AB11-3B9A6565F4C4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848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ORCB Financial Projections	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2971800" y="6208713"/>
            <a:ext cx="3127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en-US" altLang="en-US" sz="1200"/>
              <a:t>Low/$15K per credit;  High/$25K per credit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762000" y="1676400"/>
          <a:ext cx="8153400" cy="453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19723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theme1.xml><?xml version="1.0" encoding="utf-8"?>
<a:theme xmlns:a="http://schemas.openxmlformats.org/drawingml/2006/main" name="EBMUD-PP-template-1 3">
  <a:themeElements>
    <a:clrScheme name="~1.1-MosaicTemplate 16">
      <a:dk1>
        <a:srgbClr val="333333"/>
      </a:dk1>
      <a:lt1>
        <a:srgbClr val="646464"/>
      </a:lt1>
      <a:dk2>
        <a:srgbClr val="333333"/>
      </a:dk2>
      <a:lt2>
        <a:srgbClr val="B2B2B2"/>
      </a:lt2>
      <a:accent1>
        <a:srgbClr val="898989"/>
      </a:accent1>
      <a:accent2>
        <a:srgbClr val="FF9933"/>
      </a:accent2>
      <a:accent3>
        <a:srgbClr val="B8B8B8"/>
      </a:accent3>
      <a:accent4>
        <a:srgbClr val="2A2A2A"/>
      </a:accent4>
      <a:accent5>
        <a:srgbClr val="C4C4C4"/>
      </a:accent5>
      <a:accent6>
        <a:srgbClr val="E78A2D"/>
      </a:accent6>
      <a:hlink>
        <a:srgbClr val="006699"/>
      </a:hlink>
      <a:folHlink>
        <a:srgbClr val="009999"/>
      </a:folHlink>
    </a:clrScheme>
    <a:fontScheme name="~1.1-MosaicTemplate">
      <a:majorFont>
        <a:latin typeface="Lucida Sans"/>
        <a:ea typeface="ヒラギノ角ゴ Pro W3"/>
        <a:cs typeface="ヒラギノ角ゴ Pro W3"/>
      </a:majorFont>
      <a:minorFont>
        <a:latin typeface="Lucida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~1.1-Mosaic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.1-Mosaic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.1-Mosaic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.1-Mosaic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.1-Mosaic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.1-Mosaic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.1-Mosaic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.1-Mosaic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.1-Mosaic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.1-Mosaic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.1-Mosaic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.1-MosaicTemplate 12">
        <a:dk1>
          <a:srgbClr val="4D4D4D"/>
        </a:dk1>
        <a:lt1>
          <a:srgbClr val="FFFFFF"/>
        </a:lt1>
        <a:dk2>
          <a:srgbClr val="646464"/>
        </a:dk2>
        <a:lt2>
          <a:srgbClr val="FFFFFF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DADAD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.1-MosaicTemplate 13">
        <a:dk1>
          <a:srgbClr val="777777"/>
        </a:dk1>
        <a:lt1>
          <a:srgbClr val="FFFFFF"/>
        </a:lt1>
        <a:dk2>
          <a:srgbClr val="646464"/>
        </a:dk2>
        <a:lt2>
          <a:srgbClr val="FFFFFF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DADAD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.1-MosaicTemplate 14">
        <a:dk1>
          <a:srgbClr val="333333"/>
        </a:dk1>
        <a:lt1>
          <a:srgbClr val="646464"/>
        </a:lt1>
        <a:dk2>
          <a:srgbClr val="FFFFFF"/>
        </a:dk2>
        <a:lt2>
          <a:srgbClr val="777777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2A2A2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.1-MosaicTemplate 15">
        <a:dk1>
          <a:srgbClr val="333333"/>
        </a:dk1>
        <a:lt1>
          <a:srgbClr val="646464"/>
        </a:lt1>
        <a:dk2>
          <a:srgbClr val="333333"/>
        </a:dk2>
        <a:lt2>
          <a:srgbClr val="777777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2A2A2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.1-MosaicTemplate 16">
        <a:dk1>
          <a:srgbClr val="333333"/>
        </a:dk1>
        <a:lt1>
          <a:srgbClr val="646464"/>
        </a:lt1>
        <a:dk2>
          <a:srgbClr val="333333"/>
        </a:dk2>
        <a:lt2>
          <a:srgbClr val="B2B2B2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2A2A2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~EBMUD-MosaicTemplate_v1.0">
  <a:themeElements>
    <a:clrScheme name="1_~EBMUD-MosaicTemplate_v1.0 16">
      <a:dk1>
        <a:srgbClr val="333333"/>
      </a:dk1>
      <a:lt1>
        <a:srgbClr val="646464"/>
      </a:lt1>
      <a:dk2>
        <a:srgbClr val="333333"/>
      </a:dk2>
      <a:lt2>
        <a:srgbClr val="B2B2B2"/>
      </a:lt2>
      <a:accent1>
        <a:srgbClr val="898989"/>
      </a:accent1>
      <a:accent2>
        <a:srgbClr val="FF9933"/>
      </a:accent2>
      <a:accent3>
        <a:srgbClr val="B8B8B8"/>
      </a:accent3>
      <a:accent4>
        <a:srgbClr val="2A2A2A"/>
      </a:accent4>
      <a:accent5>
        <a:srgbClr val="C4C4C4"/>
      </a:accent5>
      <a:accent6>
        <a:srgbClr val="E78A2D"/>
      </a:accent6>
      <a:hlink>
        <a:srgbClr val="006699"/>
      </a:hlink>
      <a:folHlink>
        <a:srgbClr val="009999"/>
      </a:folHlink>
    </a:clrScheme>
    <a:fontScheme name="1_~EBMUD-MosaicTemplate_v1.0">
      <a:majorFont>
        <a:latin typeface="Lucida Sans"/>
        <a:ea typeface="ヒラギノ角ゴ Pro W3"/>
        <a:cs typeface="ヒラギノ角ゴ Pro W3"/>
      </a:majorFont>
      <a:minorFont>
        <a:latin typeface="Lucida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1_~EBMUD-MosaicTemplate_v1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EBMUD-MosaicTemplate_v1.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EBMUD-MosaicTemplate_v1.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EBMUD-MosaicTemplate_v1.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EBMUD-MosaicTemplate_v1.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EBMUD-MosaicTemplate_v1.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EBMUD-MosaicTemplate_v1.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EBMUD-MosaicTemplate_v1.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EBMUD-MosaicTemplate_v1.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EBMUD-MosaicTemplate_v1.0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EBMUD-MosaicTemplate_v1.0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EBMUD-MosaicTemplate_v1.0 12">
        <a:dk1>
          <a:srgbClr val="4D4D4D"/>
        </a:dk1>
        <a:lt1>
          <a:srgbClr val="FFFFFF"/>
        </a:lt1>
        <a:dk2>
          <a:srgbClr val="646464"/>
        </a:dk2>
        <a:lt2>
          <a:srgbClr val="FFFFFF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DADAD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EBMUD-MosaicTemplate_v1.0 13">
        <a:dk1>
          <a:srgbClr val="777777"/>
        </a:dk1>
        <a:lt1>
          <a:srgbClr val="FFFFFF"/>
        </a:lt1>
        <a:dk2>
          <a:srgbClr val="646464"/>
        </a:dk2>
        <a:lt2>
          <a:srgbClr val="FFFFFF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DADAD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~EBMUD-MosaicTemplate_v1.0 14">
        <a:dk1>
          <a:srgbClr val="333333"/>
        </a:dk1>
        <a:lt1>
          <a:srgbClr val="646464"/>
        </a:lt1>
        <a:dk2>
          <a:srgbClr val="FFFFFF"/>
        </a:dk2>
        <a:lt2>
          <a:srgbClr val="777777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2A2A2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EBMUD-MosaicTemplate_v1.0 15">
        <a:dk1>
          <a:srgbClr val="333333"/>
        </a:dk1>
        <a:lt1>
          <a:srgbClr val="646464"/>
        </a:lt1>
        <a:dk2>
          <a:srgbClr val="333333"/>
        </a:dk2>
        <a:lt2>
          <a:srgbClr val="777777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2A2A2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EBMUD-MosaicTemplate_v1.0 16">
        <a:dk1>
          <a:srgbClr val="333333"/>
        </a:dk1>
        <a:lt1>
          <a:srgbClr val="646464"/>
        </a:lt1>
        <a:dk2>
          <a:srgbClr val="333333"/>
        </a:dk2>
        <a:lt2>
          <a:srgbClr val="B2B2B2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2A2A2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~EBMUD-MosaicTemplate_v1.0">
  <a:themeElements>
    <a:clrScheme name="2_~EBMUD-MosaicTemplate_v1.0 16">
      <a:dk1>
        <a:srgbClr val="333333"/>
      </a:dk1>
      <a:lt1>
        <a:srgbClr val="646464"/>
      </a:lt1>
      <a:dk2>
        <a:srgbClr val="333333"/>
      </a:dk2>
      <a:lt2>
        <a:srgbClr val="B2B2B2"/>
      </a:lt2>
      <a:accent1>
        <a:srgbClr val="898989"/>
      </a:accent1>
      <a:accent2>
        <a:srgbClr val="FF9933"/>
      </a:accent2>
      <a:accent3>
        <a:srgbClr val="B8B8B8"/>
      </a:accent3>
      <a:accent4>
        <a:srgbClr val="2A2A2A"/>
      </a:accent4>
      <a:accent5>
        <a:srgbClr val="C4C4C4"/>
      </a:accent5>
      <a:accent6>
        <a:srgbClr val="E78A2D"/>
      </a:accent6>
      <a:hlink>
        <a:srgbClr val="006699"/>
      </a:hlink>
      <a:folHlink>
        <a:srgbClr val="009999"/>
      </a:folHlink>
    </a:clrScheme>
    <a:fontScheme name="2_~EBMUD-MosaicTemplate_v1.0">
      <a:majorFont>
        <a:latin typeface="Lucida Sans"/>
        <a:ea typeface="ヒラギノ角ゴ Pro W3"/>
        <a:cs typeface="ヒラギノ角ゴ Pro W3"/>
      </a:majorFont>
      <a:minorFont>
        <a:latin typeface="Lucida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2_~EBMUD-MosaicTemplate_v1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~EBMUD-MosaicTemplate_v1.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~EBMUD-MosaicTemplate_v1.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~EBMUD-MosaicTemplate_v1.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~EBMUD-MosaicTemplate_v1.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~EBMUD-MosaicTemplate_v1.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~EBMUD-MosaicTemplate_v1.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~EBMUD-MosaicTemplate_v1.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~EBMUD-MosaicTemplate_v1.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~EBMUD-MosaicTemplate_v1.0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~EBMUD-MosaicTemplate_v1.0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~EBMUD-MosaicTemplate_v1.0 12">
        <a:dk1>
          <a:srgbClr val="4D4D4D"/>
        </a:dk1>
        <a:lt1>
          <a:srgbClr val="FFFFFF"/>
        </a:lt1>
        <a:dk2>
          <a:srgbClr val="646464"/>
        </a:dk2>
        <a:lt2>
          <a:srgbClr val="FFFFFF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DADAD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~EBMUD-MosaicTemplate_v1.0 13">
        <a:dk1>
          <a:srgbClr val="777777"/>
        </a:dk1>
        <a:lt1>
          <a:srgbClr val="FFFFFF"/>
        </a:lt1>
        <a:dk2>
          <a:srgbClr val="646464"/>
        </a:dk2>
        <a:lt2>
          <a:srgbClr val="FFFFFF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DADAD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~EBMUD-MosaicTemplate_v1.0 14">
        <a:dk1>
          <a:srgbClr val="333333"/>
        </a:dk1>
        <a:lt1>
          <a:srgbClr val="646464"/>
        </a:lt1>
        <a:dk2>
          <a:srgbClr val="FFFFFF"/>
        </a:dk2>
        <a:lt2>
          <a:srgbClr val="777777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2A2A2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~EBMUD-MosaicTemplate_v1.0 15">
        <a:dk1>
          <a:srgbClr val="333333"/>
        </a:dk1>
        <a:lt1>
          <a:srgbClr val="646464"/>
        </a:lt1>
        <a:dk2>
          <a:srgbClr val="333333"/>
        </a:dk2>
        <a:lt2>
          <a:srgbClr val="777777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2A2A2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~EBMUD-MosaicTemplate_v1.0 16">
        <a:dk1>
          <a:srgbClr val="333333"/>
        </a:dk1>
        <a:lt1>
          <a:srgbClr val="646464"/>
        </a:lt1>
        <a:dk2>
          <a:srgbClr val="333333"/>
        </a:dk2>
        <a:lt2>
          <a:srgbClr val="B2B2B2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2A2A2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~1.2-MosaicTemplate">
  <a:themeElements>
    <a:clrScheme name="~1.1-MosaicTemplate 16">
      <a:dk1>
        <a:srgbClr val="333333"/>
      </a:dk1>
      <a:lt1>
        <a:srgbClr val="646464"/>
      </a:lt1>
      <a:dk2>
        <a:srgbClr val="333333"/>
      </a:dk2>
      <a:lt2>
        <a:srgbClr val="B2B2B2"/>
      </a:lt2>
      <a:accent1>
        <a:srgbClr val="898989"/>
      </a:accent1>
      <a:accent2>
        <a:srgbClr val="FF9933"/>
      </a:accent2>
      <a:accent3>
        <a:srgbClr val="B8B8B8"/>
      </a:accent3>
      <a:accent4>
        <a:srgbClr val="2A2A2A"/>
      </a:accent4>
      <a:accent5>
        <a:srgbClr val="C4C4C4"/>
      </a:accent5>
      <a:accent6>
        <a:srgbClr val="E78A2D"/>
      </a:accent6>
      <a:hlink>
        <a:srgbClr val="006699"/>
      </a:hlink>
      <a:folHlink>
        <a:srgbClr val="009999"/>
      </a:folHlink>
    </a:clrScheme>
    <a:fontScheme name="~1.1-MosaicTemplate">
      <a:majorFont>
        <a:latin typeface="Lucida Sans"/>
        <a:ea typeface="ヒラギノ角ゴ Pro W3"/>
        <a:cs typeface="ヒラギノ角ゴ Pro W3"/>
      </a:majorFont>
      <a:minorFont>
        <a:latin typeface="Lucida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~1.1-Mosaic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.1-Mosaic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.1-Mosaic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.1-Mosaic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.1-Mosaic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.1-Mosaic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.1-Mosaic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.1-Mosaic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.1-Mosaic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.1-Mosaic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.1-Mosaic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.1-MosaicTemplate 12">
        <a:dk1>
          <a:srgbClr val="4D4D4D"/>
        </a:dk1>
        <a:lt1>
          <a:srgbClr val="FFFFFF"/>
        </a:lt1>
        <a:dk2>
          <a:srgbClr val="646464"/>
        </a:dk2>
        <a:lt2>
          <a:srgbClr val="FFFFFF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DADAD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.1-MosaicTemplate 13">
        <a:dk1>
          <a:srgbClr val="777777"/>
        </a:dk1>
        <a:lt1>
          <a:srgbClr val="FFFFFF"/>
        </a:lt1>
        <a:dk2>
          <a:srgbClr val="646464"/>
        </a:dk2>
        <a:lt2>
          <a:srgbClr val="FFFFFF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DADAD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1.1-MosaicTemplate 14">
        <a:dk1>
          <a:srgbClr val="333333"/>
        </a:dk1>
        <a:lt1>
          <a:srgbClr val="646464"/>
        </a:lt1>
        <a:dk2>
          <a:srgbClr val="FFFFFF"/>
        </a:dk2>
        <a:lt2>
          <a:srgbClr val="777777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2A2A2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.1-MosaicTemplate 15">
        <a:dk1>
          <a:srgbClr val="333333"/>
        </a:dk1>
        <a:lt1>
          <a:srgbClr val="646464"/>
        </a:lt1>
        <a:dk2>
          <a:srgbClr val="333333"/>
        </a:dk2>
        <a:lt2>
          <a:srgbClr val="777777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2A2A2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1.1-MosaicTemplate 16">
        <a:dk1>
          <a:srgbClr val="333333"/>
        </a:dk1>
        <a:lt1>
          <a:srgbClr val="646464"/>
        </a:lt1>
        <a:dk2>
          <a:srgbClr val="333333"/>
        </a:dk2>
        <a:lt2>
          <a:srgbClr val="B2B2B2"/>
        </a:lt2>
        <a:accent1>
          <a:srgbClr val="898989"/>
        </a:accent1>
        <a:accent2>
          <a:srgbClr val="FF9933"/>
        </a:accent2>
        <a:accent3>
          <a:srgbClr val="B8B8B8"/>
        </a:accent3>
        <a:accent4>
          <a:srgbClr val="2A2A2A"/>
        </a:accent4>
        <a:accent5>
          <a:srgbClr val="C4C4C4"/>
        </a:accent5>
        <a:accent6>
          <a:srgbClr val="E78A2D"/>
        </a:accent6>
        <a:hlink>
          <a:srgbClr val="00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~1 2-MosaicTemplate 16">
    <a:dk1>
      <a:srgbClr val="333333"/>
    </a:dk1>
    <a:lt1>
      <a:srgbClr val="646464"/>
    </a:lt1>
    <a:dk2>
      <a:srgbClr val="333333"/>
    </a:dk2>
    <a:lt2>
      <a:srgbClr val="B2B2B2"/>
    </a:lt2>
    <a:accent1>
      <a:srgbClr val="898989"/>
    </a:accent1>
    <a:accent2>
      <a:srgbClr val="FF9933"/>
    </a:accent2>
    <a:accent3>
      <a:srgbClr val="B8B8B8"/>
    </a:accent3>
    <a:accent4>
      <a:srgbClr val="2A2A2A"/>
    </a:accent4>
    <a:accent5>
      <a:srgbClr val="C4C4C4"/>
    </a:accent5>
    <a:accent6>
      <a:srgbClr val="E78A2D"/>
    </a:accent6>
    <a:hlink>
      <a:srgbClr val="006699"/>
    </a:hlink>
    <a:folHlink>
      <a:srgbClr val="009999"/>
    </a:folHlink>
  </a:clrScheme>
  <a:fontScheme name="~1 2-MosaicTemplate">
    <a:majorFont>
      <a:latin typeface="Lucida Sans"/>
      <a:ea typeface="ヒラギノ角ゴ Pro W3"/>
      <a:cs typeface=""/>
    </a:majorFont>
    <a:minorFont>
      <a:latin typeface="Lucida Sans"/>
      <a:ea typeface="ヒラギノ角ゴ Pro W3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EBMUD-PP-template-1 3</Template>
  <TotalTime>20156</TotalTime>
  <Words>1067</Words>
  <Application>Microsoft Office PowerPoint</Application>
  <PresentationFormat>On-screen Show (4:3)</PresentationFormat>
  <Paragraphs>257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Narrow</vt:lpstr>
      <vt:lpstr>Calibri</vt:lpstr>
      <vt:lpstr>Lucida Sans</vt:lpstr>
      <vt:lpstr>Wingdings</vt:lpstr>
      <vt:lpstr>ヒラギノ角ゴ Pro W3</vt:lpstr>
      <vt:lpstr>EBMUD-PP-template-1 3</vt:lpstr>
      <vt:lpstr>1_~EBMUD-MosaicTemplate_v1.0</vt:lpstr>
      <vt:lpstr>2_~EBMUD-MosaicTemplate_v1.0</vt:lpstr>
      <vt:lpstr>~1.2-MosaicTemplate</vt:lpstr>
      <vt:lpstr>Acrobat Document</vt:lpstr>
      <vt:lpstr>EBMUD,  Oursan Ridge and Carr Ranch</vt:lpstr>
      <vt:lpstr>PowerPoint Presentation</vt:lpstr>
      <vt:lpstr>EBMUD System &amp; Service Area</vt:lpstr>
      <vt:lpstr>Total Per Capita Water Use  (1970-2017)</vt:lpstr>
      <vt:lpstr>Wastewater System Overview</vt:lpstr>
      <vt:lpstr>Biennial Budget – FY18 &amp; FY19</vt:lpstr>
      <vt:lpstr>Oursan Ridge Conservation Bank</vt:lpstr>
      <vt:lpstr>Oursan Ridge Conservation Bank</vt:lpstr>
      <vt:lpstr>ORCB Financial Projections </vt:lpstr>
      <vt:lpstr>Carr Ranch</vt:lpstr>
      <vt:lpstr>March: Finding Solutions Carr Ranch</vt:lpstr>
      <vt:lpstr>March: Finding Solutions Carr Ranch</vt:lpstr>
      <vt:lpstr>Questions?</vt:lpstr>
      <vt:lpstr>2017 Salmon Returns</vt:lpstr>
      <vt:lpstr>Historical Salmon Count</vt:lpstr>
      <vt:lpstr>Biennial Budget – FY18 &amp; FY19</vt:lpstr>
      <vt:lpstr>Main Wastewater Treatment Plant</vt:lpstr>
      <vt:lpstr>Renewable Energy Program Benefits</vt:lpstr>
      <vt:lpstr>Recource Recovery and  Food Waste Update</vt:lpstr>
    </vt:vector>
  </TitlesOfParts>
  <Company>EBMUD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Mosaic Template</dc:title>
  <dc:creator>Vince De Lange</dc:creator>
  <cp:lastModifiedBy>Kasey Chong</cp:lastModifiedBy>
  <cp:revision>724</cp:revision>
  <cp:lastPrinted>2018-05-17T22:14:20Z</cp:lastPrinted>
  <dcterms:created xsi:type="dcterms:W3CDTF">2013-03-04T19:07:50Z</dcterms:created>
  <dcterms:modified xsi:type="dcterms:W3CDTF">2018-05-22T16:49:11Z</dcterms:modified>
</cp:coreProperties>
</file>