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91" r:id="rId3"/>
    <p:sldMasterId id="2147483709" r:id="rId4"/>
    <p:sldMasterId id="2147483727" r:id="rId5"/>
    <p:sldMasterId id="2147483745" r:id="rId6"/>
  </p:sldMasterIdLst>
  <p:notesMasterIdLst>
    <p:notesMasterId r:id="rId68"/>
  </p:notesMasterIdLst>
  <p:sldIdLst>
    <p:sldId id="256" r:id="rId7"/>
    <p:sldId id="339" r:id="rId8"/>
    <p:sldId id="340" r:id="rId9"/>
    <p:sldId id="350" r:id="rId10"/>
    <p:sldId id="281" r:id="rId11"/>
    <p:sldId id="306" r:id="rId12"/>
    <p:sldId id="288" r:id="rId13"/>
    <p:sldId id="283" r:id="rId14"/>
    <p:sldId id="308" r:id="rId15"/>
    <p:sldId id="383" r:id="rId16"/>
    <p:sldId id="356" r:id="rId17"/>
    <p:sldId id="284" r:id="rId18"/>
    <p:sldId id="382" r:id="rId19"/>
    <p:sldId id="376" r:id="rId20"/>
    <p:sldId id="378" r:id="rId21"/>
    <p:sldId id="380" r:id="rId22"/>
    <p:sldId id="381" r:id="rId23"/>
    <p:sldId id="342" r:id="rId24"/>
    <p:sldId id="312" r:id="rId25"/>
    <p:sldId id="335" r:id="rId26"/>
    <p:sldId id="313" r:id="rId27"/>
    <p:sldId id="314" r:id="rId28"/>
    <p:sldId id="315" r:id="rId29"/>
    <p:sldId id="358" r:id="rId30"/>
    <p:sldId id="303" r:id="rId31"/>
    <p:sldId id="304" r:id="rId32"/>
    <p:sldId id="302" r:id="rId33"/>
    <p:sldId id="330" r:id="rId34"/>
    <p:sldId id="331" r:id="rId35"/>
    <p:sldId id="305" r:id="rId36"/>
    <p:sldId id="354" r:id="rId37"/>
    <p:sldId id="343" r:id="rId38"/>
    <p:sldId id="344" r:id="rId39"/>
    <p:sldId id="345" r:id="rId40"/>
    <p:sldId id="346" r:id="rId41"/>
    <p:sldId id="347" r:id="rId42"/>
    <p:sldId id="348" r:id="rId43"/>
    <p:sldId id="379" r:id="rId44"/>
    <p:sldId id="359" r:id="rId45"/>
    <p:sldId id="296" r:id="rId46"/>
    <p:sldId id="258" r:id="rId47"/>
    <p:sldId id="259" r:id="rId48"/>
    <p:sldId id="349" r:id="rId49"/>
    <p:sldId id="327" r:id="rId50"/>
    <p:sldId id="351" r:id="rId51"/>
    <p:sldId id="352" r:id="rId52"/>
    <p:sldId id="357" r:id="rId53"/>
    <p:sldId id="360" r:id="rId54"/>
    <p:sldId id="361" r:id="rId55"/>
    <p:sldId id="362" r:id="rId56"/>
    <p:sldId id="363" r:id="rId57"/>
    <p:sldId id="364" r:id="rId58"/>
    <p:sldId id="365" r:id="rId59"/>
    <p:sldId id="366" r:id="rId60"/>
    <p:sldId id="367" r:id="rId61"/>
    <p:sldId id="370" r:id="rId62"/>
    <p:sldId id="371" r:id="rId63"/>
    <p:sldId id="372" r:id="rId64"/>
    <p:sldId id="373" r:id="rId65"/>
    <p:sldId id="374" r:id="rId66"/>
    <p:sldId id="375" r:id="rId6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6A0D3"/>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090" autoAdjust="0"/>
    <p:restoredTop sz="78571" autoAdjust="0"/>
  </p:normalViewPr>
  <p:slideViewPr>
    <p:cSldViewPr showGuides="1">
      <p:cViewPr>
        <p:scale>
          <a:sx n="100" d="100"/>
          <a:sy n="100" d="100"/>
        </p:scale>
        <p:origin x="120" y="72"/>
      </p:cViewPr>
      <p:guideLst>
        <p:guide orient="horz" pos="2160"/>
        <p:guide pos="2880"/>
      </p:guideLst>
    </p:cSldViewPr>
  </p:slideViewPr>
  <p:notesTextViewPr>
    <p:cViewPr>
      <p:scale>
        <a:sx n="1" d="1"/>
        <a:sy n="1" d="1"/>
      </p:scale>
      <p:origin x="0" y="0"/>
    </p:cViewPr>
  </p:notesTextViewPr>
  <p:sorterViewPr>
    <p:cViewPr>
      <p:scale>
        <a:sx n="70" d="100"/>
        <a:sy n="70" d="100"/>
      </p:scale>
      <p:origin x="0" y="-59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E75089D1-3F2A-4253-8D38-4452E11EF2D1}" type="datetimeFigureOut">
              <a:rPr lang="en-US" smtClean="0"/>
              <a:t>5/17/2018</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6D6651CE-7C14-43BA-B520-59D6B4641E6F}" type="slidenum">
              <a:rPr lang="en-US" smtClean="0"/>
              <a:t>‹#›</a:t>
            </a:fld>
            <a:endParaRPr lang="en-US"/>
          </a:p>
        </p:txBody>
      </p:sp>
    </p:spTree>
    <p:extLst>
      <p:ext uri="{BB962C8B-B14F-4D97-AF65-F5344CB8AC3E}">
        <p14:creationId xmlns:p14="http://schemas.microsoft.com/office/powerpoint/2010/main" val="3933725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dirty="0" smtClean="0">
                <a:effectLst>
                  <a:glow>
                    <a:srgbClr val="000000"/>
                  </a:glow>
                  <a:outerShdw sx="0" sy="0">
                    <a:srgbClr val="000000"/>
                  </a:outerShdw>
                  <a:reflection stA="0" endPos="0" fadeDir="0" sx="0" sy="0"/>
                </a:effectLst>
              </a:rPr>
              <a:t>Diverse habitats and ecosystem processes</a:t>
            </a:r>
          </a:p>
          <a:p>
            <a:pPr lvl="0" fontAlgn="base"/>
            <a:r>
              <a:rPr lang="en-US" sz="1200" dirty="0" smtClean="0">
                <a:effectLst>
                  <a:glow>
                    <a:srgbClr val="000000"/>
                  </a:glow>
                  <a:outerShdw sx="0" sy="0">
                    <a:srgbClr val="000000"/>
                  </a:outerShdw>
                  <a:reflection stA="0" endPos="0" fadeDir="0" sx="0" sy="0"/>
                </a:effectLst>
              </a:rPr>
              <a:t>Functional corridors for migratory species</a:t>
            </a:r>
          </a:p>
          <a:p>
            <a:pPr lvl="0" fontAlgn="base"/>
            <a:r>
              <a:rPr lang="en-US" sz="1200" dirty="0" smtClean="0">
                <a:effectLst>
                  <a:glow>
                    <a:srgbClr val="000000"/>
                  </a:glow>
                  <a:outerShdw sx="0" sy="0">
                    <a:srgbClr val="000000"/>
                  </a:outerShdw>
                  <a:reflection stA="0" endPos="0" fadeDir="0" sx="0" sy="0"/>
                </a:effectLst>
              </a:rPr>
              <a:t>Recover salmon and listed species</a:t>
            </a:r>
          </a:p>
          <a:p>
            <a:pPr fontAlgn="base"/>
            <a:r>
              <a:rPr lang="en-US" sz="1200" dirty="0" smtClean="0">
                <a:effectLst>
                  <a:glow>
                    <a:srgbClr val="000000"/>
                  </a:glow>
                  <a:outerShdw sx="0" sy="0">
                    <a:srgbClr val="000000"/>
                  </a:outerShdw>
                  <a:reflection stA="0" endPos="0" fadeDir="0" sx="0" sy="0"/>
                </a:effectLst>
              </a:rPr>
              <a:t>Restore habitat for migratory birds</a:t>
            </a:r>
          </a:p>
          <a:p>
            <a:pPr lvl="0" fontAlgn="base"/>
            <a:r>
              <a:rPr lang="en-US" sz="1200" dirty="0" smtClean="0">
                <a:effectLst>
                  <a:glow>
                    <a:srgbClr val="000000"/>
                  </a:glow>
                  <a:outerShdw sx="0" sy="0">
                    <a:srgbClr val="000000"/>
                  </a:outerShdw>
                  <a:reflection stA="0" endPos="0" fadeDir="0" sx="0" sy="0"/>
                </a:effectLst>
              </a:rPr>
              <a:t>Restore large areas of interconnected habitats</a:t>
            </a:r>
          </a:p>
          <a:p>
            <a:pPr fontAlgn="base"/>
            <a:r>
              <a:rPr lang="en-US" sz="1200" dirty="0" smtClean="0">
                <a:effectLst>
                  <a:glow>
                    <a:srgbClr val="000000"/>
                  </a:glow>
                  <a:outerShdw sx="0" sy="0">
                    <a:srgbClr val="000000"/>
                  </a:outerShdw>
                  <a:reflection stA="0" endPos="0" fadeDir="0" sx="0" sy="0"/>
                </a:effectLst>
              </a:rPr>
              <a:t>Restore Delta flows and channels to support a healthy estuary and other ecosystems</a:t>
            </a:r>
          </a:p>
          <a:p>
            <a:pPr lvl="0" fontAlgn="base"/>
            <a:r>
              <a:rPr lang="en-US" sz="1200" dirty="0" smtClean="0">
                <a:effectLst>
                  <a:glow>
                    <a:srgbClr val="000000"/>
                  </a:glow>
                  <a:outerShdw sx="0" sy="0">
                    <a:srgbClr val="000000"/>
                  </a:outerShdw>
                  <a:reflection stA="0" endPos="0" fadeDir="0" sx="0" sy="0"/>
                </a:effectLst>
              </a:rPr>
              <a:t>Reduced threats and stresses on the Delta ecosystem</a:t>
            </a:r>
          </a:p>
          <a:p>
            <a:pPr lvl="0" fontAlgn="base"/>
            <a:r>
              <a:rPr lang="en-US" sz="1200" dirty="0" smtClean="0">
                <a:effectLst>
                  <a:glow>
                    <a:srgbClr val="000000"/>
                  </a:glow>
                  <a:outerShdw sx="0" sy="0">
                    <a:srgbClr val="000000"/>
                  </a:outerShdw>
                  <a:reflection stA="0" endPos="0" fadeDir="0" sx="0" sy="0"/>
                </a:effectLst>
              </a:rPr>
              <a:t>Reduce impacts from invasive species</a:t>
            </a:r>
          </a:p>
          <a:p>
            <a:pPr lvl="0" fontAlgn="base"/>
            <a:r>
              <a:rPr lang="en-US" sz="1200" dirty="0" smtClean="0">
                <a:effectLst>
                  <a:glow>
                    <a:srgbClr val="000000"/>
                  </a:glow>
                  <a:outerShdw sx="0" sy="0">
                    <a:srgbClr val="000000"/>
                  </a:outerShdw>
                  <a:reflection stA="0" endPos="0" fadeDir="0" sx="0" sy="0"/>
                </a:effectLst>
              </a:rPr>
              <a:t>Improve water quality </a:t>
            </a:r>
          </a:p>
          <a:p>
            <a:endParaRPr lang="en-US" dirty="0"/>
          </a:p>
        </p:txBody>
      </p:sp>
      <p:sp>
        <p:nvSpPr>
          <p:cNvPr id="4" name="Slide Number Placeholder 3"/>
          <p:cNvSpPr>
            <a:spLocks noGrp="1"/>
          </p:cNvSpPr>
          <p:nvPr>
            <p:ph type="sldNum" sz="quarter" idx="10"/>
          </p:nvPr>
        </p:nvSpPr>
        <p:spPr/>
        <p:txBody>
          <a:bodyPr/>
          <a:lstStyle/>
          <a:p>
            <a:fld id="{6D6651CE-7C14-43BA-B520-59D6B4641E6F}" type="slidenum">
              <a:rPr lang="en-US" smtClean="0"/>
              <a:t>3</a:t>
            </a:fld>
            <a:endParaRPr lang="en-US"/>
          </a:p>
        </p:txBody>
      </p:sp>
    </p:spTree>
    <p:extLst>
      <p:ext uri="{BB962C8B-B14F-4D97-AF65-F5344CB8AC3E}">
        <p14:creationId xmlns:p14="http://schemas.microsoft.com/office/powerpoint/2010/main" val="2873066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defRPr/>
            </a:pPr>
            <a:r>
              <a:rPr lang="en-US" dirty="0" smtClean="0"/>
              <a:t>ANITRA</a:t>
            </a:r>
            <a:r>
              <a:rPr lang="en-US" baseline="0" dirty="0" smtClean="0"/>
              <a:t> </a:t>
            </a:r>
            <a:r>
              <a:rPr lang="en-US" dirty="0" smtClean="0"/>
              <a:t>(MICHELLE SUPPORT IF NEEDED)</a:t>
            </a:r>
          </a:p>
          <a:p>
            <a:endParaRPr lang="en-US" dirty="0" smtClean="0"/>
          </a:p>
          <a:p>
            <a:pPr defTabSz="882762">
              <a:defRPr/>
            </a:pPr>
            <a:r>
              <a:rPr lang="en-US" dirty="0" smtClean="0"/>
              <a:t>**Keep</a:t>
            </a:r>
            <a:r>
              <a:rPr lang="en-US" baseline="0" dirty="0" smtClean="0"/>
              <a:t> quick</a:t>
            </a:r>
          </a:p>
          <a:p>
            <a:pPr defTabSz="882762">
              <a:defRPr/>
            </a:pPr>
            <a:r>
              <a:rPr lang="en-US" baseline="0" dirty="0" smtClean="0"/>
              <a:t>Note the different flood frequencies onsite. </a:t>
            </a:r>
          </a:p>
          <a:p>
            <a:pPr defTabSz="882762">
              <a:defRPr/>
            </a:pPr>
            <a:r>
              <a:rPr lang="en-US" baseline="0" dirty="0" smtClean="0"/>
              <a:t>Current flood frequency: the green is 10-year protection</a:t>
            </a:r>
          </a:p>
          <a:p>
            <a:pPr defTabSz="882762">
              <a:defRPr/>
            </a:pPr>
            <a:r>
              <a:rPr lang="en-US" baseline="0" dirty="0" smtClean="0"/>
              <a:t>2017 flooding: onsite levees overtopped (&gt;10 year event occurred multiple times), breached to the south and flooded from the south. The whole area ponded water. </a:t>
            </a:r>
          </a:p>
          <a:p>
            <a:pPr defTabSz="882762">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F8B209C-376E-4EF8-ADDD-8DFD6382D6AF}" type="slidenum">
              <a:rPr lang="en-US" smtClean="0"/>
              <a:t>22</a:t>
            </a:fld>
            <a:endParaRPr lang="en-US" dirty="0"/>
          </a:p>
        </p:txBody>
      </p:sp>
    </p:spTree>
    <p:extLst>
      <p:ext uri="{BB962C8B-B14F-4D97-AF65-F5344CB8AC3E}">
        <p14:creationId xmlns:p14="http://schemas.microsoft.com/office/powerpoint/2010/main" val="2733990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MICHELLE</a:t>
            </a:r>
          </a:p>
          <a:p>
            <a:r>
              <a:rPr lang="en-US" dirty="0" smtClean="0"/>
              <a:t>Key Features</a:t>
            </a:r>
          </a:p>
          <a:p>
            <a:pPr marL="441381" indent="-441381">
              <a:spcAft>
                <a:spcPts val="579"/>
              </a:spcAft>
              <a:buFont typeface="+mj-lt"/>
              <a:buAutoNum type="arabicPeriod"/>
            </a:pPr>
            <a:r>
              <a:rPr lang="en-US" dirty="0"/>
              <a:t>Create a permanent </a:t>
            </a:r>
            <a:r>
              <a:rPr lang="en-US" b="1" dirty="0"/>
              <a:t>breach </a:t>
            </a:r>
            <a:r>
              <a:rPr lang="en-US" dirty="0"/>
              <a:t>in the levee at the north to allow natural flooding from Grizzly Slough</a:t>
            </a:r>
          </a:p>
          <a:p>
            <a:pPr marL="441381" indent="-441381">
              <a:spcAft>
                <a:spcPts val="579"/>
              </a:spcAft>
              <a:buFont typeface="+mj-lt"/>
              <a:buAutoNum type="arabicPeriod"/>
            </a:pPr>
            <a:r>
              <a:rPr lang="en-US" dirty="0"/>
              <a:t>Grade </a:t>
            </a:r>
            <a:r>
              <a:rPr lang="en-US" b="1" dirty="0"/>
              <a:t>small channels </a:t>
            </a:r>
            <a:r>
              <a:rPr lang="en-US" dirty="0"/>
              <a:t>from the breach to improve flow exchange, increase habitat diversity, and ensure complete drainage to avoid fish stranding</a:t>
            </a:r>
          </a:p>
          <a:p>
            <a:pPr marL="441381" indent="-441381">
              <a:spcAft>
                <a:spcPts val="579"/>
              </a:spcAft>
              <a:buFont typeface="+mj-lt"/>
              <a:buAutoNum type="arabicPeriod"/>
            </a:pPr>
            <a:r>
              <a:rPr lang="en-US" dirty="0"/>
              <a:t>Construct a </a:t>
            </a:r>
            <a:r>
              <a:rPr lang="en-US" b="1" dirty="0"/>
              <a:t>new levee with one-directional flow culverts </a:t>
            </a:r>
            <a:r>
              <a:rPr lang="en-US" dirty="0"/>
              <a:t>along New Hope Road to maintain existing levels of flood protection (same as previous concept). Considering a design option on the levee location. </a:t>
            </a:r>
          </a:p>
          <a:p>
            <a:pPr marL="441381" indent="-441381">
              <a:spcAft>
                <a:spcPts val="579"/>
              </a:spcAft>
              <a:buFont typeface="+mj-lt"/>
              <a:buAutoNum type="arabicPeriod"/>
            </a:pPr>
            <a:r>
              <a:rPr lang="en-US" dirty="0"/>
              <a:t>Create an </a:t>
            </a:r>
            <a:r>
              <a:rPr lang="en-US" b="1" dirty="0"/>
              <a:t>agricultural zone </a:t>
            </a:r>
            <a:r>
              <a:rPr lang="en-US" dirty="0"/>
              <a:t>that sets aside 100-180 acres along the southern part of the site for agriculture to benefit wildlife and provide income for long-term management.</a:t>
            </a:r>
          </a:p>
          <a:p>
            <a:pPr marL="441381" indent="-441381">
              <a:spcAft>
                <a:spcPts val="579"/>
              </a:spcAft>
              <a:buFont typeface="+mj-lt"/>
              <a:buAutoNum type="arabicPeriod"/>
            </a:pPr>
            <a:r>
              <a:rPr lang="en-US" dirty="0"/>
              <a:t>Implement a </a:t>
            </a:r>
            <a:r>
              <a:rPr lang="en-US" b="1" dirty="0"/>
              <a:t>revegetation plan </a:t>
            </a:r>
            <a:r>
              <a:rPr lang="en-US" dirty="0"/>
              <a:t>to jumpstart recruitment of native riparian species</a:t>
            </a:r>
          </a:p>
          <a:p>
            <a:endParaRPr lang="en-US" dirty="0" smtClean="0"/>
          </a:p>
          <a:p>
            <a:r>
              <a:rPr lang="en-US" dirty="0" smtClean="0"/>
              <a:t>Avoidance/minimization</a:t>
            </a:r>
          </a:p>
          <a:p>
            <a:pPr lvl="1"/>
            <a:r>
              <a:rPr lang="en-US" dirty="0" smtClean="0"/>
              <a:t>waters, wetlands</a:t>
            </a:r>
          </a:p>
          <a:p>
            <a:pPr lvl="1"/>
            <a:r>
              <a:rPr lang="en-US" dirty="0" smtClean="0"/>
              <a:t>high value habitats</a:t>
            </a:r>
          </a:p>
          <a:p>
            <a:pPr lvl="1"/>
            <a:r>
              <a:rPr lang="en-US" dirty="0" smtClean="0"/>
              <a:t>known cultural resources</a:t>
            </a:r>
          </a:p>
          <a:p>
            <a:pPr lvl="1"/>
            <a:r>
              <a:rPr lang="en-US" dirty="0" smtClean="0"/>
              <a:t>utilities</a:t>
            </a:r>
          </a:p>
          <a:p>
            <a:endParaRPr lang="en-US" dirty="0" smtClean="0"/>
          </a:p>
          <a:p>
            <a:r>
              <a:rPr lang="en-US" baseline="0" dirty="0" smtClean="0"/>
              <a:t>Describe the value of agriculture. Some net loss. </a:t>
            </a:r>
          </a:p>
          <a:p>
            <a:r>
              <a:rPr lang="en-US" dirty="0" smtClean="0"/>
              <a:t>Facilitates public access. (optional</a:t>
            </a:r>
            <a:r>
              <a:rPr lang="en-US" dirty="0" smtClean="0"/>
              <a:t>)</a:t>
            </a:r>
          </a:p>
          <a:p>
            <a:endParaRPr lang="en-US" dirty="0" smtClean="0"/>
          </a:p>
          <a:p>
            <a:r>
              <a:rPr lang="en-US" dirty="0" smtClean="0"/>
              <a:t>Restored habitats</a:t>
            </a:r>
          </a:p>
          <a:p>
            <a:pPr lvl="1"/>
            <a:r>
              <a:rPr lang="en-US" dirty="0" smtClean="0"/>
              <a:t>freshwater emergent tidal wetlands - 3 ac</a:t>
            </a:r>
          </a:p>
          <a:p>
            <a:pPr lvl="1"/>
            <a:r>
              <a:rPr lang="en-US" dirty="0" smtClean="0"/>
              <a:t> ~3000 lf tidal channels</a:t>
            </a:r>
          </a:p>
          <a:p>
            <a:pPr lvl="1"/>
            <a:r>
              <a:rPr lang="en-US" dirty="0" smtClean="0"/>
              <a:t>seasonal wetland - 12 ac </a:t>
            </a:r>
          </a:p>
          <a:p>
            <a:pPr lvl="1"/>
            <a:r>
              <a:rPr lang="en-US" dirty="0" smtClean="0"/>
              <a:t>valley foothill riparian - 91 ac </a:t>
            </a:r>
          </a:p>
          <a:p>
            <a:r>
              <a:rPr lang="en-US" dirty="0" smtClean="0"/>
              <a:t>Enhanced </a:t>
            </a:r>
          </a:p>
          <a:p>
            <a:pPr lvl="1"/>
            <a:r>
              <a:rPr lang="en-US" dirty="0" smtClean="0"/>
              <a:t>Existing riparian vegetation (71 ac) </a:t>
            </a:r>
          </a:p>
          <a:p>
            <a:pPr lvl="1"/>
            <a:r>
              <a:rPr lang="en-US" dirty="0" smtClean="0"/>
              <a:t>Wildlife-friendly agriculture (157 ac)</a:t>
            </a:r>
          </a:p>
          <a:p>
            <a:pPr lvl="1"/>
            <a:r>
              <a:rPr lang="en-US" dirty="0" smtClean="0"/>
              <a:t>Prior riparian mitigation areas (~70 ac) incidental benefit </a:t>
            </a:r>
          </a:p>
          <a:p>
            <a:r>
              <a:rPr lang="en-US" dirty="0" smtClean="0"/>
              <a:t>Species benefits</a:t>
            </a:r>
          </a:p>
          <a:p>
            <a:pPr lvl="1"/>
            <a:r>
              <a:rPr lang="en-US" dirty="0" smtClean="0"/>
              <a:t>Juvenile Chinook salmon and Sacramento </a:t>
            </a:r>
            <a:r>
              <a:rPr lang="en-US" dirty="0" err="1" smtClean="0"/>
              <a:t>splittail</a:t>
            </a:r>
            <a:r>
              <a:rPr lang="en-US" dirty="0" smtClean="0"/>
              <a:t> rearing</a:t>
            </a:r>
          </a:p>
          <a:p>
            <a:pPr lvl="1"/>
            <a:r>
              <a:rPr lang="en-US" dirty="0" err="1" smtClean="0"/>
              <a:t>Swainson’s</a:t>
            </a:r>
            <a:r>
              <a:rPr lang="en-US" dirty="0" smtClean="0"/>
              <a:t> hawk nesting</a:t>
            </a:r>
          </a:p>
          <a:p>
            <a:pPr lvl="1"/>
            <a:r>
              <a:rPr lang="en-US" dirty="0" smtClean="0"/>
              <a:t>Sandhill cranes and wintering waterfowl foraging</a:t>
            </a:r>
          </a:p>
          <a:p>
            <a:endParaRPr lang="en-US" dirty="0"/>
          </a:p>
        </p:txBody>
      </p:sp>
      <p:sp>
        <p:nvSpPr>
          <p:cNvPr id="4" name="Slide Number Placeholder 3"/>
          <p:cNvSpPr>
            <a:spLocks noGrp="1"/>
          </p:cNvSpPr>
          <p:nvPr>
            <p:ph type="sldNum" sz="quarter" idx="10"/>
          </p:nvPr>
        </p:nvSpPr>
        <p:spPr/>
        <p:txBody>
          <a:bodyPr/>
          <a:lstStyle/>
          <a:p>
            <a:fld id="{CF8B209C-376E-4EF8-ADDD-8DFD6382D6AF}" type="slidenum">
              <a:rPr lang="en-US" smtClean="0"/>
              <a:t>23</a:t>
            </a:fld>
            <a:endParaRPr lang="en-US" dirty="0"/>
          </a:p>
        </p:txBody>
      </p:sp>
    </p:spTree>
    <p:extLst>
      <p:ext uri="{BB962C8B-B14F-4D97-AF65-F5344CB8AC3E}">
        <p14:creationId xmlns:p14="http://schemas.microsoft.com/office/powerpoint/2010/main" val="3518282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6C50A2-9BDE-41FF-AFC1-4EC3DB656E7D}" type="slidenum">
              <a:rPr lang="en-US" smtClean="0"/>
              <a:t>26</a:t>
            </a:fld>
            <a:endParaRPr lang="en-US"/>
          </a:p>
        </p:txBody>
      </p:sp>
    </p:spTree>
    <p:extLst>
      <p:ext uri="{BB962C8B-B14F-4D97-AF65-F5344CB8AC3E}">
        <p14:creationId xmlns:p14="http://schemas.microsoft.com/office/powerpoint/2010/main" val="332354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6651CE-7C14-43BA-B520-59D6B4641E6F}" type="slidenum">
              <a:rPr lang="en-US" smtClean="0"/>
              <a:t>27</a:t>
            </a:fld>
            <a:endParaRPr lang="en-US"/>
          </a:p>
        </p:txBody>
      </p:sp>
    </p:spTree>
    <p:extLst>
      <p:ext uri="{BB962C8B-B14F-4D97-AF65-F5344CB8AC3E}">
        <p14:creationId xmlns:p14="http://schemas.microsoft.com/office/powerpoint/2010/main" val="2885171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Objectives</a:t>
            </a:r>
          </a:p>
          <a:p>
            <a:endParaRPr lang="en-US" dirty="0" smtClean="0"/>
          </a:p>
          <a:p>
            <a:r>
              <a:rPr lang="en-US" dirty="0" smtClean="0"/>
              <a:t>Project Construction 2016</a:t>
            </a:r>
          </a:p>
          <a:p>
            <a:pPr marL="171450" indent="-171450">
              <a:buFont typeface="Arial" panose="020B0604020202020204" pitchFamily="34" charset="0"/>
              <a:buChar char="•"/>
            </a:pPr>
            <a:r>
              <a:rPr lang="en-US" dirty="0" smtClean="0"/>
              <a:t>Excavate</a:t>
            </a:r>
            <a:r>
              <a:rPr lang="en-US" baseline="0" dirty="0" smtClean="0"/>
              <a:t> and import fill </a:t>
            </a:r>
            <a:r>
              <a:rPr lang="en-US" baseline="0" dirty="0" err="1" smtClean="0"/>
              <a:t>materia</a:t>
            </a:r>
            <a:endParaRPr lang="en-US" baseline="0" dirty="0" smtClean="0"/>
          </a:p>
          <a:p>
            <a:pPr marL="171450" indent="-171450">
              <a:buFont typeface="Arial" panose="020B0604020202020204" pitchFamily="34" charset="0"/>
              <a:buChar char="•"/>
            </a:pPr>
            <a:r>
              <a:rPr lang="en-US" baseline="0" dirty="0" smtClean="0"/>
              <a:t>Grading to elevations, excavate channels</a:t>
            </a:r>
          </a:p>
          <a:p>
            <a:pPr marL="171450" indent="-171450">
              <a:buFont typeface="Arial" panose="020B0604020202020204" pitchFamily="34" charset="0"/>
              <a:buChar char="•"/>
            </a:pPr>
            <a:r>
              <a:rPr lang="en-US" baseline="0" dirty="0" smtClean="0"/>
              <a:t>Vegetation pre-establishment of </a:t>
            </a:r>
            <a:r>
              <a:rPr lang="en-US" baseline="0" dirty="0" err="1" smtClean="0"/>
              <a:t>tules</a:t>
            </a:r>
            <a:endParaRPr lang="en-US" baseline="0" dirty="0" smtClean="0"/>
          </a:p>
          <a:p>
            <a:pPr marL="171450" indent="-171450">
              <a:buFont typeface="Arial" panose="020B0604020202020204" pitchFamily="34" charset="0"/>
              <a:buChar char="•"/>
            </a:pPr>
            <a:r>
              <a:rPr lang="en-US" baseline="0" dirty="0" smtClean="0"/>
              <a:t>Levee breaching once </a:t>
            </a:r>
            <a:r>
              <a:rPr lang="en-US" baseline="0" dirty="0" err="1" smtClean="0"/>
              <a:t>tules</a:t>
            </a:r>
            <a:r>
              <a:rPr lang="en-US" baseline="0" dirty="0" smtClean="0"/>
              <a:t> are growing well</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B7DF168-5D15-4F15-93A0-99035C38A966}" type="slidenum">
              <a:rPr lang="en-US" altLang="en-US" smtClean="0"/>
              <a:pPr>
                <a:defRPr/>
              </a:pPr>
              <a:t>28</a:t>
            </a:fld>
            <a:endParaRPr lang="en-US" altLang="en-US" dirty="0"/>
          </a:p>
        </p:txBody>
      </p:sp>
    </p:spTree>
    <p:extLst>
      <p:ext uri="{BB962C8B-B14F-4D97-AF65-F5344CB8AC3E}">
        <p14:creationId xmlns:p14="http://schemas.microsoft.com/office/powerpoint/2010/main" val="1134729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286C50A2-9BDE-41FF-AFC1-4EC3DB656E7D}" type="slidenum">
              <a:rPr lang="en-US" smtClean="0"/>
              <a:t>30</a:t>
            </a:fld>
            <a:endParaRPr lang="en-US"/>
          </a:p>
        </p:txBody>
      </p:sp>
    </p:spTree>
    <p:extLst>
      <p:ext uri="{BB962C8B-B14F-4D97-AF65-F5344CB8AC3E}">
        <p14:creationId xmlns:p14="http://schemas.microsoft.com/office/powerpoint/2010/main" val="176457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B3986-193A-4E58-9BFF-67C1E76D7B22}" type="slidenum">
              <a:rPr lang="en-US" smtClean="0"/>
              <a:t>31</a:t>
            </a:fld>
            <a:endParaRPr lang="en-US"/>
          </a:p>
        </p:txBody>
      </p:sp>
    </p:spTree>
    <p:extLst>
      <p:ext uri="{BB962C8B-B14F-4D97-AF65-F5344CB8AC3E}">
        <p14:creationId xmlns:p14="http://schemas.microsoft.com/office/powerpoint/2010/main" val="3273964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B3986-193A-4E58-9BFF-67C1E76D7B22}" type="slidenum">
              <a:rPr lang="en-US" smtClean="0"/>
              <a:t>33</a:t>
            </a:fld>
            <a:endParaRPr lang="en-US"/>
          </a:p>
        </p:txBody>
      </p:sp>
    </p:spTree>
    <p:extLst>
      <p:ext uri="{BB962C8B-B14F-4D97-AF65-F5344CB8AC3E}">
        <p14:creationId xmlns:p14="http://schemas.microsoft.com/office/powerpoint/2010/main" val="2912873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9BAA7-B01E-4C9F-B8ED-1E45527B8DF3}" type="slidenum">
              <a:rPr lang="en-US" altLang="en-US"/>
              <a:pPr/>
              <a:t>42</a:t>
            </a:fld>
            <a:endParaRPr lang="en-US" altLang="en-US"/>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r>
              <a:rPr lang="en-US" altLang="en-US" dirty="0"/>
              <a:t>Ecosystem restoration , which strives to </a:t>
            </a:r>
            <a:r>
              <a:rPr lang="en-US" altLang="en-US" b="1" dirty="0" smtClean="0"/>
              <a:t>restore </a:t>
            </a:r>
            <a:r>
              <a:rPr lang="en-US" altLang="en-US" b="1" dirty="0"/>
              <a:t>the structure and functions</a:t>
            </a:r>
            <a:r>
              <a:rPr lang="en-US" altLang="en-US" dirty="0"/>
              <a:t> of damaged ecosystems </a:t>
            </a:r>
            <a:r>
              <a:rPr lang="en-US" altLang="en-US" dirty="0" smtClean="0"/>
              <a:t>and/or </a:t>
            </a:r>
            <a:r>
              <a:rPr lang="en-US" altLang="en-US" b="1" dirty="0" smtClean="0"/>
              <a:t>protect </a:t>
            </a:r>
            <a:r>
              <a:rPr lang="en-US" altLang="en-US" b="1" dirty="0"/>
              <a:t>existing functioning ecosystems </a:t>
            </a:r>
            <a:r>
              <a:rPr lang="en-US" altLang="en-US" dirty="0"/>
              <a:t>from future losses. </a:t>
            </a:r>
          </a:p>
          <a:p>
            <a:r>
              <a:rPr lang="en-US" dirty="0" smtClean="0"/>
              <a:t>What’s the goal?</a:t>
            </a:r>
          </a:p>
          <a:p>
            <a:pPr lvl="1"/>
            <a:r>
              <a:rPr lang="en-US" dirty="0" smtClean="0"/>
              <a:t>Habitat?</a:t>
            </a:r>
          </a:p>
          <a:p>
            <a:pPr lvl="1"/>
            <a:r>
              <a:rPr lang="en-US" dirty="0" smtClean="0"/>
              <a:t>Species?</a:t>
            </a:r>
          </a:p>
          <a:p>
            <a:pPr lvl="1"/>
            <a:r>
              <a:rPr lang="en-US" dirty="0" smtClean="0"/>
              <a:t>Fixed endpoint/structure, or trajectory</a:t>
            </a:r>
          </a:p>
          <a:p>
            <a:pPr lvl="1"/>
            <a:r>
              <a:rPr lang="en-US" dirty="0" smtClean="0"/>
              <a:t>Climax or mosaic?</a:t>
            </a:r>
          </a:p>
          <a:p>
            <a:r>
              <a:rPr lang="en-US" dirty="0" smtClean="0"/>
              <a:t>What’s the method?</a:t>
            </a:r>
          </a:p>
          <a:p>
            <a:pPr lvl="1"/>
            <a:r>
              <a:rPr lang="en-US" dirty="0" smtClean="0"/>
              <a:t>Process-based restoration</a:t>
            </a:r>
          </a:p>
          <a:p>
            <a:pPr lvl="1"/>
            <a:r>
              <a:rPr lang="en-US" dirty="0" smtClean="0"/>
              <a:t>Elevation is destiny</a:t>
            </a:r>
          </a:p>
          <a:p>
            <a:r>
              <a:rPr lang="en-US" dirty="0" smtClean="0"/>
              <a:t>What’s next?</a:t>
            </a:r>
          </a:p>
          <a:p>
            <a:pPr lvl="1"/>
            <a:r>
              <a:rPr lang="en-US" dirty="0" smtClean="0"/>
              <a:t>Management</a:t>
            </a:r>
          </a:p>
          <a:p>
            <a:pPr lvl="1"/>
            <a:r>
              <a:rPr lang="en-US" dirty="0" smtClean="0"/>
              <a:t>Exotics</a:t>
            </a:r>
          </a:p>
          <a:p>
            <a:pPr lvl="1"/>
            <a:r>
              <a:rPr lang="en-US" dirty="0" smtClean="0"/>
              <a:t>$$$</a:t>
            </a:r>
          </a:p>
          <a:p>
            <a:pPr marL="0" indent="0">
              <a:buNone/>
            </a:pPr>
            <a:endParaRPr lang="en-US" dirty="0" smtClean="0"/>
          </a:p>
          <a:p>
            <a:endParaRPr lang="en-US" altLang="en-US" dirty="0"/>
          </a:p>
        </p:txBody>
      </p:sp>
    </p:spTree>
    <p:extLst>
      <p:ext uri="{BB962C8B-B14F-4D97-AF65-F5344CB8AC3E}">
        <p14:creationId xmlns:p14="http://schemas.microsoft.com/office/powerpoint/2010/main" val="1913173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B9F611B-E00C-4313-B8F1-0D71A9DD9EEC}" type="slidenum">
              <a:rPr lang="en-US" altLang="en-US"/>
              <a:pPr/>
              <a:t>44</a:t>
            </a:fld>
            <a:endParaRPr lang="en-US" altLang="en-US"/>
          </a:p>
        </p:txBody>
      </p:sp>
      <p:sp>
        <p:nvSpPr>
          <p:cNvPr id="190466" name="Rectangle 2"/>
          <p:cNvSpPr>
            <a:spLocks noGrp="1" noRot="1" noChangeAspect="1" noChangeArrowheads="1" noTextEdit="1"/>
          </p:cNvSpPr>
          <p:nvPr>
            <p:ph type="sldImg"/>
          </p:nvPr>
        </p:nvSpPr>
        <p:spPr>
          <a:ln/>
          <a:extLst>
            <a:ext uri="{FAA26D3D-D897-4be2-8F04-BA451C77F1D7}"/>
          </a:extLst>
        </p:spPr>
      </p:sp>
      <p:sp>
        <p:nvSpPr>
          <p:cNvPr id="190467" name="Rectangle 3"/>
          <p:cNvSpPr>
            <a:spLocks noGrp="1" noChangeArrowheads="1"/>
          </p:cNvSpPr>
          <p:nvPr>
            <p:ph type="body" idx="1"/>
          </p:nvPr>
        </p:nvSpPr>
        <p:spPr/>
        <p:txBody>
          <a:bodyPr/>
          <a:lstStyle/>
          <a:p>
            <a:pPr eaLnBrk="1" hangingPunct="1">
              <a:defRPr/>
            </a:pPr>
            <a:r>
              <a:rPr lang="en-US" dirty="0" smtClean="0"/>
              <a:t>Floodplains are among the most </a:t>
            </a:r>
            <a:r>
              <a:rPr lang="en-US" sz="1400" dirty="0" smtClean="0"/>
              <a:t>productive and diverse ecosystems on Earth.</a:t>
            </a:r>
          </a:p>
          <a:p>
            <a:pPr eaLnBrk="1" hangingPunct="1">
              <a:defRPr/>
            </a:pPr>
            <a:r>
              <a:rPr lang="en-US" sz="1400" dirty="0" smtClean="0"/>
              <a:t>Naturally-functioning floodplains provide a wide variety of ecosystem services (habitat, water supply, flood retention, water quality enhancement, groundwater recharge)</a:t>
            </a:r>
          </a:p>
          <a:p>
            <a:pPr eaLnBrk="1" hangingPunct="1">
              <a:defRPr/>
            </a:pPr>
            <a:r>
              <a:rPr lang="en-US" dirty="0" smtClean="0"/>
              <a:t>But floodplain ecosystems are also some of the most impacted and at risk ecosystems globally.</a:t>
            </a:r>
          </a:p>
          <a:p>
            <a:pPr eaLnBrk="1" hangingPunct="1">
              <a:defRPr/>
            </a:pPr>
            <a:endParaRPr lang="en-US" dirty="0" smtClean="0"/>
          </a:p>
          <a:p>
            <a:pPr eaLnBrk="1" hangingPunct="1">
              <a:defRPr/>
            </a:pPr>
            <a:r>
              <a:rPr lang="en-US" dirty="0" smtClean="0"/>
              <a:t>Nationally, there is an increasing focus upon ecosystem restoration, which strives to protect existing ecosystems, and restore the structure and functions of damaged ecosystems. Billions of dollars are being invested in ecosystem restoration.  </a:t>
            </a:r>
            <a:br>
              <a:rPr lang="en-US" dirty="0" smtClean="0"/>
            </a:br>
            <a:endParaRPr lang="en-US" sz="1400" dirty="0" smtClean="0"/>
          </a:p>
          <a:p>
            <a:pPr eaLnBrk="1" hangingPunct="1">
              <a:defRPr/>
            </a:pPr>
            <a:endParaRPr lang="en-US" sz="1400" dirty="0" smtClean="0"/>
          </a:p>
          <a:p>
            <a:pPr eaLnBrk="1" hangingPunct="1">
              <a:defRPr/>
            </a:pPr>
            <a:endParaRPr lang="en-US" sz="1400" dirty="0" smtClean="0"/>
          </a:p>
          <a:p>
            <a:pPr eaLnBrk="1" hangingPunct="1">
              <a:buFontTx/>
              <a:buChar char="•"/>
              <a:defRPr/>
            </a:pPr>
            <a:r>
              <a:rPr lang="en-US" dirty="0" smtClean="0"/>
              <a:t>Protect natural biodiversity.</a:t>
            </a:r>
          </a:p>
          <a:p>
            <a:pPr eaLnBrk="1" hangingPunct="1">
              <a:buFontTx/>
              <a:buChar char="•"/>
              <a:defRPr/>
            </a:pPr>
            <a:r>
              <a:rPr lang="en-US" dirty="0" smtClean="0"/>
              <a:t>Provide spawning, nesting, and feeding habitat for fish and waterfowl.</a:t>
            </a:r>
          </a:p>
          <a:p>
            <a:pPr eaLnBrk="1" hangingPunct="1">
              <a:buFontTx/>
              <a:buChar char="•"/>
              <a:defRPr/>
            </a:pPr>
            <a:r>
              <a:rPr lang="en-US" dirty="0" smtClean="0"/>
              <a:t>Store flood waters and slowly release them. </a:t>
            </a:r>
          </a:p>
          <a:p>
            <a:pPr eaLnBrk="1" hangingPunct="1">
              <a:buFontTx/>
              <a:buChar char="•"/>
              <a:defRPr/>
            </a:pPr>
            <a:r>
              <a:rPr lang="en-US" dirty="0" smtClean="0"/>
              <a:t>Enhance ground water recharge.</a:t>
            </a:r>
          </a:p>
          <a:p>
            <a:pPr eaLnBrk="1" hangingPunct="1">
              <a:buFontTx/>
              <a:buChar char="•"/>
              <a:defRPr/>
            </a:pPr>
            <a:r>
              <a:rPr lang="en-US" dirty="0" smtClean="0"/>
              <a:t>Improve water quality by filtering pollutants</a:t>
            </a:r>
          </a:p>
          <a:p>
            <a:pPr eaLnBrk="1" hangingPunct="1">
              <a:buFontTx/>
              <a:buChar char="•"/>
              <a:defRPr/>
            </a:pPr>
            <a:r>
              <a:rPr lang="en-US" dirty="0" smtClean="0"/>
              <a:t>Reduce erosion. </a:t>
            </a:r>
          </a:p>
          <a:p>
            <a:pPr eaLnBrk="1" hangingPunct="1">
              <a:buFontTx/>
              <a:buChar char="•"/>
              <a:defRPr/>
            </a:pPr>
            <a:r>
              <a:rPr lang="en-US" dirty="0" smtClean="0"/>
              <a:t>Trap sediments. </a:t>
            </a:r>
          </a:p>
          <a:p>
            <a:pPr eaLnBrk="1" hangingPunct="1">
              <a:buFontTx/>
              <a:buChar char="•"/>
              <a:defRPr/>
            </a:pPr>
            <a:r>
              <a:rPr lang="en-US" dirty="0" smtClean="0"/>
              <a:t>Enhance scenic beauty and </a:t>
            </a:r>
          </a:p>
          <a:p>
            <a:pPr eaLnBrk="1" hangingPunct="1">
              <a:buFontTx/>
              <a:buChar char="•"/>
              <a:defRPr/>
            </a:pPr>
            <a:r>
              <a:rPr lang="en-US" dirty="0" smtClean="0"/>
              <a:t>Provide recreation.</a:t>
            </a:r>
          </a:p>
          <a:p>
            <a:pPr eaLnBrk="1" hangingPunct="1">
              <a:defRPr/>
            </a:pPr>
            <a:endParaRPr lang="en-US" dirty="0" smtClean="0"/>
          </a:p>
        </p:txBody>
      </p:sp>
    </p:spTree>
    <p:extLst>
      <p:ext uri="{BB962C8B-B14F-4D97-AF65-F5344CB8AC3E}">
        <p14:creationId xmlns:p14="http://schemas.microsoft.com/office/powerpoint/2010/main" val="975132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6651CE-7C14-43BA-B520-59D6B4641E6F}" type="slidenum">
              <a:rPr lang="en-US" smtClean="0"/>
              <a:t>5</a:t>
            </a:fld>
            <a:endParaRPr lang="en-US"/>
          </a:p>
        </p:txBody>
      </p:sp>
    </p:spTree>
    <p:extLst>
      <p:ext uri="{BB962C8B-B14F-4D97-AF65-F5344CB8AC3E}">
        <p14:creationId xmlns:p14="http://schemas.microsoft.com/office/powerpoint/2010/main" val="2006256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6C50A2-9BDE-41FF-AFC1-4EC3DB656E7D}" type="slidenum">
              <a:rPr lang="en-US" smtClean="0"/>
              <a:t>45</a:t>
            </a:fld>
            <a:endParaRPr lang="en-US"/>
          </a:p>
        </p:txBody>
      </p:sp>
    </p:spTree>
    <p:extLst>
      <p:ext uri="{BB962C8B-B14F-4D97-AF65-F5344CB8AC3E}">
        <p14:creationId xmlns:p14="http://schemas.microsoft.com/office/powerpoint/2010/main" val="1153683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801E76A-0B18-4133-AA96-9E5653EF33C6}" type="slidenum">
              <a:rPr lang="en-US" altLang="en-US"/>
              <a:pPr/>
              <a:t>46</a:t>
            </a:fld>
            <a:endParaRPr lang="en-US" altLang="en-US"/>
          </a:p>
        </p:txBody>
      </p:sp>
      <p:sp>
        <p:nvSpPr>
          <p:cNvPr id="1157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eaLnBrk="1" hangingPunct="1"/>
            <a:fld id="{4723BD04-E614-4D45-979B-2DF76D5CB43E}" type="slidenum">
              <a:rPr lang="en-US" altLang="en-US" sz="1200">
                <a:latin typeface="Calibri" pitchFamily="34" charset="0"/>
              </a:rPr>
              <a:pPr algn="r" eaLnBrk="1" hangingPunct="1"/>
              <a:t>46</a:t>
            </a:fld>
            <a:endParaRPr lang="en-US" altLang="en-US" sz="1200">
              <a:latin typeface="Calibri" pitchFamily="34" charset="0"/>
            </a:endParaRPr>
          </a:p>
        </p:txBody>
      </p:sp>
      <p:sp>
        <p:nvSpPr>
          <p:cNvPr id="115715" name="Rectangle 2"/>
          <p:cNvSpPr>
            <a:spLocks noGrp="1" noRot="1" noChangeAspect="1" noChangeArrowheads="1" noTextEdit="1"/>
          </p:cNvSpPr>
          <p:nvPr>
            <p:ph type="sldImg"/>
          </p:nvPr>
        </p:nvSpPr>
        <p:spPr>
          <a:xfrm>
            <a:off x="1144588" y="685800"/>
            <a:ext cx="4570412" cy="3429000"/>
          </a:xfrm>
          <a:ln/>
        </p:spPr>
      </p:sp>
      <p:sp>
        <p:nvSpPr>
          <p:cNvPr id="115716" name="Rectangle 3"/>
          <p:cNvSpPr>
            <a:spLocks noGrp="1" noChangeArrowheads="1"/>
          </p:cNvSpPr>
          <p:nvPr>
            <p:ph type="body" idx="1"/>
          </p:nvPr>
        </p:nvSpPr>
        <p:spPr/>
        <p:txBody>
          <a:bodyPr/>
          <a:lstStyle/>
          <a:p>
            <a:pPr>
              <a:spcBef>
                <a:spcPct val="0"/>
              </a:spcBef>
            </a:pPr>
            <a:endParaRPr lang="en-US" altLang="en-US"/>
          </a:p>
        </p:txBody>
      </p:sp>
    </p:spTree>
    <p:extLst>
      <p:ext uri="{BB962C8B-B14F-4D97-AF65-F5344CB8AC3E}">
        <p14:creationId xmlns:p14="http://schemas.microsoft.com/office/powerpoint/2010/main" val="2820439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Restoring physical, chemical, and biological processes that create and maintain</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habitat requirements, rather than creating just the habitat requirements,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can prove more sustainable and beneficial for ecological functioning, and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potentially require less management in the long term</a:t>
            </a:r>
            <a:r>
              <a:rPr lang="en-US" dirty="0" smtClean="0"/>
              <a:t> </a:t>
            </a:r>
            <a:br>
              <a:rPr lang="en-US" dirty="0" smtClean="0"/>
            </a:br>
            <a:endParaRPr lang="en-US" dirty="0"/>
          </a:p>
        </p:txBody>
      </p:sp>
      <p:sp>
        <p:nvSpPr>
          <p:cNvPr id="4" name="Slide Number Placeholder 3"/>
          <p:cNvSpPr>
            <a:spLocks noGrp="1"/>
          </p:cNvSpPr>
          <p:nvPr>
            <p:ph type="sldNum" sz="quarter" idx="10"/>
          </p:nvPr>
        </p:nvSpPr>
        <p:spPr/>
        <p:txBody>
          <a:bodyPr/>
          <a:lstStyle/>
          <a:p>
            <a:fld id="{6D6651CE-7C14-43BA-B520-59D6B4641E6F}" type="slidenum">
              <a:rPr lang="en-US" smtClean="0"/>
              <a:t>48</a:t>
            </a:fld>
            <a:endParaRPr lang="en-US"/>
          </a:p>
        </p:txBody>
      </p:sp>
    </p:spTree>
    <p:extLst>
      <p:ext uri="{BB962C8B-B14F-4D97-AF65-F5344CB8AC3E}">
        <p14:creationId xmlns:p14="http://schemas.microsoft.com/office/powerpoint/2010/main" val="1795221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DF4644-482D-4D8F-8395-42AEAA6B27B8}" type="slidenum">
              <a:rPr lang="en-US" altLang="en-US"/>
              <a:pPr/>
              <a:t>49</a:t>
            </a:fld>
            <a:endParaRPr lang="en-US" altLang="en-US"/>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r>
              <a:rPr lang="en-US" altLang="en-US"/>
              <a:t>In the first few years, the floodplain experienced rapid accretion of sediment and subsequent scour of channels.  This restored topographic heterogeneity to the formerly leveled farm field.  </a:t>
            </a:r>
          </a:p>
        </p:txBody>
      </p:sp>
    </p:spTree>
    <p:extLst>
      <p:ext uri="{BB962C8B-B14F-4D97-AF65-F5344CB8AC3E}">
        <p14:creationId xmlns:p14="http://schemas.microsoft.com/office/powerpoint/2010/main" val="382034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6651CE-7C14-43BA-B520-59D6B4641E6F}" type="slidenum">
              <a:rPr lang="en-US" smtClean="0"/>
              <a:t>50</a:t>
            </a:fld>
            <a:endParaRPr lang="en-US"/>
          </a:p>
        </p:txBody>
      </p:sp>
    </p:spTree>
    <p:extLst>
      <p:ext uri="{BB962C8B-B14F-4D97-AF65-F5344CB8AC3E}">
        <p14:creationId xmlns:p14="http://schemas.microsoft.com/office/powerpoint/2010/main" val="1430539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6651CE-7C14-43BA-B520-59D6B4641E6F}" type="slidenum">
              <a:rPr lang="en-US" smtClean="0"/>
              <a:t>51</a:t>
            </a:fld>
            <a:endParaRPr lang="en-US"/>
          </a:p>
        </p:txBody>
      </p:sp>
    </p:spTree>
    <p:extLst>
      <p:ext uri="{BB962C8B-B14F-4D97-AF65-F5344CB8AC3E}">
        <p14:creationId xmlns:p14="http://schemas.microsoft.com/office/powerpoint/2010/main" val="3445408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Floodplain inundation at 812 </a:t>
            </a:r>
            <a:r>
              <a:rPr lang="en-US" sz="1200" dirty="0" err="1" smtClean="0"/>
              <a:t>cfs</a:t>
            </a:r>
            <a:r>
              <a:rPr lang="en-US" sz="1200" dirty="0" smtClean="0"/>
              <a:t> Michigan Bar gage (23m</a:t>
            </a:r>
            <a:r>
              <a:rPr lang="en-US" sz="1200" baseline="30000" dirty="0" smtClean="0"/>
              <a:t>3</a:t>
            </a:r>
            <a:r>
              <a:rPr lang="en-US" sz="1200" dirty="0" smtClean="0"/>
              <a:t>/s)</a:t>
            </a:r>
          </a:p>
          <a:p>
            <a:endParaRPr lang="en-US" dirty="0"/>
          </a:p>
        </p:txBody>
      </p:sp>
      <p:sp>
        <p:nvSpPr>
          <p:cNvPr id="4" name="Slide Number Placeholder 3"/>
          <p:cNvSpPr>
            <a:spLocks noGrp="1"/>
          </p:cNvSpPr>
          <p:nvPr>
            <p:ph type="sldNum" sz="quarter" idx="10"/>
          </p:nvPr>
        </p:nvSpPr>
        <p:spPr/>
        <p:txBody>
          <a:bodyPr/>
          <a:lstStyle/>
          <a:p>
            <a:fld id="{286C50A2-9BDE-41FF-AFC1-4EC3DB656E7D}" type="slidenum">
              <a:rPr lang="en-US" smtClean="0"/>
              <a:t>52</a:t>
            </a:fld>
            <a:endParaRPr lang="en-US"/>
          </a:p>
        </p:txBody>
      </p:sp>
    </p:spTree>
    <p:extLst>
      <p:ext uri="{BB962C8B-B14F-4D97-AF65-F5344CB8AC3E}">
        <p14:creationId xmlns:p14="http://schemas.microsoft.com/office/powerpoint/2010/main" val="13156382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3497B9-345D-4E82-A87B-3124782AAB40}" type="slidenum">
              <a:rPr lang="en-US" altLang="en-US"/>
              <a:pPr/>
              <a:t>53</a:t>
            </a:fld>
            <a:endParaRPr lang="en-US" altLang="en-US"/>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r>
              <a:rPr lang="en-US" altLang="en-US" dirty="0"/>
              <a:t>Flooding is the physical process that shapes and sustains these ecosystems.</a:t>
            </a:r>
          </a:p>
          <a:p>
            <a:r>
              <a:rPr lang="en-US" altLang="en-US" dirty="0"/>
              <a:t>Natural floodplain ecosystems are adapted to highly variable hydrologic regimes, which include periodic droughts, infrequent catastrophic floods, and relatively frequent periods of inundation</a:t>
            </a:r>
          </a:p>
        </p:txBody>
      </p:sp>
    </p:spTree>
    <p:extLst>
      <p:ext uri="{BB962C8B-B14F-4D97-AF65-F5344CB8AC3E}">
        <p14:creationId xmlns:p14="http://schemas.microsoft.com/office/powerpoint/2010/main" val="3851214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the date on this photo. Had said 1993, but that’s not 13 years old if the breach was in 1985-6. </a:t>
            </a:r>
          </a:p>
        </p:txBody>
      </p:sp>
      <p:sp>
        <p:nvSpPr>
          <p:cNvPr id="4" name="Slide Number Placeholder 3"/>
          <p:cNvSpPr>
            <a:spLocks noGrp="1"/>
          </p:cNvSpPr>
          <p:nvPr>
            <p:ph type="sldNum" sz="quarter" idx="10"/>
          </p:nvPr>
        </p:nvSpPr>
        <p:spPr/>
        <p:txBody>
          <a:bodyPr/>
          <a:lstStyle/>
          <a:p>
            <a:fld id="{286C50A2-9BDE-41FF-AFC1-4EC3DB656E7D}" type="slidenum">
              <a:rPr lang="en-US" smtClean="0"/>
              <a:t>54</a:t>
            </a:fld>
            <a:endParaRPr lang="en-US"/>
          </a:p>
        </p:txBody>
      </p:sp>
    </p:spTree>
    <p:extLst>
      <p:ext uri="{BB962C8B-B14F-4D97-AF65-F5344CB8AC3E}">
        <p14:creationId xmlns:p14="http://schemas.microsoft.com/office/powerpoint/2010/main" val="1312335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6BF066-A0B9-42A9-AE85-D4F68892A266}" type="slidenum">
              <a:rPr lang="en-US" altLang="en-US"/>
              <a:pPr/>
              <a:t>55</a:t>
            </a:fld>
            <a:endParaRPr lang="en-US" altLang="en-US"/>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979700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historical Delta  of 1800’s can be divided into three primary landscapes: flood basins in the north Delta, tidal islands in the central Delta, and distributary rivers (rivers with multiple branches flowing away from main channels) in the south Delta. Transitions between these landscapes occurred gradually, across broad areas. Though these landscapes held many habitat types in common, characteristics and spatial patterns varied greatly—these large-scale patterns are what helped define the landscapes, which in turn provided different functions for native species. Understanding these major landscape types is a valuable framework for evaluating current and future restoration strategies in the Delta, providing a baseline between the current landscapes and the long-established historical patterns.</a:t>
            </a:r>
            <a:r>
              <a:rPr lang="en-US" dirty="0" smtClean="0">
                <a:effectLst/>
              </a:rPr>
              <a:t> </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D6651CE-7C14-43BA-B520-59D6B4641E6F}" type="slidenum">
              <a:rPr lang="en-US" smtClean="0"/>
              <a:t>6</a:t>
            </a:fld>
            <a:endParaRPr lang="en-US"/>
          </a:p>
        </p:txBody>
      </p:sp>
    </p:spTree>
    <p:extLst>
      <p:ext uri="{BB962C8B-B14F-4D97-AF65-F5344CB8AC3E}">
        <p14:creationId xmlns:p14="http://schemas.microsoft.com/office/powerpoint/2010/main" val="1649507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5/22/1993</a:t>
            </a:r>
          </a:p>
          <a:p>
            <a:r>
              <a:rPr lang="en-US" dirty="0" smtClean="0"/>
              <a:t>4/30/2002</a:t>
            </a:r>
          </a:p>
          <a:p>
            <a:r>
              <a:rPr lang="en-US" dirty="0" smtClean="0"/>
              <a:t>6/30/2006</a:t>
            </a:r>
          </a:p>
          <a:p>
            <a:r>
              <a:rPr lang="en-US" dirty="0" smtClean="0"/>
              <a:t>9/19/2010</a:t>
            </a:r>
          </a:p>
          <a:p>
            <a:r>
              <a:rPr lang="en-US" dirty="0" smtClean="0"/>
              <a:t>10/25/2016</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3B88CA4-6F7A-402A-BECA-4D1A1DE7EFC9}" type="slidenum">
              <a:rPr lang="en-US" smtClean="0"/>
              <a:t>56</a:t>
            </a:fld>
            <a:endParaRPr lang="en-US"/>
          </a:p>
        </p:txBody>
      </p:sp>
    </p:spTree>
    <p:extLst>
      <p:ext uri="{BB962C8B-B14F-4D97-AF65-F5344CB8AC3E}">
        <p14:creationId xmlns:p14="http://schemas.microsoft.com/office/powerpoint/2010/main" val="41167128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21AAEA9-6B20-425B-8F61-596B07E029B8}" type="slidenum">
              <a:rPr lang="en-US" altLang="en-US"/>
              <a:pPr/>
              <a:t>60</a:t>
            </a:fld>
            <a:endParaRPr lang="en-US" altLang="en-US"/>
          </a:p>
        </p:txBody>
      </p:sp>
      <p:sp>
        <p:nvSpPr>
          <p:cNvPr id="1751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eaLnBrk="1" hangingPunct="1"/>
            <a:fld id="{0FDC80A9-A5D8-4D38-9D91-8610F96053C7}" type="slidenum">
              <a:rPr lang="en-US" altLang="en-US" sz="1200">
                <a:latin typeface="Calibri" pitchFamily="34" charset="0"/>
              </a:rPr>
              <a:pPr algn="r" eaLnBrk="1" hangingPunct="1"/>
              <a:t>60</a:t>
            </a:fld>
            <a:endParaRPr lang="en-US" altLang="en-US" sz="1200">
              <a:latin typeface="Calibri" pitchFamily="34"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p:txBody>
          <a:bodyPr/>
          <a:lstStyle/>
          <a:p>
            <a:pPr>
              <a:spcBef>
                <a:spcPct val="0"/>
              </a:spcBef>
            </a:pPr>
            <a:r>
              <a:rPr lang="en-US" altLang="en-US" dirty="0"/>
              <a:t>The implication is that likelihood of out migration, ocean rearing, and in migration success is positively correlated with size at out migration. Primary reasons for size difference is increased productivity on the floodplain, slower moving water (ability to prey), &amp; ability to avoid predators in the shallows.</a:t>
            </a:r>
          </a:p>
        </p:txBody>
      </p:sp>
    </p:spTree>
    <p:extLst>
      <p:ext uri="{BB962C8B-B14F-4D97-AF65-F5344CB8AC3E}">
        <p14:creationId xmlns:p14="http://schemas.microsoft.com/office/powerpoint/2010/main" val="347456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defRPr/>
            </a:pPr>
            <a:endParaRPr lang="en-US" altLang="en-US" dirty="0" smtClean="0">
              <a:latin typeface="Arial" pitchFamily="34" charset="0"/>
              <a:ea typeface="ＭＳ Ｐゴシック" pitchFamily="34" charset="-128"/>
            </a:endParaRPr>
          </a:p>
          <a:p>
            <a:pPr eaLnBrk="1" hangingPunct="1">
              <a:defRPr/>
            </a:pPr>
            <a:endParaRPr lang="en-US" altLang="en-US" dirty="0" smtClean="0">
              <a:latin typeface="Arial" pitchFamily="34" charset="0"/>
              <a:ea typeface="ＭＳ Ｐゴシック" pitchFamily="34" charset="-128"/>
            </a:endParaRPr>
          </a:p>
          <a:p>
            <a:pPr eaLnBrk="1" hangingPunct="1">
              <a:defRPr/>
            </a:pPr>
            <a:r>
              <a:rPr lang="en-US" altLang="en-US" dirty="0" smtClean="0">
                <a:latin typeface="Arial" pitchFamily="34" charset="0"/>
                <a:ea typeface="ＭＳ Ｐゴシック" pitchFamily="34" charset="-128"/>
              </a:rPr>
              <a:t>In the 1860s, a new era of reclamation began in the Delta as local reclamation districts were formed. Levees in the central Delta were built, often using the surrounding peat soils, to cut the wetlands off from tidal waters. Along the rivers to the north and south, the levees held back floods that historically filled the basins. Dense stands of </a:t>
            </a:r>
            <a:r>
              <a:rPr lang="en-US" altLang="en-US" dirty="0" err="1" smtClean="0">
                <a:latin typeface="Arial" pitchFamily="34" charset="0"/>
                <a:ea typeface="ＭＳ Ｐゴシック" pitchFamily="34" charset="-128"/>
              </a:rPr>
              <a:t>tules</a:t>
            </a:r>
            <a:r>
              <a:rPr lang="en-US" altLang="en-US" dirty="0" smtClean="0">
                <a:latin typeface="Arial" pitchFamily="34" charset="0"/>
                <a:ea typeface="ＭＳ Ｐゴシック" pitchFamily="34" charset="-128"/>
              </a:rPr>
              <a:t> were flattened and burned to make way for farmland.</a:t>
            </a:r>
          </a:p>
          <a:p>
            <a:pPr eaLnBrk="1" hangingPunct="1">
              <a:defRPr/>
            </a:pPr>
            <a:endParaRPr lang="en-US" altLang="en-US" dirty="0" smtClean="0">
              <a:latin typeface="Arial" pitchFamily="34" charset="0"/>
              <a:ea typeface="ＭＳ Ｐゴシック" pitchFamily="34" charset="-128"/>
            </a:endParaRPr>
          </a:p>
          <a:p>
            <a:pPr eaLnBrk="1" hangingPunct="1">
              <a:defRPr/>
            </a:pPr>
            <a:r>
              <a:rPr lang="en-US" altLang="en-US" dirty="0" smtClean="0">
                <a:latin typeface="Arial" pitchFamily="34" charset="0"/>
                <a:ea typeface="ＭＳ Ｐゴシック" pitchFamily="34" charset="-128"/>
              </a:rPr>
              <a:t>In the early decades, the grueling work was mostly done by hand by Chinese laborers, as seen in this drawing.</a:t>
            </a:r>
          </a:p>
          <a:p>
            <a:pPr eaLnBrk="1" hangingPunct="1">
              <a:defRPr/>
            </a:pPr>
            <a:endParaRPr lang="en-US" altLang="en-US" dirty="0" smtClean="0">
              <a:latin typeface="Arial" pitchFamily="34" charset="0"/>
              <a:ea typeface="ＭＳ Ｐゴシック" pitchFamily="34" charset="-128"/>
            </a:endParaRPr>
          </a:p>
          <a:p>
            <a:pPr eaLnBrk="1" hangingPunct="1">
              <a:defRPr/>
            </a:pPr>
            <a:r>
              <a:rPr lang="en-US" altLang="en-US" dirty="0" smtClean="0">
                <a:latin typeface="Arial" pitchFamily="34" charset="0"/>
                <a:ea typeface="ＭＳ Ｐゴシック" pitchFamily="34" charset="-128"/>
              </a:rPr>
              <a:t>Later, steam-powered dredgers sped up the work, like this clam-shell dredge, shown building up the height of an artificial levee around 1910. By 1890, the majority of the Delta had been leveed and by 1930, it was virtually entirely reclaimed. The levees continued to break, requiring costly work to repair them and drain the land, something that still happens today.</a:t>
            </a:r>
          </a:p>
          <a:p>
            <a:pPr eaLnBrk="1" hangingPunct="1">
              <a:defRPr/>
            </a:pPr>
            <a:endParaRPr lang="en-US" altLang="en-US" dirty="0" smtClean="0">
              <a:latin typeface="Arial" pitchFamily="34" charset="0"/>
              <a:ea typeface="ＭＳ Ｐゴシック" pitchFamily="34" charset="-128"/>
            </a:endParaRPr>
          </a:p>
          <a:p>
            <a:pPr eaLnBrk="1" hangingPunct="1">
              <a:defRPr/>
            </a:pPr>
            <a:endParaRPr lang="en-US" altLang="en-US" dirty="0" smtClean="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E1634D2-856F-4877-9CA6-DCD90F6C59F9}" type="slidenum">
              <a:rPr lang="en-US" altLang="en-US"/>
              <a:pPr/>
              <a:t>8</a:t>
            </a:fld>
            <a:endParaRPr lang="en-US" altLang="en-US"/>
          </a:p>
        </p:txBody>
      </p:sp>
    </p:spTree>
    <p:extLst>
      <p:ext uri="{BB962C8B-B14F-4D97-AF65-F5344CB8AC3E}">
        <p14:creationId xmlns:p14="http://schemas.microsoft.com/office/powerpoint/2010/main" val="1633831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6C50A2-9BDE-41FF-AFC1-4EC3DB656E7D}" type="slidenum">
              <a:rPr lang="en-US" smtClean="0"/>
              <a:t>11</a:t>
            </a:fld>
            <a:endParaRPr lang="en-US"/>
          </a:p>
        </p:txBody>
      </p:sp>
    </p:spTree>
    <p:extLst>
      <p:ext uri="{BB962C8B-B14F-4D97-AF65-F5344CB8AC3E}">
        <p14:creationId xmlns:p14="http://schemas.microsoft.com/office/powerpoint/2010/main" val="2504349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21AAEA9-6B20-425B-8F61-596B07E029B8}" type="slidenum">
              <a:rPr lang="en-US" altLang="en-US"/>
              <a:pPr/>
              <a:t>17</a:t>
            </a:fld>
            <a:endParaRPr lang="en-US" altLang="en-US"/>
          </a:p>
        </p:txBody>
      </p:sp>
      <p:sp>
        <p:nvSpPr>
          <p:cNvPr id="1751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eaLnBrk="1" hangingPunct="1"/>
            <a:fld id="{0FDC80A9-A5D8-4D38-9D91-8610F96053C7}" type="slidenum">
              <a:rPr lang="en-US" altLang="en-US" sz="1200">
                <a:latin typeface="Calibri" pitchFamily="34" charset="0"/>
              </a:rPr>
              <a:pPr algn="r" eaLnBrk="1" hangingPunct="1"/>
              <a:t>17</a:t>
            </a:fld>
            <a:endParaRPr lang="en-US" altLang="en-US" sz="1200">
              <a:latin typeface="Calibri" pitchFamily="34"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p:txBody>
          <a:bodyPr/>
          <a:lstStyle/>
          <a:p>
            <a:pPr>
              <a:spcBef>
                <a:spcPct val="0"/>
              </a:spcBef>
            </a:pPr>
            <a:r>
              <a:rPr lang="en-US" altLang="en-US" dirty="0"/>
              <a:t>The implication is that likelihood of out migration, ocean rearing, and in migration success is positively correlated with size at out migration. Primary reasons for size difference is increased productivity on the floodplain, slower moving water (ability to prey), &amp; ability to avoid predators in the shallows.</a:t>
            </a:r>
          </a:p>
        </p:txBody>
      </p:sp>
    </p:spTree>
    <p:extLst>
      <p:ext uri="{BB962C8B-B14F-4D97-AF65-F5344CB8AC3E}">
        <p14:creationId xmlns:p14="http://schemas.microsoft.com/office/powerpoint/2010/main" val="2354600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6C50A2-9BDE-41FF-AFC1-4EC3DB656E7D}" type="slidenum">
              <a:rPr lang="en-US" smtClean="0"/>
              <a:t>18</a:t>
            </a:fld>
            <a:endParaRPr lang="en-US"/>
          </a:p>
        </p:txBody>
      </p:sp>
    </p:spTree>
    <p:extLst>
      <p:ext uri="{BB962C8B-B14F-4D97-AF65-F5344CB8AC3E}">
        <p14:creationId xmlns:p14="http://schemas.microsoft.com/office/powerpoint/2010/main" val="3266443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ANITRA</a:t>
            </a:r>
          </a:p>
          <a:p>
            <a:r>
              <a:rPr lang="en-US" dirty="0" smtClean="0"/>
              <a:t>Mention – utilities/easements as constraints</a:t>
            </a:r>
          </a:p>
          <a:p>
            <a:r>
              <a:rPr lang="en-US" dirty="0" smtClean="0"/>
              <a:t>MENTION PHASE</a:t>
            </a:r>
            <a:r>
              <a:rPr lang="en-US" baseline="0" dirty="0" smtClean="0"/>
              <a:t> I and II AREAS – need to continue to meet these site’s obligations; or further enhance</a:t>
            </a:r>
            <a:endParaRPr lang="en-US" dirty="0"/>
          </a:p>
        </p:txBody>
      </p:sp>
      <p:sp>
        <p:nvSpPr>
          <p:cNvPr id="4" name="Slide Number Placeholder 3"/>
          <p:cNvSpPr>
            <a:spLocks noGrp="1"/>
          </p:cNvSpPr>
          <p:nvPr>
            <p:ph type="sldNum" sz="quarter" idx="10"/>
          </p:nvPr>
        </p:nvSpPr>
        <p:spPr/>
        <p:txBody>
          <a:bodyPr/>
          <a:lstStyle/>
          <a:p>
            <a:fld id="{CF8B209C-376E-4EF8-ADDD-8DFD6382D6AF}" type="slidenum">
              <a:rPr lang="en-US" smtClean="0"/>
              <a:t>19</a:t>
            </a:fld>
            <a:endParaRPr lang="en-US" dirty="0"/>
          </a:p>
        </p:txBody>
      </p:sp>
    </p:spTree>
    <p:extLst>
      <p:ext uri="{BB962C8B-B14F-4D97-AF65-F5344CB8AC3E}">
        <p14:creationId xmlns:p14="http://schemas.microsoft.com/office/powerpoint/2010/main" val="225740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ANITRA</a:t>
            </a:r>
          </a:p>
          <a:p>
            <a:r>
              <a:rPr lang="en-US" dirty="0" smtClean="0"/>
              <a:t>Mention – utilities/easements as constraints</a:t>
            </a:r>
          </a:p>
          <a:p>
            <a:r>
              <a:rPr lang="en-US" dirty="0" smtClean="0"/>
              <a:t>MENTION PHASE</a:t>
            </a:r>
            <a:r>
              <a:rPr lang="en-US" baseline="0" dirty="0" smtClean="0"/>
              <a:t> I and II AREAS – need to continue to meet these site’s obligations; or further enhance</a:t>
            </a:r>
            <a:endParaRPr lang="en-US" dirty="0"/>
          </a:p>
        </p:txBody>
      </p:sp>
      <p:sp>
        <p:nvSpPr>
          <p:cNvPr id="4" name="Slide Number Placeholder 3"/>
          <p:cNvSpPr>
            <a:spLocks noGrp="1"/>
          </p:cNvSpPr>
          <p:nvPr>
            <p:ph type="sldNum" sz="quarter" idx="10"/>
          </p:nvPr>
        </p:nvSpPr>
        <p:spPr/>
        <p:txBody>
          <a:bodyPr/>
          <a:lstStyle/>
          <a:p>
            <a:fld id="{CF8B209C-376E-4EF8-ADDD-8DFD6382D6AF}" type="slidenum">
              <a:rPr lang="en-US" smtClean="0"/>
              <a:t>21</a:t>
            </a:fld>
            <a:endParaRPr lang="en-US" dirty="0"/>
          </a:p>
        </p:txBody>
      </p:sp>
    </p:spTree>
    <p:extLst>
      <p:ext uri="{BB962C8B-B14F-4D97-AF65-F5344CB8AC3E}">
        <p14:creationId xmlns:p14="http://schemas.microsoft.com/office/powerpoint/2010/main" val="20920382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1 ">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3CF9BD09-AC91-4B86-82D5-1D2B322096A2}" type="slidenum">
              <a:rPr lang="en-US" altLang="en-US" smtClean="0"/>
              <a:pPr>
                <a:defRPr/>
              </a:pPr>
              <a:t>‹#›</a:t>
            </a:fld>
            <a:endParaRPr lang="en-US" altLang="en-US" dirty="0"/>
          </a:p>
        </p:txBody>
      </p:sp>
      <p:pic>
        <p:nvPicPr>
          <p:cNvPr id="4"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2"/>
          <p:cNvSpPr>
            <a:spLocks noGrp="1"/>
          </p:cNvSpPr>
          <p:nvPr>
            <p:ph type="pic" idx="11"/>
          </p:nvPr>
        </p:nvSpPr>
        <p:spPr>
          <a:xfrm>
            <a:off x="257204" y="1524001"/>
            <a:ext cx="8626446" cy="506888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7" name="Picture Placeholder 2"/>
          <p:cNvSpPr>
            <a:spLocks noGrp="1"/>
          </p:cNvSpPr>
          <p:nvPr>
            <p:ph type="pic" idx="13"/>
          </p:nvPr>
        </p:nvSpPr>
        <p:spPr>
          <a:xfrm>
            <a:off x="265670" y="5605464"/>
            <a:ext cx="8618838" cy="660400"/>
          </a:xfrm>
          <a:prstGeom prst="rect">
            <a:avLst/>
          </a:prstGeom>
          <a:solidFill>
            <a:schemeClr val="tx1">
              <a:alpha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smtClean="0"/>
          </a:p>
        </p:txBody>
      </p:sp>
      <p:sp>
        <p:nvSpPr>
          <p:cNvPr id="9" name="Text Placeholder 2"/>
          <p:cNvSpPr>
            <a:spLocks noGrp="1"/>
          </p:cNvSpPr>
          <p:nvPr>
            <p:ph type="body" idx="1"/>
          </p:nvPr>
        </p:nvSpPr>
        <p:spPr>
          <a:xfrm>
            <a:off x="271463" y="362900"/>
            <a:ext cx="7774391" cy="254733"/>
          </a:xfrm>
          <a:prstGeom prst="rect">
            <a:avLst/>
          </a:prstGeom>
        </p:spPr>
        <p:txBody>
          <a:bodyPr anchor="b"/>
          <a:lstStyle>
            <a:lvl1pPr marL="0" indent="0">
              <a:buNone/>
              <a:defRPr sz="12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12" name="Rectangle 13"/>
          <p:cNvSpPr>
            <a:spLocks noGrp="1" noChangeArrowheads="1"/>
          </p:cNvSpPr>
          <p:nvPr>
            <p:ph type="title"/>
          </p:nvPr>
        </p:nvSpPr>
        <p:spPr bwMode="auto">
          <a:xfrm>
            <a:off x="261257" y="624013"/>
            <a:ext cx="7790213" cy="50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aseline="0"/>
            </a:lvl1pPr>
          </a:lstStyle>
          <a:p>
            <a:pPr lvl="0"/>
            <a:r>
              <a:rPr lang="en-US" altLang="en-US" smtClean="0"/>
              <a:t>Click to edit Master title style</a:t>
            </a:r>
            <a:endParaRPr lang="en-US" altLang="en-US" dirty="0" smtClean="0"/>
          </a:p>
        </p:txBody>
      </p:sp>
      <p:sp>
        <p:nvSpPr>
          <p:cNvPr id="13" name="Text Placeholder 2"/>
          <p:cNvSpPr>
            <a:spLocks noGrp="1"/>
          </p:cNvSpPr>
          <p:nvPr>
            <p:ph type="body" idx="12" hasCustomPrompt="1"/>
          </p:nvPr>
        </p:nvSpPr>
        <p:spPr>
          <a:xfrm>
            <a:off x="433912" y="5791200"/>
            <a:ext cx="4921859" cy="288967"/>
          </a:xfrm>
          <a:prstGeom prst="rect">
            <a:avLst/>
          </a:prstGeom>
        </p:spPr>
        <p:txBody>
          <a:bodyPr anchor="b"/>
          <a:lstStyle>
            <a:lvl1pPr marL="0" indent="0">
              <a:buNone/>
              <a:defRPr sz="14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Date</a:t>
            </a:r>
          </a:p>
        </p:txBody>
      </p:sp>
      <p:sp>
        <p:nvSpPr>
          <p:cNvPr id="14" name="Text Placeholder 2"/>
          <p:cNvSpPr>
            <a:spLocks noGrp="1"/>
          </p:cNvSpPr>
          <p:nvPr>
            <p:ph type="body" idx="14" hasCustomPrompt="1"/>
          </p:nvPr>
        </p:nvSpPr>
        <p:spPr>
          <a:xfrm>
            <a:off x="5340597" y="5791200"/>
            <a:ext cx="3390840" cy="304800"/>
          </a:xfrm>
          <a:prstGeom prst="rect">
            <a:avLst/>
          </a:prstGeom>
        </p:spPr>
        <p:txBody>
          <a:bodyPr anchor="b"/>
          <a:lstStyle>
            <a:lvl1pPr marL="0" indent="0" algn="r">
              <a:buNone/>
              <a:defRPr sz="1200">
                <a:solidFill>
                  <a:srgbClr val="56A0D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Work That Matters</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9548" y="346076"/>
            <a:ext cx="1022703" cy="605326"/>
          </a:xfrm>
          <a:prstGeom prst="rect">
            <a:avLst/>
          </a:prstGeom>
        </p:spPr>
      </p:pic>
    </p:spTree>
    <p:extLst>
      <p:ext uri="{BB962C8B-B14F-4D97-AF65-F5344CB8AC3E}">
        <p14:creationId xmlns:p14="http://schemas.microsoft.com/office/powerpoint/2010/main" val="1576681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Option1">
    <p:spTree>
      <p:nvGrpSpPr>
        <p:cNvPr id="1" name=""/>
        <p:cNvGrpSpPr/>
        <p:nvPr/>
      </p:nvGrpSpPr>
      <p:grpSpPr>
        <a:xfrm>
          <a:off x="0" y="0"/>
          <a:ext cx="0" cy="0"/>
          <a:chOff x="0" y="0"/>
          <a:chExt cx="0" cy="0"/>
        </a:xfrm>
      </p:grpSpPr>
      <p:sp>
        <p:nvSpPr>
          <p:cNvPr id="2" name="Title 1"/>
          <p:cNvSpPr>
            <a:spLocks noGrp="1"/>
          </p:cNvSpPr>
          <p:nvPr>
            <p:ph type="title"/>
          </p:nvPr>
        </p:nvSpPr>
        <p:spPr>
          <a:xfrm>
            <a:off x="457200" y="563562"/>
            <a:ext cx="8229600" cy="503238"/>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54451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Option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a:t>
            </a:r>
            <a:br>
              <a:rPr lang="en-US" dirty="0" smtClean="0"/>
            </a:br>
            <a:r>
              <a:rPr lang="en-US" dirty="0" smtClean="0"/>
              <a:t>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08277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07362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83328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Option 1">
    <p:spTree>
      <p:nvGrpSpPr>
        <p:cNvPr id="1" name=""/>
        <p:cNvGrpSpPr/>
        <p:nvPr/>
      </p:nvGrpSpPr>
      <p:grpSpPr>
        <a:xfrm>
          <a:off x="0" y="0"/>
          <a:ext cx="0" cy="0"/>
          <a:chOff x="0" y="0"/>
          <a:chExt cx="0" cy="0"/>
        </a:xfrm>
      </p:grpSpPr>
      <p:sp>
        <p:nvSpPr>
          <p:cNvPr id="21" name="Picture Placeholder 2"/>
          <p:cNvSpPr>
            <a:spLocks noGrp="1"/>
          </p:cNvSpPr>
          <p:nvPr>
            <p:ph type="pic" idx="13"/>
          </p:nvPr>
        </p:nvSpPr>
        <p:spPr>
          <a:xfrm>
            <a:off x="0" y="0"/>
            <a:ext cx="9144000" cy="58975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22" name="Text Placeholder 3"/>
          <p:cNvSpPr>
            <a:spLocks noGrp="1"/>
          </p:cNvSpPr>
          <p:nvPr>
            <p:ph type="body" sz="half" idx="2"/>
          </p:nvPr>
        </p:nvSpPr>
        <p:spPr>
          <a:xfrm>
            <a:off x="380011" y="5130140"/>
            <a:ext cx="8348354" cy="760021"/>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extLst>
      <p:ext uri="{BB962C8B-B14F-4D97-AF65-F5344CB8AC3E}">
        <p14:creationId xmlns:p14="http://schemas.microsoft.com/office/powerpoint/2010/main" val="2121706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Option 2">
    <p:spTree>
      <p:nvGrpSpPr>
        <p:cNvPr id="1" name=""/>
        <p:cNvGrpSpPr/>
        <p:nvPr/>
      </p:nvGrpSpPr>
      <p:grpSpPr>
        <a:xfrm>
          <a:off x="0" y="0"/>
          <a:ext cx="0" cy="0"/>
          <a:chOff x="0" y="0"/>
          <a:chExt cx="0" cy="0"/>
        </a:xfrm>
      </p:grpSpPr>
      <p:sp>
        <p:nvSpPr>
          <p:cNvPr id="18" name="Title 1"/>
          <p:cNvSpPr>
            <a:spLocks noGrp="1"/>
          </p:cNvSpPr>
          <p:nvPr>
            <p:ph type="title"/>
          </p:nvPr>
        </p:nvSpPr>
        <p:spPr>
          <a:xfrm>
            <a:off x="282632" y="4698475"/>
            <a:ext cx="8595361" cy="566738"/>
          </a:xfrm>
        </p:spPr>
        <p:txBody>
          <a:bodyPr anchor="b"/>
          <a:lstStyle>
            <a:lvl1pPr algn="l">
              <a:defRPr sz="3000" b="0"/>
            </a:lvl1pPr>
          </a:lstStyle>
          <a:p>
            <a:r>
              <a:rPr lang="en-US" smtClean="0"/>
              <a:t>Click to edit Master title style</a:t>
            </a:r>
            <a:endParaRPr lang="en-US" dirty="0"/>
          </a:p>
        </p:txBody>
      </p:sp>
      <p:sp>
        <p:nvSpPr>
          <p:cNvPr id="19" name="Picture Placeholder 2"/>
          <p:cNvSpPr>
            <a:spLocks noGrp="1"/>
          </p:cNvSpPr>
          <p:nvPr>
            <p:ph type="pic" idx="1"/>
          </p:nvPr>
        </p:nvSpPr>
        <p:spPr>
          <a:xfrm>
            <a:off x="299257" y="612775"/>
            <a:ext cx="8562109" cy="3992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smtClean="0"/>
          </a:p>
        </p:txBody>
      </p:sp>
      <p:sp>
        <p:nvSpPr>
          <p:cNvPr id="20" name="Text Placeholder 3"/>
          <p:cNvSpPr>
            <a:spLocks noGrp="1"/>
          </p:cNvSpPr>
          <p:nvPr>
            <p:ph type="body" sz="half" idx="2"/>
          </p:nvPr>
        </p:nvSpPr>
        <p:spPr>
          <a:xfrm>
            <a:off x="282633" y="5343588"/>
            <a:ext cx="8595360" cy="73420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extLst>
      <p:ext uri="{BB962C8B-B14F-4D97-AF65-F5344CB8AC3E}">
        <p14:creationId xmlns:p14="http://schemas.microsoft.com/office/powerpoint/2010/main" val="2407639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Optio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2"/>
          <p:cNvSpPr>
            <a:spLocks noGrp="1"/>
          </p:cNvSpPr>
          <p:nvPr>
            <p:ph type="pic" idx="13"/>
          </p:nvPr>
        </p:nvSpPr>
        <p:spPr>
          <a:xfrm>
            <a:off x="457199" y="1650670"/>
            <a:ext cx="4043549" cy="40732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7" name="Picture Placeholder 2"/>
          <p:cNvSpPr>
            <a:spLocks noGrp="1"/>
          </p:cNvSpPr>
          <p:nvPr>
            <p:ph type="pic" idx="14"/>
          </p:nvPr>
        </p:nvSpPr>
        <p:spPr>
          <a:xfrm>
            <a:off x="4655127" y="1648686"/>
            <a:ext cx="4031673" cy="40732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8" name="Text Placeholder 2"/>
          <p:cNvSpPr>
            <a:spLocks noGrp="1"/>
          </p:cNvSpPr>
          <p:nvPr>
            <p:ph type="body" idx="15"/>
          </p:nvPr>
        </p:nvSpPr>
        <p:spPr>
          <a:xfrm>
            <a:off x="457200" y="5165770"/>
            <a:ext cx="4019798" cy="558147"/>
          </a:xfrm>
        </p:spPr>
        <p:txBody>
          <a:bodyPr anchor="b"/>
          <a:lstStyle>
            <a:lvl1pPr marL="0" indent="0">
              <a:buNone/>
              <a:defRPr sz="12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a:p>
            <a:pPr lvl="1"/>
            <a:r>
              <a:rPr lang="en-US" smtClean="0"/>
              <a:t>Second level</a:t>
            </a:r>
          </a:p>
        </p:txBody>
      </p:sp>
      <p:sp>
        <p:nvSpPr>
          <p:cNvPr id="9" name="Text Placeholder 2"/>
          <p:cNvSpPr>
            <a:spLocks noGrp="1"/>
          </p:cNvSpPr>
          <p:nvPr>
            <p:ph type="body" idx="16"/>
          </p:nvPr>
        </p:nvSpPr>
        <p:spPr>
          <a:xfrm>
            <a:off x="4665024" y="5151909"/>
            <a:ext cx="4021776" cy="558147"/>
          </a:xfrm>
        </p:spPr>
        <p:txBody>
          <a:bodyPr anchor="b"/>
          <a:lstStyle>
            <a:lvl1pPr marL="0" indent="0">
              <a:buNone/>
              <a:defRPr sz="12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a:p>
            <a:pPr lvl="1"/>
            <a:r>
              <a:rPr lang="en-US" smtClean="0"/>
              <a:t>Second level</a:t>
            </a:r>
          </a:p>
        </p:txBody>
      </p:sp>
    </p:spTree>
    <p:extLst>
      <p:ext uri="{BB962C8B-B14F-4D97-AF65-F5344CB8AC3E}">
        <p14:creationId xmlns:p14="http://schemas.microsoft.com/office/powerpoint/2010/main" val="1713657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Option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0" name="Picture Placeholder 2"/>
          <p:cNvSpPr>
            <a:spLocks noGrp="1"/>
          </p:cNvSpPr>
          <p:nvPr>
            <p:ph type="pic" idx="13"/>
          </p:nvPr>
        </p:nvSpPr>
        <p:spPr>
          <a:xfrm>
            <a:off x="387833" y="1745671"/>
            <a:ext cx="4112916" cy="2056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11" name="Picture Placeholder 2"/>
          <p:cNvSpPr>
            <a:spLocks noGrp="1"/>
          </p:cNvSpPr>
          <p:nvPr>
            <p:ph type="pic" idx="14"/>
          </p:nvPr>
        </p:nvSpPr>
        <p:spPr>
          <a:xfrm>
            <a:off x="4655127" y="1743687"/>
            <a:ext cx="4130633" cy="2056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12" name="Picture Placeholder 2"/>
          <p:cNvSpPr>
            <a:spLocks noGrp="1"/>
          </p:cNvSpPr>
          <p:nvPr>
            <p:ph type="pic" idx="15"/>
          </p:nvPr>
        </p:nvSpPr>
        <p:spPr>
          <a:xfrm>
            <a:off x="387834" y="3893125"/>
            <a:ext cx="4112916" cy="2056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13" name="Picture Placeholder 2"/>
          <p:cNvSpPr>
            <a:spLocks noGrp="1"/>
          </p:cNvSpPr>
          <p:nvPr>
            <p:ph type="pic" idx="16"/>
          </p:nvPr>
        </p:nvSpPr>
        <p:spPr>
          <a:xfrm>
            <a:off x="4655128" y="3891141"/>
            <a:ext cx="4130633" cy="2056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14" name="Text Placeholder 2"/>
          <p:cNvSpPr>
            <a:spLocks noGrp="1"/>
          </p:cNvSpPr>
          <p:nvPr>
            <p:ph type="body" idx="17"/>
          </p:nvPr>
        </p:nvSpPr>
        <p:spPr>
          <a:xfrm>
            <a:off x="403762" y="5379520"/>
            <a:ext cx="4073236" cy="558147"/>
          </a:xfrm>
        </p:spPr>
        <p:txBody>
          <a:bodyPr anchor="b"/>
          <a:lstStyle>
            <a:lvl1pPr marL="0" indent="0">
              <a:buNone/>
              <a:defRPr sz="12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a:p>
            <a:pPr lvl="1"/>
            <a:r>
              <a:rPr lang="en-US" smtClean="0"/>
              <a:t>Second level</a:t>
            </a:r>
          </a:p>
        </p:txBody>
      </p:sp>
      <p:sp>
        <p:nvSpPr>
          <p:cNvPr id="15" name="Text Placeholder 2"/>
          <p:cNvSpPr>
            <a:spLocks noGrp="1"/>
          </p:cNvSpPr>
          <p:nvPr>
            <p:ph type="body" idx="18"/>
          </p:nvPr>
        </p:nvSpPr>
        <p:spPr>
          <a:xfrm>
            <a:off x="401783" y="3239982"/>
            <a:ext cx="4073236" cy="558147"/>
          </a:xfrm>
        </p:spPr>
        <p:txBody>
          <a:bodyPr anchor="b"/>
          <a:lstStyle>
            <a:lvl1pPr marL="0" indent="0">
              <a:buNone/>
              <a:defRPr sz="12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a:p>
            <a:pPr lvl="1"/>
            <a:r>
              <a:rPr lang="en-US" smtClean="0"/>
              <a:t>Second level</a:t>
            </a:r>
          </a:p>
        </p:txBody>
      </p:sp>
      <p:sp>
        <p:nvSpPr>
          <p:cNvPr id="16" name="Text Placeholder 2"/>
          <p:cNvSpPr>
            <a:spLocks noGrp="1"/>
          </p:cNvSpPr>
          <p:nvPr>
            <p:ph type="body" idx="19"/>
          </p:nvPr>
        </p:nvSpPr>
        <p:spPr>
          <a:xfrm>
            <a:off x="4676900" y="5389416"/>
            <a:ext cx="4073236" cy="558147"/>
          </a:xfrm>
        </p:spPr>
        <p:txBody>
          <a:bodyPr anchor="b"/>
          <a:lstStyle>
            <a:lvl1pPr marL="0" indent="0">
              <a:buNone/>
              <a:defRPr sz="12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a:p>
            <a:pPr lvl="1"/>
            <a:r>
              <a:rPr lang="en-US" smtClean="0"/>
              <a:t>Second level</a:t>
            </a:r>
          </a:p>
        </p:txBody>
      </p:sp>
      <p:sp>
        <p:nvSpPr>
          <p:cNvPr id="17" name="Text Placeholder 2"/>
          <p:cNvSpPr>
            <a:spLocks noGrp="1"/>
          </p:cNvSpPr>
          <p:nvPr>
            <p:ph type="body" idx="20"/>
          </p:nvPr>
        </p:nvSpPr>
        <p:spPr>
          <a:xfrm>
            <a:off x="4674921" y="3249878"/>
            <a:ext cx="4073236" cy="558147"/>
          </a:xfrm>
        </p:spPr>
        <p:txBody>
          <a:bodyPr anchor="b"/>
          <a:lstStyle>
            <a:lvl1pPr marL="0" indent="0">
              <a:buNone/>
              <a:defRPr sz="12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a:p>
            <a:pPr lvl="1"/>
            <a:r>
              <a:rPr lang="en-US" smtClean="0"/>
              <a:t>Second level</a:t>
            </a:r>
          </a:p>
        </p:txBody>
      </p:sp>
    </p:spTree>
    <p:extLst>
      <p:ext uri="{BB962C8B-B14F-4D97-AF65-F5344CB8AC3E}">
        <p14:creationId xmlns:p14="http://schemas.microsoft.com/office/powerpoint/2010/main" val="1636116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3000" b="0"/>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23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extLst>
      <p:ext uri="{BB962C8B-B14F-4D97-AF65-F5344CB8AC3E}">
        <p14:creationId xmlns:p14="http://schemas.microsoft.com/office/powerpoint/2010/main" val="544651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96CC02E9-3F05-4F10-9136-20B191F5747C}" type="slidenum">
              <a:rPr lang="en-US" smtClean="0"/>
              <a:t>‹#›</a:t>
            </a:fld>
            <a:endParaRPr lang="en-US"/>
          </a:p>
        </p:txBody>
      </p:sp>
    </p:spTree>
    <p:extLst>
      <p:ext uri="{BB962C8B-B14F-4D97-AF65-F5344CB8AC3E}">
        <p14:creationId xmlns:p14="http://schemas.microsoft.com/office/powerpoint/2010/main" val="257080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3CF9BD09-AC91-4B86-82D5-1D2B322096A2}" type="slidenum">
              <a:rPr lang="en-US" altLang="en-US" smtClean="0"/>
              <a:pPr>
                <a:defRPr/>
              </a:pPr>
              <a:t>‹#›</a:t>
            </a:fld>
            <a:endParaRPr lang="en-US" altLang="en-US" dirty="0"/>
          </a:p>
        </p:txBody>
      </p:sp>
      <p:pic>
        <p:nvPicPr>
          <p:cNvPr id="4"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2"/>
          <p:cNvSpPr>
            <a:spLocks noGrp="1"/>
          </p:cNvSpPr>
          <p:nvPr>
            <p:ph type="pic" idx="11"/>
          </p:nvPr>
        </p:nvSpPr>
        <p:spPr>
          <a:xfrm>
            <a:off x="257204" y="1947553"/>
            <a:ext cx="8626446" cy="464533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smtClean="0"/>
          </a:p>
        </p:txBody>
      </p:sp>
      <p:sp>
        <p:nvSpPr>
          <p:cNvPr id="7" name="Picture Placeholder 2"/>
          <p:cNvSpPr>
            <a:spLocks noGrp="1"/>
          </p:cNvSpPr>
          <p:nvPr>
            <p:ph type="pic" idx="13"/>
          </p:nvPr>
        </p:nvSpPr>
        <p:spPr>
          <a:xfrm>
            <a:off x="265670" y="5605464"/>
            <a:ext cx="8618838" cy="660400"/>
          </a:xfrm>
          <a:prstGeom prst="rect">
            <a:avLst/>
          </a:prstGeom>
          <a:solidFill>
            <a:schemeClr val="tx1">
              <a:alpha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9" name="Text Placeholder 2"/>
          <p:cNvSpPr>
            <a:spLocks noGrp="1"/>
          </p:cNvSpPr>
          <p:nvPr>
            <p:ph type="body" idx="1"/>
          </p:nvPr>
        </p:nvSpPr>
        <p:spPr>
          <a:xfrm>
            <a:off x="271463" y="362900"/>
            <a:ext cx="7774391" cy="254733"/>
          </a:xfrm>
          <a:prstGeom prst="rect">
            <a:avLst/>
          </a:prstGeom>
        </p:spPr>
        <p:txBody>
          <a:bodyPr anchor="b"/>
          <a:lstStyle>
            <a:lvl1pPr marL="0" indent="0">
              <a:buNone/>
              <a:defRPr sz="12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10" name="Text Placeholder 2"/>
          <p:cNvSpPr>
            <a:spLocks noGrp="1"/>
          </p:cNvSpPr>
          <p:nvPr>
            <p:ph type="body" idx="14"/>
          </p:nvPr>
        </p:nvSpPr>
        <p:spPr>
          <a:xfrm>
            <a:off x="271463" y="1145523"/>
            <a:ext cx="7772400" cy="408782"/>
          </a:xfrm>
          <a:prstGeom prst="rect">
            <a:avLst/>
          </a:prstGeom>
        </p:spPr>
        <p:txBody>
          <a:bodyPr anchor="b"/>
          <a:lstStyle>
            <a:lvl1pPr marL="0" indent="0">
              <a:buNone/>
              <a:defRPr sz="2000">
                <a:solidFill>
                  <a:srgbClr val="F08B1D"/>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12" name="Rectangle 13"/>
          <p:cNvSpPr>
            <a:spLocks noGrp="1" noChangeArrowheads="1"/>
          </p:cNvSpPr>
          <p:nvPr>
            <p:ph type="title"/>
          </p:nvPr>
        </p:nvSpPr>
        <p:spPr bwMode="auto">
          <a:xfrm>
            <a:off x="261257" y="624013"/>
            <a:ext cx="7790213" cy="50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aseline="0"/>
            </a:lvl1pPr>
          </a:lstStyle>
          <a:p>
            <a:pPr lvl="0"/>
            <a:r>
              <a:rPr lang="en-US" altLang="en-US" smtClean="0"/>
              <a:t>Click to edit Master title style</a:t>
            </a:r>
            <a:endParaRPr lang="en-US" altLang="en-US" dirty="0" smtClean="0"/>
          </a:p>
        </p:txBody>
      </p:sp>
      <p:sp>
        <p:nvSpPr>
          <p:cNvPr id="13" name="Text Placeholder 2"/>
          <p:cNvSpPr>
            <a:spLocks noGrp="1"/>
          </p:cNvSpPr>
          <p:nvPr>
            <p:ph type="body" idx="12" hasCustomPrompt="1"/>
          </p:nvPr>
        </p:nvSpPr>
        <p:spPr>
          <a:xfrm>
            <a:off x="433912" y="5791200"/>
            <a:ext cx="4921859" cy="288967"/>
          </a:xfrm>
          <a:prstGeom prst="rect">
            <a:avLst/>
          </a:prstGeom>
        </p:spPr>
        <p:txBody>
          <a:bodyPr anchor="b"/>
          <a:lstStyle>
            <a:lvl1pPr marL="0" indent="0">
              <a:buNone/>
              <a:defRPr sz="14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Date</a:t>
            </a:r>
          </a:p>
        </p:txBody>
      </p:sp>
      <p:sp>
        <p:nvSpPr>
          <p:cNvPr id="14" name="Text Placeholder 2"/>
          <p:cNvSpPr>
            <a:spLocks noGrp="1"/>
          </p:cNvSpPr>
          <p:nvPr>
            <p:ph type="body" idx="15" hasCustomPrompt="1"/>
          </p:nvPr>
        </p:nvSpPr>
        <p:spPr>
          <a:xfrm>
            <a:off x="5340597" y="5791200"/>
            <a:ext cx="3390840" cy="304800"/>
          </a:xfrm>
          <a:prstGeom prst="rect">
            <a:avLst/>
          </a:prstGeom>
        </p:spPr>
        <p:txBody>
          <a:bodyPr anchor="b"/>
          <a:lstStyle>
            <a:lvl1pPr marL="0" indent="0" algn="r">
              <a:buNone/>
              <a:defRPr sz="1200">
                <a:solidFill>
                  <a:srgbClr val="56A0D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Work That Matters</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9548" y="346076"/>
            <a:ext cx="1022703" cy="605326"/>
          </a:xfrm>
          <a:prstGeom prst="rect">
            <a:avLst/>
          </a:prstGeom>
        </p:spPr>
      </p:pic>
    </p:spTree>
    <p:extLst>
      <p:ext uri="{BB962C8B-B14F-4D97-AF65-F5344CB8AC3E}">
        <p14:creationId xmlns:p14="http://schemas.microsoft.com/office/powerpoint/2010/main" val="1178779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96CC02E9-3F05-4F10-9136-20B191F5747C}" type="slidenum">
              <a:rPr lang="en-US" smtClean="0"/>
              <a:t>‹#›</a:t>
            </a:fld>
            <a:endParaRPr lang="en-US"/>
          </a:p>
        </p:txBody>
      </p:sp>
    </p:spTree>
    <p:extLst>
      <p:ext uri="{BB962C8B-B14F-4D97-AF65-F5344CB8AC3E}">
        <p14:creationId xmlns:p14="http://schemas.microsoft.com/office/powerpoint/2010/main" val="677822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58CE5C-A708-407E-BFE8-6A944BEEBDCE}" type="datetimeFigureOut">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EBF641-AC63-4086-8A41-7C088EE98580}" type="slidenum">
              <a:rPr lang="en-US" smtClean="0"/>
              <a:t>‹#›</a:t>
            </a:fld>
            <a:endParaRPr lang="en-US"/>
          </a:p>
        </p:txBody>
      </p:sp>
    </p:spTree>
    <p:extLst>
      <p:ext uri="{BB962C8B-B14F-4D97-AF65-F5344CB8AC3E}">
        <p14:creationId xmlns:p14="http://schemas.microsoft.com/office/powerpoint/2010/main" val="3653582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3D6B26D7-57F3-4735-80F1-C370945DC620}" type="slidenum">
              <a:rPr lang="en-US" altLang="en-US"/>
              <a:pPr/>
              <a:t>‹#›</a:t>
            </a:fld>
            <a:endParaRPr lang="en-US" altLang="en-US"/>
          </a:p>
        </p:txBody>
      </p:sp>
    </p:spTree>
    <p:extLst>
      <p:ext uri="{BB962C8B-B14F-4D97-AF65-F5344CB8AC3E}">
        <p14:creationId xmlns:p14="http://schemas.microsoft.com/office/powerpoint/2010/main" val="1556436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7" name="Picture Placeholder 2"/>
          <p:cNvSpPr>
            <a:spLocks noGrp="1"/>
          </p:cNvSpPr>
          <p:nvPr>
            <p:ph type="pic" idx="10"/>
          </p:nvPr>
        </p:nvSpPr>
        <p:spPr>
          <a:xfrm>
            <a:off x="0" y="0"/>
            <a:ext cx="9144000" cy="5943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8" name="Title 1"/>
          <p:cNvSpPr>
            <a:spLocks noGrp="1"/>
          </p:cNvSpPr>
          <p:nvPr>
            <p:ph type="ctrTitle"/>
          </p:nvPr>
        </p:nvSpPr>
        <p:spPr>
          <a:xfrm>
            <a:off x="324060" y="4833257"/>
            <a:ext cx="8488344" cy="1054258"/>
          </a:xfrm>
        </p:spPr>
        <p:txBody>
          <a:bodyPr/>
          <a:lstStyle>
            <a:lvl1pPr>
              <a:defRPr sz="35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65930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Option1">
    <p:spTree>
      <p:nvGrpSpPr>
        <p:cNvPr id="1" name=""/>
        <p:cNvGrpSpPr/>
        <p:nvPr/>
      </p:nvGrpSpPr>
      <p:grpSpPr>
        <a:xfrm>
          <a:off x="0" y="0"/>
          <a:ext cx="0" cy="0"/>
          <a:chOff x="0" y="0"/>
          <a:chExt cx="0" cy="0"/>
        </a:xfrm>
      </p:grpSpPr>
      <p:sp>
        <p:nvSpPr>
          <p:cNvPr id="2" name="Title 1"/>
          <p:cNvSpPr>
            <a:spLocks noGrp="1"/>
          </p:cNvSpPr>
          <p:nvPr>
            <p:ph type="title"/>
          </p:nvPr>
        </p:nvSpPr>
        <p:spPr>
          <a:xfrm>
            <a:off x="457200" y="563562"/>
            <a:ext cx="8229600" cy="50323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16801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Option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600201"/>
            <a:ext cx="82296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07332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4343400"/>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4343400"/>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6568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768725"/>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68725"/>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598410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Option 1">
    <p:spTree>
      <p:nvGrpSpPr>
        <p:cNvPr id="1" name=""/>
        <p:cNvGrpSpPr/>
        <p:nvPr/>
      </p:nvGrpSpPr>
      <p:grpSpPr>
        <a:xfrm>
          <a:off x="0" y="0"/>
          <a:ext cx="0" cy="0"/>
          <a:chOff x="0" y="0"/>
          <a:chExt cx="0" cy="0"/>
        </a:xfrm>
      </p:grpSpPr>
      <p:sp>
        <p:nvSpPr>
          <p:cNvPr id="21" name="Picture Placeholder 2"/>
          <p:cNvSpPr>
            <a:spLocks noGrp="1"/>
          </p:cNvSpPr>
          <p:nvPr>
            <p:ph type="pic" idx="13"/>
          </p:nvPr>
        </p:nvSpPr>
        <p:spPr>
          <a:xfrm>
            <a:off x="0" y="0"/>
            <a:ext cx="9144000" cy="58975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22" name="Text Placeholder 3"/>
          <p:cNvSpPr>
            <a:spLocks noGrp="1"/>
          </p:cNvSpPr>
          <p:nvPr>
            <p:ph type="body" sz="half" idx="2"/>
          </p:nvPr>
        </p:nvSpPr>
        <p:spPr>
          <a:xfrm>
            <a:off x="380011" y="5130140"/>
            <a:ext cx="8348354" cy="760021"/>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202938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Option 2">
    <p:spTree>
      <p:nvGrpSpPr>
        <p:cNvPr id="1" name=""/>
        <p:cNvGrpSpPr/>
        <p:nvPr/>
      </p:nvGrpSpPr>
      <p:grpSpPr>
        <a:xfrm>
          <a:off x="0" y="0"/>
          <a:ext cx="0" cy="0"/>
          <a:chOff x="0" y="0"/>
          <a:chExt cx="0" cy="0"/>
        </a:xfrm>
      </p:grpSpPr>
      <p:sp>
        <p:nvSpPr>
          <p:cNvPr id="18" name="Title 1"/>
          <p:cNvSpPr>
            <a:spLocks noGrp="1"/>
          </p:cNvSpPr>
          <p:nvPr>
            <p:ph type="title"/>
          </p:nvPr>
        </p:nvSpPr>
        <p:spPr>
          <a:xfrm>
            <a:off x="282632" y="4698475"/>
            <a:ext cx="8595361" cy="566738"/>
          </a:xfrm>
        </p:spPr>
        <p:txBody>
          <a:bodyPr anchor="b"/>
          <a:lstStyle>
            <a:lvl1pPr algn="l">
              <a:defRPr sz="3000" b="0"/>
            </a:lvl1pPr>
          </a:lstStyle>
          <a:p>
            <a:r>
              <a:rPr lang="en-US" dirty="0" smtClean="0"/>
              <a:t>Click to edit Master title style</a:t>
            </a:r>
            <a:endParaRPr lang="en-US" dirty="0"/>
          </a:p>
        </p:txBody>
      </p:sp>
      <p:sp>
        <p:nvSpPr>
          <p:cNvPr id="19" name="Picture Placeholder 2"/>
          <p:cNvSpPr>
            <a:spLocks noGrp="1"/>
          </p:cNvSpPr>
          <p:nvPr>
            <p:ph type="pic" idx="1"/>
          </p:nvPr>
        </p:nvSpPr>
        <p:spPr>
          <a:xfrm>
            <a:off x="299257" y="612775"/>
            <a:ext cx="8562109" cy="3992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20" name="Text Placeholder 3"/>
          <p:cNvSpPr>
            <a:spLocks noGrp="1"/>
          </p:cNvSpPr>
          <p:nvPr>
            <p:ph type="body" sz="half" idx="2"/>
          </p:nvPr>
        </p:nvSpPr>
        <p:spPr>
          <a:xfrm>
            <a:off x="282633" y="5343588"/>
            <a:ext cx="8595360" cy="6000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228165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 3">
    <p:spTree>
      <p:nvGrpSpPr>
        <p:cNvPr id="1" name=""/>
        <p:cNvGrpSpPr/>
        <p:nvPr/>
      </p:nvGrpSpPr>
      <p:grpSpPr>
        <a:xfrm>
          <a:off x="0" y="0"/>
          <a:ext cx="0" cy="0"/>
          <a:chOff x="0" y="0"/>
          <a:chExt cx="0" cy="0"/>
        </a:xfrm>
      </p:grpSpPr>
      <p:pic>
        <p:nvPicPr>
          <p:cNvPr id="13"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icture Placeholder 2"/>
          <p:cNvSpPr>
            <a:spLocks noGrp="1"/>
          </p:cNvSpPr>
          <p:nvPr>
            <p:ph type="pic" idx="10"/>
          </p:nvPr>
        </p:nvSpPr>
        <p:spPr>
          <a:xfrm>
            <a:off x="257204" y="2149434"/>
            <a:ext cx="8626446" cy="444345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smtClean="0"/>
          </a:p>
        </p:txBody>
      </p:sp>
      <p:sp>
        <p:nvSpPr>
          <p:cNvPr id="16" name="Picture Placeholder 2"/>
          <p:cNvSpPr>
            <a:spLocks noGrp="1"/>
          </p:cNvSpPr>
          <p:nvPr>
            <p:ph type="pic" idx="13"/>
          </p:nvPr>
        </p:nvSpPr>
        <p:spPr>
          <a:xfrm>
            <a:off x="265670" y="5605464"/>
            <a:ext cx="8618838" cy="660400"/>
          </a:xfrm>
          <a:prstGeom prst="rect">
            <a:avLst/>
          </a:prstGeom>
          <a:solidFill>
            <a:schemeClr val="tx1">
              <a:alpha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smtClean="0"/>
          </a:p>
        </p:txBody>
      </p:sp>
      <p:sp>
        <p:nvSpPr>
          <p:cNvPr id="18" name="Text Placeholder 2"/>
          <p:cNvSpPr>
            <a:spLocks noGrp="1"/>
          </p:cNvSpPr>
          <p:nvPr>
            <p:ph type="body" idx="1"/>
          </p:nvPr>
        </p:nvSpPr>
        <p:spPr>
          <a:xfrm>
            <a:off x="271463" y="362900"/>
            <a:ext cx="7774391" cy="254733"/>
          </a:xfrm>
          <a:prstGeom prst="rect">
            <a:avLst/>
          </a:prstGeom>
        </p:spPr>
        <p:txBody>
          <a:bodyPr anchor="b"/>
          <a:lstStyle>
            <a:lvl1pPr marL="0" indent="0">
              <a:buNone/>
              <a:defRPr sz="12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19" name="Text Placeholder 2"/>
          <p:cNvSpPr>
            <a:spLocks noGrp="1"/>
          </p:cNvSpPr>
          <p:nvPr>
            <p:ph type="body" idx="11"/>
          </p:nvPr>
        </p:nvSpPr>
        <p:spPr>
          <a:xfrm>
            <a:off x="271463" y="1442398"/>
            <a:ext cx="7772400" cy="408782"/>
          </a:xfrm>
          <a:prstGeom prst="rect">
            <a:avLst/>
          </a:prstGeom>
        </p:spPr>
        <p:txBody>
          <a:bodyPr anchor="b"/>
          <a:lstStyle>
            <a:lvl1pPr marL="0" indent="0">
              <a:buNone/>
              <a:defRPr sz="2000">
                <a:solidFill>
                  <a:srgbClr val="F08B1D"/>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21" name="Rectangle 13"/>
          <p:cNvSpPr>
            <a:spLocks noGrp="1" noChangeArrowheads="1"/>
          </p:cNvSpPr>
          <p:nvPr>
            <p:ph type="title"/>
          </p:nvPr>
        </p:nvSpPr>
        <p:spPr bwMode="auto">
          <a:xfrm>
            <a:off x="261257" y="624013"/>
            <a:ext cx="7790213" cy="80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aseline="0"/>
            </a:lvl1pPr>
          </a:lstStyle>
          <a:p>
            <a:pPr lvl="0"/>
            <a:r>
              <a:rPr lang="en-US" altLang="en-US" smtClean="0"/>
              <a:t>Click to edit Master title style</a:t>
            </a:r>
            <a:endParaRPr lang="en-US" altLang="en-US" dirty="0" smtClean="0"/>
          </a:p>
        </p:txBody>
      </p:sp>
      <p:sp>
        <p:nvSpPr>
          <p:cNvPr id="11" name="Text Placeholder 2"/>
          <p:cNvSpPr>
            <a:spLocks noGrp="1"/>
          </p:cNvSpPr>
          <p:nvPr>
            <p:ph type="body" idx="12" hasCustomPrompt="1"/>
          </p:nvPr>
        </p:nvSpPr>
        <p:spPr>
          <a:xfrm>
            <a:off x="433912" y="5791200"/>
            <a:ext cx="4921859" cy="288967"/>
          </a:xfrm>
          <a:prstGeom prst="rect">
            <a:avLst/>
          </a:prstGeom>
        </p:spPr>
        <p:txBody>
          <a:bodyPr anchor="b"/>
          <a:lstStyle>
            <a:lvl1pPr marL="0" indent="0">
              <a:buNone/>
              <a:defRPr sz="14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Date</a:t>
            </a:r>
          </a:p>
        </p:txBody>
      </p:sp>
      <p:sp>
        <p:nvSpPr>
          <p:cNvPr id="12" name="Text Placeholder 2"/>
          <p:cNvSpPr>
            <a:spLocks noGrp="1"/>
          </p:cNvSpPr>
          <p:nvPr>
            <p:ph type="body" idx="14" hasCustomPrompt="1"/>
          </p:nvPr>
        </p:nvSpPr>
        <p:spPr>
          <a:xfrm>
            <a:off x="5340597" y="5791200"/>
            <a:ext cx="3390840" cy="304800"/>
          </a:xfrm>
          <a:prstGeom prst="rect">
            <a:avLst/>
          </a:prstGeom>
        </p:spPr>
        <p:txBody>
          <a:bodyPr anchor="b"/>
          <a:lstStyle>
            <a:lvl1pPr marL="0" indent="0" algn="r">
              <a:buNone/>
              <a:defRPr sz="1200">
                <a:solidFill>
                  <a:srgbClr val="56A0D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Work That Matters</a:t>
            </a: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9548" y="346076"/>
            <a:ext cx="1022703" cy="605326"/>
          </a:xfrm>
          <a:prstGeom prst="rect">
            <a:avLst/>
          </a:prstGeom>
        </p:spPr>
      </p:pic>
    </p:spTree>
    <p:extLst>
      <p:ext uri="{BB962C8B-B14F-4D97-AF65-F5344CB8AC3E}">
        <p14:creationId xmlns:p14="http://schemas.microsoft.com/office/powerpoint/2010/main" val="15233164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Optio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2"/>
          <p:cNvSpPr>
            <a:spLocks noGrp="1"/>
          </p:cNvSpPr>
          <p:nvPr>
            <p:ph type="pic" idx="13"/>
          </p:nvPr>
        </p:nvSpPr>
        <p:spPr>
          <a:xfrm>
            <a:off x="457199" y="1650670"/>
            <a:ext cx="4043549" cy="40732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7" name="Picture Placeholder 2"/>
          <p:cNvSpPr>
            <a:spLocks noGrp="1"/>
          </p:cNvSpPr>
          <p:nvPr>
            <p:ph type="pic" idx="14"/>
          </p:nvPr>
        </p:nvSpPr>
        <p:spPr>
          <a:xfrm>
            <a:off x="4655127" y="1648686"/>
            <a:ext cx="4031673" cy="40732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8" name="Text Placeholder 2"/>
          <p:cNvSpPr>
            <a:spLocks noGrp="1"/>
          </p:cNvSpPr>
          <p:nvPr>
            <p:ph type="body" idx="15"/>
          </p:nvPr>
        </p:nvSpPr>
        <p:spPr>
          <a:xfrm>
            <a:off x="457200" y="5165770"/>
            <a:ext cx="4019798"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
        <p:nvSpPr>
          <p:cNvPr id="9" name="Text Placeholder 2"/>
          <p:cNvSpPr>
            <a:spLocks noGrp="1"/>
          </p:cNvSpPr>
          <p:nvPr>
            <p:ph type="body" idx="16"/>
          </p:nvPr>
        </p:nvSpPr>
        <p:spPr>
          <a:xfrm>
            <a:off x="4665024" y="5151909"/>
            <a:ext cx="4021776"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Tree>
    <p:extLst>
      <p:ext uri="{BB962C8B-B14F-4D97-AF65-F5344CB8AC3E}">
        <p14:creationId xmlns:p14="http://schemas.microsoft.com/office/powerpoint/2010/main" val="3837921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Option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0" name="Picture Placeholder 2"/>
          <p:cNvSpPr>
            <a:spLocks noGrp="1"/>
          </p:cNvSpPr>
          <p:nvPr>
            <p:ph type="pic" idx="13"/>
          </p:nvPr>
        </p:nvSpPr>
        <p:spPr>
          <a:xfrm>
            <a:off x="387833" y="1745671"/>
            <a:ext cx="4112916" cy="2056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1" name="Picture Placeholder 2"/>
          <p:cNvSpPr>
            <a:spLocks noGrp="1"/>
          </p:cNvSpPr>
          <p:nvPr>
            <p:ph type="pic" idx="14"/>
          </p:nvPr>
        </p:nvSpPr>
        <p:spPr>
          <a:xfrm>
            <a:off x="4655127" y="1743687"/>
            <a:ext cx="4130633" cy="2056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2" name="Picture Placeholder 2"/>
          <p:cNvSpPr>
            <a:spLocks noGrp="1"/>
          </p:cNvSpPr>
          <p:nvPr>
            <p:ph type="pic" idx="15"/>
          </p:nvPr>
        </p:nvSpPr>
        <p:spPr>
          <a:xfrm>
            <a:off x="387834" y="3893125"/>
            <a:ext cx="4112916" cy="2056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3" name="Picture Placeholder 2"/>
          <p:cNvSpPr>
            <a:spLocks noGrp="1"/>
          </p:cNvSpPr>
          <p:nvPr>
            <p:ph type="pic" idx="16"/>
          </p:nvPr>
        </p:nvSpPr>
        <p:spPr>
          <a:xfrm>
            <a:off x="4655128" y="3891141"/>
            <a:ext cx="4130633" cy="2056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4" name="Text Placeholder 2"/>
          <p:cNvSpPr>
            <a:spLocks noGrp="1"/>
          </p:cNvSpPr>
          <p:nvPr>
            <p:ph type="body" idx="17"/>
          </p:nvPr>
        </p:nvSpPr>
        <p:spPr>
          <a:xfrm>
            <a:off x="403762" y="5379520"/>
            <a:ext cx="4073236"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
        <p:nvSpPr>
          <p:cNvPr id="15" name="Text Placeholder 2"/>
          <p:cNvSpPr>
            <a:spLocks noGrp="1"/>
          </p:cNvSpPr>
          <p:nvPr>
            <p:ph type="body" idx="18"/>
          </p:nvPr>
        </p:nvSpPr>
        <p:spPr>
          <a:xfrm>
            <a:off x="401783" y="3239982"/>
            <a:ext cx="4073236"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
        <p:nvSpPr>
          <p:cNvPr id="16" name="Text Placeholder 2"/>
          <p:cNvSpPr>
            <a:spLocks noGrp="1"/>
          </p:cNvSpPr>
          <p:nvPr>
            <p:ph type="body" idx="19"/>
          </p:nvPr>
        </p:nvSpPr>
        <p:spPr>
          <a:xfrm>
            <a:off x="4676900" y="5389416"/>
            <a:ext cx="4073236"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
        <p:nvSpPr>
          <p:cNvPr id="17" name="Text Placeholder 2"/>
          <p:cNvSpPr>
            <a:spLocks noGrp="1"/>
          </p:cNvSpPr>
          <p:nvPr>
            <p:ph type="body" idx="20"/>
          </p:nvPr>
        </p:nvSpPr>
        <p:spPr>
          <a:xfrm>
            <a:off x="4674921" y="3249878"/>
            <a:ext cx="4073236"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Tree>
    <p:extLst>
      <p:ext uri="{BB962C8B-B14F-4D97-AF65-F5344CB8AC3E}">
        <p14:creationId xmlns:p14="http://schemas.microsoft.com/office/powerpoint/2010/main" val="169708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3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23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8084070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7" name="Picture Placeholder 2"/>
          <p:cNvSpPr>
            <a:spLocks noGrp="1"/>
          </p:cNvSpPr>
          <p:nvPr>
            <p:ph type="pic" idx="10"/>
          </p:nvPr>
        </p:nvSpPr>
        <p:spPr>
          <a:xfrm>
            <a:off x="0" y="0"/>
            <a:ext cx="9144000" cy="5943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8" name="Title 1"/>
          <p:cNvSpPr>
            <a:spLocks noGrp="1"/>
          </p:cNvSpPr>
          <p:nvPr>
            <p:ph type="ctrTitle"/>
          </p:nvPr>
        </p:nvSpPr>
        <p:spPr>
          <a:xfrm>
            <a:off x="324060" y="4833257"/>
            <a:ext cx="8488344" cy="1054258"/>
          </a:xfrm>
        </p:spPr>
        <p:txBody>
          <a:bodyPr/>
          <a:lstStyle>
            <a:lvl1pPr>
              <a:defRPr sz="35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385344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Option1">
    <p:spTree>
      <p:nvGrpSpPr>
        <p:cNvPr id="1" name=""/>
        <p:cNvGrpSpPr/>
        <p:nvPr/>
      </p:nvGrpSpPr>
      <p:grpSpPr>
        <a:xfrm>
          <a:off x="0" y="0"/>
          <a:ext cx="0" cy="0"/>
          <a:chOff x="0" y="0"/>
          <a:chExt cx="0" cy="0"/>
        </a:xfrm>
      </p:grpSpPr>
      <p:sp>
        <p:nvSpPr>
          <p:cNvPr id="2" name="Title 1"/>
          <p:cNvSpPr>
            <a:spLocks noGrp="1"/>
          </p:cNvSpPr>
          <p:nvPr>
            <p:ph type="title"/>
          </p:nvPr>
        </p:nvSpPr>
        <p:spPr>
          <a:xfrm>
            <a:off x="457200" y="563562"/>
            <a:ext cx="8229600" cy="50323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325246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Option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600201"/>
            <a:ext cx="82296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526974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4343400"/>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4343400"/>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112209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768725"/>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68725"/>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173958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Option 1">
    <p:spTree>
      <p:nvGrpSpPr>
        <p:cNvPr id="1" name=""/>
        <p:cNvGrpSpPr/>
        <p:nvPr/>
      </p:nvGrpSpPr>
      <p:grpSpPr>
        <a:xfrm>
          <a:off x="0" y="0"/>
          <a:ext cx="0" cy="0"/>
          <a:chOff x="0" y="0"/>
          <a:chExt cx="0" cy="0"/>
        </a:xfrm>
      </p:grpSpPr>
      <p:sp>
        <p:nvSpPr>
          <p:cNvPr id="21" name="Picture Placeholder 2"/>
          <p:cNvSpPr>
            <a:spLocks noGrp="1"/>
          </p:cNvSpPr>
          <p:nvPr>
            <p:ph type="pic" idx="13"/>
          </p:nvPr>
        </p:nvSpPr>
        <p:spPr>
          <a:xfrm>
            <a:off x="0" y="0"/>
            <a:ext cx="9144000" cy="58975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22" name="Text Placeholder 3"/>
          <p:cNvSpPr>
            <a:spLocks noGrp="1"/>
          </p:cNvSpPr>
          <p:nvPr>
            <p:ph type="body" sz="half" idx="2"/>
          </p:nvPr>
        </p:nvSpPr>
        <p:spPr>
          <a:xfrm>
            <a:off x="380011" y="5130140"/>
            <a:ext cx="8348354" cy="760021"/>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4849534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Option 2">
    <p:spTree>
      <p:nvGrpSpPr>
        <p:cNvPr id="1" name=""/>
        <p:cNvGrpSpPr/>
        <p:nvPr/>
      </p:nvGrpSpPr>
      <p:grpSpPr>
        <a:xfrm>
          <a:off x="0" y="0"/>
          <a:ext cx="0" cy="0"/>
          <a:chOff x="0" y="0"/>
          <a:chExt cx="0" cy="0"/>
        </a:xfrm>
      </p:grpSpPr>
      <p:sp>
        <p:nvSpPr>
          <p:cNvPr id="18" name="Title 1"/>
          <p:cNvSpPr>
            <a:spLocks noGrp="1"/>
          </p:cNvSpPr>
          <p:nvPr>
            <p:ph type="title"/>
          </p:nvPr>
        </p:nvSpPr>
        <p:spPr>
          <a:xfrm>
            <a:off x="282632" y="4698475"/>
            <a:ext cx="8595361" cy="566738"/>
          </a:xfrm>
        </p:spPr>
        <p:txBody>
          <a:bodyPr anchor="b"/>
          <a:lstStyle>
            <a:lvl1pPr algn="l">
              <a:defRPr sz="3000" b="0"/>
            </a:lvl1pPr>
          </a:lstStyle>
          <a:p>
            <a:r>
              <a:rPr lang="en-US" dirty="0" smtClean="0"/>
              <a:t>Click to edit Master title style</a:t>
            </a:r>
            <a:endParaRPr lang="en-US" dirty="0"/>
          </a:p>
        </p:txBody>
      </p:sp>
      <p:sp>
        <p:nvSpPr>
          <p:cNvPr id="19" name="Picture Placeholder 2"/>
          <p:cNvSpPr>
            <a:spLocks noGrp="1"/>
          </p:cNvSpPr>
          <p:nvPr>
            <p:ph type="pic" idx="1"/>
          </p:nvPr>
        </p:nvSpPr>
        <p:spPr>
          <a:xfrm>
            <a:off x="299257" y="612775"/>
            <a:ext cx="8562109" cy="3992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20" name="Text Placeholder 3"/>
          <p:cNvSpPr>
            <a:spLocks noGrp="1"/>
          </p:cNvSpPr>
          <p:nvPr>
            <p:ph type="body" sz="half" idx="2"/>
          </p:nvPr>
        </p:nvSpPr>
        <p:spPr>
          <a:xfrm>
            <a:off x="282633" y="5343588"/>
            <a:ext cx="8595360" cy="6000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542853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Opt 4">
    <p:spTree>
      <p:nvGrpSpPr>
        <p:cNvPr id="1" name=""/>
        <p:cNvGrpSpPr/>
        <p:nvPr/>
      </p:nvGrpSpPr>
      <p:grpSpPr>
        <a:xfrm>
          <a:off x="0" y="0"/>
          <a:ext cx="0" cy="0"/>
          <a:chOff x="0" y="0"/>
          <a:chExt cx="0" cy="0"/>
        </a:xfrm>
      </p:grpSpPr>
      <p:pic>
        <p:nvPicPr>
          <p:cNvPr id="13"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icture Placeholder 2"/>
          <p:cNvSpPr>
            <a:spLocks noGrp="1"/>
          </p:cNvSpPr>
          <p:nvPr>
            <p:ph type="pic" idx="10"/>
          </p:nvPr>
        </p:nvSpPr>
        <p:spPr>
          <a:xfrm>
            <a:off x="257204" y="2434442"/>
            <a:ext cx="8626446" cy="415844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smtClean="0"/>
          </a:p>
        </p:txBody>
      </p:sp>
      <p:sp>
        <p:nvSpPr>
          <p:cNvPr id="16" name="Picture Placeholder 2"/>
          <p:cNvSpPr>
            <a:spLocks noGrp="1"/>
          </p:cNvSpPr>
          <p:nvPr>
            <p:ph type="pic" idx="13"/>
          </p:nvPr>
        </p:nvSpPr>
        <p:spPr>
          <a:xfrm>
            <a:off x="265670" y="5605464"/>
            <a:ext cx="8618838" cy="660400"/>
          </a:xfrm>
          <a:prstGeom prst="rect">
            <a:avLst/>
          </a:prstGeom>
          <a:solidFill>
            <a:schemeClr val="tx1">
              <a:alpha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17" name="Text Placeholder 2"/>
          <p:cNvSpPr>
            <a:spLocks noGrp="1"/>
          </p:cNvSpPr>
          <p:nvPr>
            <p:ph type="body" idx="12" hasCustomPrompt="1"/>
          </p:nvPr>
        </p:nvSpPr>
        <p:spPr>
          <a:xfrm>
            <a:off x="433912" y="5791200"/>
            <a:ext cx="4921859" cy="288967"/>
          </a:xfrm>
          <a:prstGeom prst="rect">
            <a:avLst/>
          </a:prstGeom>
        </p:spPr>
        <p:txBody>
          <a:bodyPr anchor="b"/>
          <a:lstStyle>
            <a:lvl1pPr marL="0" indent="0">
              <a:buNone/>
              <a:defRPr sz="14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Date</a:t>
            </a:r>
          </a:p>
        </p:txBody>
      </p:sp>
      <p:sp>
        <p:nvSpPr>
          <p:cNvPr id="18" name="Text Placeholder 2"/>
          <p:cNvSpPr>
            <a:spLocks noGrp="1"/>
          </p:cNvSpPr>
          <p:nvPr>
            <p:ph type="body" idx="1"/>
          </p:nvPr>
        </p:nvSpPr>
        <p:spPr>
          <a:xfrm>
            <a:off x="271463" y="362900"/>
            <a:ext cx="7774391" cy="254733"/>
          </a:xfrm>
          <a:prstGeom prst="rect">
            <a:avLst/>
          </a:prstGeom>
        </p:spPr>
        <p:txBody>
          <a:bodyPr anchor="b"/>
          <a:lstStyle>
            <a:lvl1pPr marL="0" indent="0">
              <a:buNone/>
              <a:defRPr sz="12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19" name="Text Placeholder 2"/>
          <p:cNvSpPr>
            <a:spLocks noGrp="1"/>
          </p:cNvSpPr>
          <p:nvPr>
            <p:ph type="body" idx="11"/>
          </p:nvPr>
        </p:nvSpPr>
        <p:spPr>
          <a:xfrm>
            <a:off x="271463" y="1489898"/>
            <a:ext cx="7772400" cy="683285"/>
          </a:xfrm>
          <a:prstGeom prst="rect">
            <a:avLst/>
          </a:prstGeom>
        </p:spPr>
        <p:txBody>
          <a:bodyPr anchor="b"/>
          <a:lstStyle>
            <a:lvl1pPr marL="0" indent="0">
              <a:buNone/>
              <a:defRPr sz="2000" baseline="0">
                <a:solidFill>
                  <a:srgbClr val="F08B1D"/>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20" name="Text Placeholder 2"/>
          <p:cNvSpPr>
            <a:spLocks noGrp="1"/>
          </p:cNvSpPr>
          <p:nvPr>
            <p:ph type="body" idx="14" hasCustomPrompt="1"/>
          </p:nvPr>
        </p:nvSpPr>
        <p:spPr>
          <a:xfrm>
            <a:off x="5340597" y="5791200"/>
            <a:ext cx="3390840" cy="304800"/>
          </a:xfrm>
          <a:prstGeom prst="rect">
            <a:avLst/>
          </a:prstGeom>
        </p:spPr>
        <p:txBody>
          <a:bodyPr anchor="b"/>
          <a:lstStyle>
            <a:lvl1pPr marL="0" indent="0" algn="r">
              <a:buNone/>
              <a:defRPr sz="1200">
                <a:solidFill>
                  <a:srgbClr val="56A0D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Work That Matters</a:t>
            </a:r>
          </a:p>
        </p:txBody>
      </p:sp>
      <p:sp>
        <p:nvSpPr>
          <p:cNvPr id="21" name="Rectangle 13"/>
          <p:cNvSpPr>
            <a:spLocks noGrp="1" noChangeArrowheads="1"/>
          </p:cNvSpPr>
          <p:nvPr>
            <p:ph type="title"/>
          </p:nvPr>
        </p:nvSpPr>
        <p:spPr bwMode="auto">
          <a:xfrm>
            <a:off x="261257" y="624013"/>
            <a:ext cx="7790213" cy="80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aseline="0"/>
            </a:lvl1pPr>
          </a:lstStyle>
          <a:p>
            <a:pPr lvl="0"/>
            <a:r>
              <a:rPr lang="en-US" altLang="en-US" smtClean="0"/>
              <a:t>Click to edit Master title style</a:t>
            </a:r>
            <a:endParaRPr lang="en-US" altLang="en-US" dirty="0" smtClean="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9548" y="346076"/>
            <a:ext cx="1022703" cy="605326"/>
          </a:xfrm>
          <a:prstGeom prst="rect">
            <a:avLst/>
          </a:prstGeom>
        </p:spPr>
      </p:pic>
    </p:spTree>
    <p:extLst>
      <p:ext uri="{BB962C8B-B14F-4D97-AF65-F5344CB8AC3E}">
        <p14:creationId xmlns:p14="http://schemas.microsoft.com/office/powerpoint/2010/main" val="37376124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Optio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2"/>
          <p:cNvSpPr>
            <a:spLocks noGrp="1"/>
          </p:cNvSpPr>
          <p:nvPr>
            <p:ph type="pic" idx="13"/>
          </p:nvPr>
        </p:nvSpPr>
        <p:spPr>
          <a:xfrm>
            <a:off x="457199" y="1650670"/>
            <a:ext cx="4043549" cy="40732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7" name="Picture Placeholder 2"/>
          <p:cNvSpPr>
            <a:spLocks noGrp="1"/>
          </p:cNvSpPr>
          <p:nvPr>
            <p:ph type="pic" idx="14"/>
          </p:nvPr>
        </p:nvSpPr>
        <p:spPr>
          <a:xfrm>
            <a:off x="4655127" y="1648686"/>
            <a:ext cx="4031673" cy="40732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8" name="Text Placeholder 2"/>
          <p:cNvSpPr>
            <a:spLocks noGrp="1"/>
          </p:cNvSpPr>
          <p:nvPr>
            <p:ph type="body" idx="15"/>
          </p:nvPr>
        </p:nvSpPr>
        <p:spPr>
          <a:xfrm>
            <a:off x="457200" y="5165770"/>
            <a:ext cx="4019798"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
        <p:nvSpPr>
          <p:cNvPr id="9" name="Text Placeholder 2"/>
          <p:cNvSpPr>
            <a:spLocks noGrp="1"/>
          </p:cNvSpPr>
          <p:nvPr>
            <p:ph type="body" idx="16"/>
          </p:nvPr>
        </p:nvSpPr>
        <p:spPr>
          <a:xfrm>
            <a:off x="4665024" y="5151909"/>
            <a:ext cx="4021776"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Tree>
    <p:extLst>
      <p:ext uri="{BB962C8B-B14F-4D97-AF65-F5344CB8AC3E}">
        <p14:creationId xmlns:p14="http://schemas.microsoft.com/office/powerpoint/2010/main" val="41845645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Option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0" name="Picture Placeholder 2"/>
          <p:cNvSpPr>
            <a:spLocks noGrp="1"/>
          </p:cNvSpPr>
          <p:nvPr>
            <p:ph type="pic" idx="13"/>
          </p:nvPr>
        </p:nvSpPr>
        <p:spPr>
          <a:xfrm>
            <a:off x="387833" y="1745671"/>
            <a:ext cx="4112916" cy="2056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1" name="Picture Placeholder 2"/>
          <p:cNvSpPr>
            <a:spLocks noGrp="1"/>
          </p:cNvSpPr>
          <p:nvPr>
            <p:ph type="pic" idx="14"/>
          </p:nvPr>
        </p:nvSpPr>
        <p:spPr>
          <a:xfrm>
            <a:off x="4655127" y="1743687"/>
            <a:ext cx="4130633" cy="2056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2" name="Picture Placeholder 2"/>
          <p:cNvSpPr>
            <a:spLocks noGrp="1"/>
          </p:cNvSpPr>
          <p:nvPr>
            <p:ph type="pic" idx="15"/>
          </p:nvPr>
        </p:nvSpPr>
        <p:spPr>
          <a:xfrm>
            <a:off x="387834" y="3893125"/>
            <a:ext cx="4112916" cy="2056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3" name="Picture Placeholder 2"/>
          <p:cNvSpPr>
            <a:spLocks noGrp="1"/>
          </p:cNvSpPr>
          <p:nvPr>
            <p:ph type="pic" idx="16"/>
          </p:nvPr>
        </p:nvSpPr>
        <p:spPr>
          <a:xfrm>
            <a:off x="4655128" y="3891141"/>
            <a:ext cx="4130633" cy="2056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4" name="Text Placeholder 2"/>
          <p:cNvSpPr>
            <a:spLocks noGrp="1"/>
          </p:cNvSpPr>
          <p:nvPr>
            <p:ph type="body" idx="17"/>
          </p:nvPr>
        </p:nvSpPr>
        <p:spPr>
          <a:xfrm>
            <a:off x="403762" y="5379520"/>
            <a:ext cx="4073236"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
        <p:nvSpPr>
          <p:cNvPr id="15" name="Text Placeholder 2"/>
          <p:cNvSpPr>
            <a:spLocks noGrp="1"/>
          </p:cNvSpPr>
          <p:nvPr>
            <p:ph type="body" idx="18"/>
          </p:nvPr>
        </p:nvSpPr>
        <p:spPr>
          <a:xfrm>
            <a:off x="401783" y="3239982"/>
            <a:ext cx="4073236"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
        <p:nvSpPr>
          <p:cNvPr id="16" name="Text Placeholder 2"/>
          <p:cNvSpPr>
            <a:spLocks noGrp="1"/>
          </p:cNvSpPr>
          <p:nvPr>
            <p:ph type="body" idx="19"/>
          </p:nvPr>
        </p:nvSpPr>
        <p:spPr>
          <a:xfrm>
            <a:off x="4676900" y="5389416"/>
            <a:ext cx="4073236"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
        <p:nvSpPr>
          <p:cNvPr id="17" name="Text Placeholder 2"/>
          <p:cNvSpPr>
            <a:spLocks noGrp="1"/>
          </p:cNvSpPr>
          <p:nvPr>
            <p:ph type="body" idx="20"/>
          </p:nvPr>
        </p:nvSpPr>
        <p:spPr>
          <a:xfrm>
            <a:off x="4674921" y="3249878"/>
            <a:ext cx="4073236"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Tree>
    <p:extLst>
      <p:ext uri="{BB962C8B-B14F-4D97-AF65-F5344CB8AC3E}">
        <p14:creationId xmlns:p14="http://schemas.microsoft.com/office/powerpoint/2010/main" val="747867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3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23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1235957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7" name="Picture Placeholder 2"/>
          <p:cNvSpPr>
            <a:spLocks noGrp="1"/>
          </p:cNvSpPr>
          <p:nvPr>
            <p:ph type="pic" idx="10"/>
          </p:nvPr>
        </p:nvSpPr>
        <p:spPr>
          <a:xfrm>
            <a:off x="0" y="0"/>
            <a:ext cx="9144000" cy="5943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8" name="Title 1"/>
          <p:cNvSpPr>
            <a:spLocks noGrp="1"/>
          </p:cNvSpPr>
          <p:nvPr>
            <p:ph type="ctrTitle"/>
          </p:nvPr>
        </p:nvSpPr>
        <p:spPr>
          <a:xfrm>
            <a:off x="324060" y="4833257"/>
            <a:ext cx="8488344" cy="1054258"/>
          </a:xfrm>
        </p:spPr>
        <p:txBody>
          <a:bodyPr/>
          <a:lstStyle>
            <a:lvl1pPr>
              <a:defRPr sz="35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6489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Option1">
    <p:spTree>
      <p:nvGrpSpPr>
        <p:cNvPr id="1" name=""/>
        <p:cNvGrpSpPr/>
        <p:nvPr/>
      </p:nvGrpSpPr>
      <p:grpSpPr>
        <a:xfrm>
          <a:off x="0" y="0"/>
          <a:ext cx="0" cy="0"/>
          <a:chOff x="0" y="0"/>
          <a:chExt cx="0" cy="0"/>
        </a:xfrm>
      </p:grpSpPr>
      <p:sp>
        <p:nvSpPr>
          <p:cNvPr id="2" name="Title 1"/>
          <p:cNvSpPr>
            <a:spLocks noGrp="1"/>
          </p:cNvSpPr>
          <p:nvPr>
            <p:ph type="title"/>
          </p:nvPr>
        </p:nvSpPr>
        <p:spPr>
          <a:xfrm>
            <a:off x="457200" y="563562"/>
            <a:ext cx="8229600" cy="50323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3240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Option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600201"/>
            <a:ext cx="82296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445255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4343400"/>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4343400"/>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918925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768725"/>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68725"/>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44055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Option 1">
    <p:spTree>
      <p:nvGrpSpPr>
        <p:cNvPr id="1" name=""/>
        <p:cNvGrpSpPr/>
        <p:nvPr/>
      </p:nvGrpSpPr>
      <p:grpSpPr>
        <a:xfrm>
          <a:off x="0" y="0"/>
          <a:ext cx="0" cy="0"/>
          <a:chOff x="0" y="0"/>
          <a:chExt cx="0" cy="0"/>
        </a:xfrm>
      </p:grpSpPr>
      <p:sp>
        <p:nvSpPr>
          <p:cNvPr id="21" name="Picture Placeholder 2"/>
          <p:cNvSpPr>
            <a:spLocks noGrp="1"/>
          </p:cNvSpPr>
          <p:nvPr>
            <p:ph type="pic" idx="13"/>
          </p:nvPr>
        </p:nvSpPr>
        <p:spPr>
          <a:xfrm>
            <a:off x="0" y="0"/>
            <a:ext cx="9144000" cy="58975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22" name="Text Placeholder 3"/>
          <p:cNvSpPr>
            <a:spLocks noGrp="1"/>
          </p:cNvSpPr>
          <p:nvPr>
            <p:ph type="body" sz="half" idx="2"/>
          </p:nvPr>
        </p:nvSpPr>
        <p:spPr>
          <a:xfrm>
            <a:off x="380011" y="5130140"/>
            <a:ext cx="8348354" cy="760021"/>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572566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Option 2">
    <p:spTree>
      <p:nvGrpSpPr>
        <p:cNvPr id="1" name=""/>
        <p:cNvGrpSpPr/>
        <p:nvPr/>
      </p:nvGrpSpPr>
      <p:grpSpPr>
        <a:xfrm>
          <a:off x="0" y="0"/>
          <a:ext cx="0" cy="0"/>
          <a:chOff x="0" y="0"/>
          <a:chExt cx="0" cy="0"/>
        </a:xfrm>
      </p:grpSpPr>
      <p:sp>
        <p:nvSpPr>
          <p:cNvPr id="18" name="Title 1"/>
          <p:cNvSpPr>
            <a:spLocks noGrp="1"/>
          </p:cNvSpPr>
          <p:nvPr>
            <p:ph type="title"/>
          </p:nvPr>
        </p:nvSpPr>
        <p:spPr>
          <a:xfrm>
            <a:off x="282632" y="4698475"/>
            <a:ext cx="8595361" cy="566738"/>
          </a:xfrm>
        </p:spPr>
        <p:txBody>
          <a:bodyPr anchor="b"/>
          <a:lstStyle>
            <a:lvl1pPr algn="l">
              <a:defRPr sz="3000" b="0"/>
            </a:lvl1pPr>
          </a:lstStyle>
          <a:p>
            <a:r>
              <a:rPr lang="en-US" dirty="0" smtClean="0"/>
              <a:t>Click to edit Master title style</a:t>
            </a:r>
            <a:endParaRPr lang="en-US" dirty="0"/>
          </a:p>
        </p:txBody>
      </p:sp>
      <p:sp>
        <p:nvSpPr>
          <p:cNvPr id="19" name="Picture Placeholder 2"/>
          <p:cNvSpPr>
            <a:spLocks noGrp="1"/>
          </p:cNvSpPr>
          <p:nvPr>
            <p:ph type="pic" idx="1"/>
          </p:nvPr>
        </p:nvSpPr>
        <p:spPr>
          <a:xfrm>
            <a:off x="299257" y="612775"/>
            <a:ext cx="8562109" cy="3992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20" name="Text Placeholder 3"/>
          <p:cNvSpPr>
            <a:spLocks noGrp="1"/>
          </p:cNvSpPr>
          <p:nvPr>
            <p:ph type="body" sz="half" idx="2"/>
          </p:nvPr>
        </p:nvSpPr>
        <p:spPr>
          <a:xfrm>
            <a:off x="282633" y="5343588"/>
            <a:ext cx="8595360" cy="6000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405976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7" name="Picture Placeholder 2"/>
          <p:cNvSpPr>
            <a:spLocks noGrp="1"/>
          </p:cNvSpPr>
          <p:nvPr>
            <p:ph type="pic" idx="10"/>
          </p:nvPr>
        </p:nvSpPr>
        <p:spPr>
          <a:xfrm>
            <a:off x="0" y="0"/>
            <a:ext cx="9144000" cy="589756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8" name="Title 1"/>
          <p:cNvSpPr>
            <a:spLocks noGrp="1"/>
          </p:cNvSpPr>
          <p:nvPr>
            <p:ph type="ctrTitle"/>
          </p:nvPr>
        </p:nvSpPr>
        <p:spPr>
          <a:xfrm>
            <a:off x="324060" y="4833257"/>
            <a:ext cx="8488344" cy="1054258"/>
          </a:xfrm>
        </p:spPr>
        <p:txBody>
          <a:bodyPr/>
          <a:lstStyle>
            <a:lvl1pPr>
              <a:defRPr sz="3500">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2668333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 Optio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2"/>
          <p:cNvSpPr>
            <a:spLocks noGrp="1"/>
          </p:cNvSpPr>
          <p:nvPr>
            <p:ph type="pic" idx="13"/>
          </p:nvPr>
        </p:nvSpPr>
        <p:spPr>
          <a:xfrm>
            <a:off x="457199" y="1650670"/>
            <a:ext cx="4043549" cy="40732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7" name="Picture Placeholder 2"/>
          <p:cNvSpPr>
            <a:spLocks noGrp="1"/>
          </p:cNvSpPr>
          <p:nvPr>
            <p:ph type="pic" idx="14"/>
          </p:nvPr>
        </p:nvSpPr>
        <p:spPr>
          <a:xfrm>
            <a:off x="4655127" y="1648686"/>
            <a:ext cx="4031673" cy="40732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8" name="Text Placeholder 2"/>
          <p:cNvSpPr>
            <a:spLocks noGrp="1"/>
          </p:cNvSpPr>
          <p:nvPr>
            <p:ph type="body" idx="15"/>
          </p:nvPr>
        </p:nvSpPr>
        <p:spPr>
          <a:xfrm>
            <a:off x="457200" y="5165770"/>
            <a:ext cx="4019798"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
        <p:nvSpPr>
          <p:cNvPr id="9" name="Text Placeholder 2"/>
          <p:cNvSpPr>
            <a:spLocks noGrp="1"/>
          </p:cNvSpPr>
          <p:nvPr>
            <p:ph type="body" idx="16"/>
          </p:nvPr>
        </p:nvSpPr>
        <p:spPr>
          <a:xfrm>
            <a:off x="4665024" y="5151909"/>
            <a:ext cx="4021776"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Tree>
    <p:extLst>
      <p:ext uri="{BB962C8B-B14F-4D97-AF65-F5344CB8AC3E}">
        <p14:creationId xmlns:p14="http://schemas.microsoft.com/office/powerpoint/2010/main" val="8370996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Option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0" name="Picture Placeholder 2"/>
          <p:cNvSpPr>
            <a:spLocks noGrp="1"/>
          </p:cNvSpPr>
          <p:nvPr>
            <p:ph type="pic" idx="13"/>
          </p:nvPr>
        </p:nvSpPr>
        <p:spPr>
          <a:xfrm>
            <a:off x="387833" y="1745671"/>
            <a:ext cx="4112916" cy="2056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1" name="Picture Placeholder 2"/>
          <p:cNvSpPr>
            <a:spLocks noGrp="1"/>
          </p:cNvSpPr>
          <p:nvPr>
            <p:ph type="pic" idx="14"/>
          </p:nvPr>
        </p:nvSpPr>
        <p:spPr>
          <a:xfrm>
            <a:off x="4655127" y="1743687"/>
            <a:ext cx="4130633" cy="2056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2" name="Picture Placeholder 2"/>
          <p:cNvSpPr>
            <a:spLocks noGrp="1"/>
          </p:cNvSpPr>
          <p:nvPr>
            <p:ph type="pic" idx="15"/>
          </p:nvPr>
        </p:nvSpPr>
        <p:spPr>
          <a:xfrm>
            <a:off x="387834" y="3893125"/>
            <a:ext cx="4112916" cy="2056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3" name="Picture Placeholder 2"/>
          <p:cNvSpPr>
            <a:spLocks noGrp="1"/>
          </p:cNvSpPr>
          <p:nvPr>
            <p:ph type="pic" idx="16"/>
          </p:nvPr>
        </p:nvSpPr>
        <p:spPr>
          <a:xfrm>
            <a:off x="4655128" y="3891141"/>
            <a:ext cx="4130633" cy="2056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4" name="Text Placeholder 2"/>
          <p:cNvSpPr>
            <a:spLocks noGrp="1"/>
          </p:cNvSpPr>
          <p:nvPr>
            <p:ph type="body" idx="17"/>
          </p:nvPr>
        </p:nvSpPr>
        <p:spPr>
          <a:xfrm>
            <a:off x="403762" y="5379520"/>
            <a:ext cx="4073236"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
        <p:nvSpPr>
          <p:cNvPr id="15" name="Text Placeholder 2"/>
          <p:cNvSpPr>
            <a:spLocks noGrp="1"/>
          </p:cNvSpPr>
          <p:nvPr>
            <p:ph type="body" idx="18"/>
          </p:nvPr>
        </p:nvSpPr>
        <p:spPr>
          <a:xfrm>
            <a:off x="401783" y="3239982"/>
            <a:ext cx="4073236"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
        <p:nvSpPr>
          <p:cNvPr id="16" name="Text Placeholder 2"/>
          <p:cNvSpPr>
            <a:spLocks noGrp="1"/>
          </p:cNvSpPr>
          <p:nvPr>
            <p:ph type="body" idx="19"/>
          </p:nvPr>
        </p:nvSpPr>
        <p:spPr>
          <a:xfrm>
            <a:off x="4676900" y="5389416"/>
            <a:ext cx="4073236"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
        <p:nvSpPr>
          <p:cNvPr id="17" name="Text Placeholder 2"/>
          <p:cNvSpPr>
            <a:spLocks noGrp="1"/>
          </p:cNvSpPr>
          <p:nvPr>
            <p:ph type="body" idx="20"/>
          </p:nvPr>
        </p:nvSpPr>
        <p:spPr>
          <a:xfrm>
            <a:off x="4674921" y="3249878"/>
            <a:ext cx="4073236"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Tree>
    <p:extLst>
      <p:ext uri="{BB962C8B-B14F-4D97-AF65-F5344CB8AC3E}">
        <p14:creationId xmlns:p14="http://schemas.microsoft.com/office/powerpoint/2010/main" val="8793548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3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23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8908341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7" name="Picture Placeholder 2"/>
          <p:cNvSpPr>
            <a:spLocks noGrp="1"/>
          </p:cNvSpPr>
          <p:nvPr>
            <p:ph type="pic" idx="10"/>
          </p:nvPr>
        </p:nvSpPr>
        <p:spPr>
          <a:xfrm>
            <a:off x="0" y="0"/>
            <a:ext cx="9144000" cy="5943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8" name="Title 1"/>
          <p:cNvSpPr>
            <a:spLocks noGrp="1"/>
          </p:cNvSpPr>
          <p:nvPr>
            <p:ph type="ctrTitle"/>
          </p:nvPr>
        </p:nvSpPr>
        <p:spPr>
          <a:xfrm>
            <a:off x="324060" y="4833257"/>
            <a:ext cx="8488344" cy="1054258"/>
          </a:xfrm>
        </p:spPr>
        <p:txBody>
          <a:bodyPr/>
          <a:lstStyle>
            <a:lvl1pPr>
              <a:defRPr sz="35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147909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Option1">
    <p:spTree>
      <p:nvGrpSpPr>
        <p:cNvPr id="1" name=""/>
        <p:cNvGrpSpPr/>
        <p:nvPr/>
      </p:nvGrpSpPr>
      <p:grpSpPr>
        <a:xfrm>
          <a:off x="0" y="0"/>
          <a:ext cx="0" cy="0"/>
          <a:chOff x="0" y="0"/>
          <a:chExt cx="0" cy="0"/>
        </a:xfrm>
      </p:grpSpPr>
      <p:sp>
        <p:nvSpPr>
          <p:cNvPr id="2" name="Title 1"/>
          <p:cNvSpPr>
            <a:spLocks noGrp="1"/>
          </p:cNvSpPr>
          <p:nvPr>
            <p:ph type="title"/>
          </p:nvPr>
        </p:nvSpPr>
        <p:spPr>
          <a:xfrm>
            <a:off x="457200" y="563562"/>
            <a:ext cx="8229600" cy="50323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260257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Option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600201"/>
            <a:ext cx="82296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22025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4343400"/>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4343400"/>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182781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768725"/>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68725"/>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668205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 Option 1">
    <p:spTree>
      <p:nvGrpSpPr>
        <p:cNvPr id="1" name=""/>
        <p:cNvGrpSpPr/>
        <p:nvPr/>
      </p:nvGrpSpPr>
      <p:grpSpPr>
        <a:xfrm>
          <a:off x="0" y="0"/>
          <a:ext cx="0" cy="0"/>
          <a:chOff x="0" y="0"/>
          <a:chExt cx="0" cy="0"/>
        </a:xfrm>
      </p:grpSpPr>
      <p:sp>
        <p:nvSpPr>
          <p:cNvPr id="21" name="Picture Placeholder 2"/>
          <p:cNvSpPr>
            <a:spLocks noGrp="1"/>
          </p:cNvSpPr>
          <p:nvPr>
            <p:ph type="pic" idx="13"/>
          </p:nvPr>
        </p:nvSpPr>
        <p:spPr>
          <a:xfrm>
            <a:off x="0" y="0"/>
            <a:ext cx="9144000" cy="58975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22" name="Text Placeholder 3"/>
          <p:cNvSpPr>
            <a:spLocks noGrp="1"/>
          </p:cNvSpPr>
          <p:nvPr>
            <p:ph type="body" sz="half" idx="2"/>
          </p:nvPr>
        </p:nvSpPr>
        <p:spPr>
          <a:xfrm>
            <a:off x="380011" y="5130140"/>
            <a:ext cx="8348354" cy="760021"/>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8529049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hoto Option 2">
    <p:spTree>
      <p:nvGrpSpPr>
        <p:cNvPr id="1" name=""/>
        <p:cNvGrpSpPr/>
        <p:nvPr/>
      </p:nvGrpSpPr>
      <p:grpSpPr>
        <a:xfrm>
          <a:off x="0" y="0"/>
          <a:ext cx="0" cy="0"/>
          <a:chOff x="0" y="0"/>
          <a:chExt cx="0" cy="0"/>
        </a:xfrm>
      </p:grpSpPr>
      <p:sp>
        <p:nvSpPr>
          <p:cNvPr id="18" name="Title 1"/>
          <p:cNvSpPr>
            <a:spLocks noGrp="1"/>
          </p:cNvSpPr>
          <p:nvPr>
            <p:ph type="title"/>
          </p:nvPr>
        </p:nvSpPr>
        <p:spPr>
          <a:xfrm>
            <a:off x="282632" y="4698475"/>
            <a:ext cx="8595361" cy="566738"/>
          </a:xfrm>
        </p:spPr>
        <p:txBody>
          <a:bodyPr anchor="b"/>
          <a:lstStyle>
            <a:lvl1pPr algn="l">
              <a:defRPr sz="3000" b="0"/>
            </a:lvl1pPr>
          </a:lstStyle>
          <a:p>
            <a:r>
              <a:rPr lang="en-US" dirty="0" smtClean="0"/>
              <a:t>Click to edit Master title style</a:t>
            </a:r>
            <a:endParaRPr lang="en-US" dirty="0"/>
          </a:p>
        </p:txBody>
      </p:sp>
      <p:sp>
        <p:nvSpPr>
          <p:cNvPr id="19" name="Picture Placeholder 2"/>
          <p:cNvSpPr>
            <a:spLocks noGrp="1"/>
          </p:cNvSpPr>
          <p:nvPr>
            <p:ph type="pic" idx="1"/>
          </p:nvPr>
        </p:nvSpPr>
        <p:spPr>
          <a:xfrm>
            <a:off x="299257" y="612775"/>
            <a:ext cx="8562109" cy="3992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20" name="Text Placeholder 3"/>
          <p:cNvSpPr>
            <a:spLocks noGrp="1"/>
          </p:cNvSpPr>
          <p:nvPr>
            <p:ph type="body" sz="half" idx="2"/>
          </p:nvPr>
        </p:nvSpPr>
        <p:spPr>
          <a:xfrm>
            <a:off x="282633" y="5343588"/>
            <a:ext cx="8595360" cy="6000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961629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lor Divider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ctrTitle"/>
          </p:nvPr>
        </p:nvSpPr>
        <p:spPr>
          <a:xfrm>
            <a:off x="324060" y="4833257"/>
            <a:ext cx="8488344" cy="1054258"/>
          </a:xfrm>
        </p:spPr>
        <p:txBody>
          <a:bodyPr/>
          <a:lstStyle>
            <a:lvl1pPr>
              <a:defRPr sz="35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700728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 Optio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2"/>
          <p:cNvSpPr>
            <a:spLocks noGrp="1"/>
          </p:cNvSpPr>
          <p:nvPr>
            <p:ph type="pic" idx="13"/>
          </p:nvPr>
        </p:nvSpPr>
        <p:spPr>
          <a:xfrm>
            <a:off x="457199" y="1650670"/>
            <a:ext cx="4043549" cy="40732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7" name="Picture Placeholder 2"/>
          <p:cNvSpPr>
            <a:spLocks noGrp="1"/>
          </p:cNvSpPr>
          <p:nvPr>
            <p:ph type="pic" idx="14"/>
          </p:nvPr>
        </p:nvSpPr>
        <p:spPr>
          <a:xfrm>
            <a:off x="4655127" y="1648686"/>
            <a:ext cx="4031673" cy="40732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8" name="Text Placeholder 2"/>
          <p:cNvSpPr>
            <a:spLocks noGrp="1"/>
          </p:cNvSpPr>
          <p:nvPr>
            <p:ph type="body" idx="15"/>
          </p:nvPr>
        </p:nvSpPr>
        <p:spPr>
          <a:xfrm>
            <a:off x="457200" y="5165770"/>
            <a:ext cx="4019798"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
        <p:nvSpPr>
          <p:cNvPr id="9" name="Text Placeholder 2"/>
          <p:cNvSpPr>
            <a:spLocks noGrp="1"/>
          </p:cNvSpPr>
          <p:nvPr>
            <p:ph type="body" idx="16"/>
          </p:nvPr>
        </p:nvSpPr>
        <p:spPr>
          <a:xfrm>
            <a:off x="4665024" y="5151909"/>
            <a:ext cx="4021776"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Tree>
    <p:extLst>
      <p:ext uri="{BB962C8B-B14F-4D97-AF65-F5344CB8AC3E}">
        <p14:creationId xmlns:p14="http://schemas.microsoft.com/office/powerpoint/2010/main" val="29709483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Option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0" name="Picture Placeholder 2"/>
          <p:cNvSpPr>
            <a:spLocks noGrp="1"/>
          </p:cNvSpPr>
          <p:nvPr>
            <p:ph type="pic" idx="13"/>
          </p:nvPr>
        </p:nvSpPr>
        <p:spPr>
          <a:xfrm>
            <a:off x="387833" y="1745671"/>
            <a:ext cx="4112916" cy="2056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1" name="Picture Placeholder 2"/>
          <p:cNvSpPr>
            <a:spLocks noGrp="1"/>
          </p:cNvSpPr>
          <p:nvPr>
            <p:ph type="pic" idx="14"/>
          </p:nvPr>
        </p:nvSpPr>
        <p:spPr>
          <a:xfrm>
            <a:off x="4655127" y="1743687"/>
            <a:ext cx="4130633" cy="2056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2" name="Picture Placeholder 2"/>
          <p:cNvSpPr>
            <a:spLocks noGrp="1"/>
          </p:cNvSpPr>
          <p:nvPr>
            <p:ph type="pic" idx="15"/>
          </p:nvPr>
        </p:nvSpPr>
        <p:spPr>
          <a:xfrm>
            <a:off x="387834" y="3893125"/>
            <a:ext cx="4112916" cy="2056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3" name="Picture Placeholder 2"/>
          <p:cNvSpPr>
            <a:spLocks noGrp="1"/>
          </p:cNvSpPr>
          <p:nvPr>
            <p:ph type="pic" idx="16"/>
          </p:nvPr>
        </p:nvSpPr>
        <p:spPr>
          <a:xfrm>
            <a:off x="4655128" y="3891141"/>
            <a:ext cx="4130633" cy="2056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4" name="Text Placeholder 2"/>
          <p:cNvSpPr>
            <a:spLocks noGrp="1"/>
          </p:cNvSpPr>
          <p:nvPr>
            <p:ph type="body" idx="17"/>
          </p:nvPr>
        </p:nvSpPr>
        <p:spPr>
          <a:xfrm>
            <a:off x="403762" y="5379520"/>
            <a:ext cx="4073236"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
        <p:nvSpPr>
          <p:cNvPr id="15" name="Text Placeholder 2"/>
          <p:cNvSpPr>
            <a:spLocks noGrp="1"/>
          </p:cNvSpPr>
          <p:nvPr>
            <p:ph type="body" idx="18"/>
          </p:nvPr>
        </p:nvSpPr>
        <p:spPr>
          <a:xfrm>
            <a:off x="401783" y="3239982"/>
            <a:ext cx="4073236"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
        <p:nvSpPr>
          <p:cNvPr id="16" name="Text Placeholder 2"/>
          <p:cNvSpPr>
            <a:spLocks noGrp="1"/>
          </p:cNvSpPr>
          <p:nvPr>
            <p:ph type="body" idx="19"/>
          </p:nvPr>
        </p:nvSpPr>
        <p:spPr>
          <a:xfrm>
            <a:off x="4676900" y="5389416"/>
            <a:ext cx="4073236"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
        <p:nvSpPr>
          <p:cNvPr id="17" name="Text Placeholder 2"/>
          <p:cNvSpPr>
            <a:spLocks noGrp="1"/>
          </p:cNvSpPr>
          <p:nvPr>
            <p:ph type="body" idx="20"/>
          </p:nvPr>
        </p:nvSpPr>
        <p:spPr>
          <a:xfrm>
            <a:off x="4674921" y="3249878"/>
            <a:ext cx="4073236"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Tree>
    <p:extLst>
      <p:ext uri="{BB962C8B-B14F-4D97-AF65-F5344CB8AC3E}">
        <p14:creationId xmlns:p14="http://schemas.microsoft.com/office/powerpoint/2010/main" val="24512064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3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23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7852220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7" name="Picture Placeholder 2"/>
          <p:cNvSpPr>
            <a:spLocks noGrp="1"/>
          </p:cNvSpPr>
          <p:nvPr>
            <p:ph type="pic" idx="10"/>
          </p:nvPr>
        </p:nvSpPr>
        <p:spPr>
          <a:xfrm>
            <a:off x="0" y="0"/>
            <a:ext cx="9144000" cy="5943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8" name="Title 1"/>
          <p:cNvSpPr>
            <a:spLocks noGrp="1"/>
          </p:cNvSpPr>
          <p:nvPr>
            <p:ph type="ctrTitle"/>
          </p:nvPr>
        </p:nvSpPr>
        <p:spPr>
          <a:xfrm>
            <a:off x="324060" y="4833257"/>
            <a:ext cx="8488344" cy="1054258"/>
          </a:xfrm>
        </p:spPr>
        <p:txBody>
          <a:bodyPr/>
          <a:lstStyle>
            <a:lvl1pPr>
              <a:defRPr sz="35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06101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Option1">
    <p:spTree>
      <p:nvGrpSpPr>
        <p:cNvPr id="1" name=""/>
        <p:cNvGrpSpPr/>
        <p:nvPr/>
      </p:nvGrpSpPr>
      <p:grpSpPr>
        <a:xfrm>
          <a:off x="0" y="0"/>
          <a:ext cx="0" cy="0"/>
          <a:chOff x="0" y="0"/>
          <a:chExt cx="0" cy="0"/>
        </a:xfrm>
      </p:grpSpPr>
      <p:sp>
        <p:nvSpPr>
          <p:cNvPr id="2" name="Title 1"/>
          <p:cNvSpPr>
            <a:spLocks noGrp="1"/>
          </p:cNvSpPr>
          <p:nvPr>
            <p:ph type="title"/>
          </p:nvPr>
        </p:nvSpPr>
        <p:spPr>
          <a:xfrm>
            <a:off x="457200" y="563562"/>
            <a:ext cx="8229600" cy="50323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36161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Option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600201"/>
            <a:ext cx="82296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006914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1"/>
            <a:ext cx="4038600" cy="4343400"/>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4343400"/>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621033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768725"/>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68725"/>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9748543"/>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hoto Option 1">
    <p:spTree>
      <p:nvGrpSpPr>
        <p:cNvPr id="1" name=""/>
        <p:cNvGrpSpPr/>
        <p:nvPr/>
      </p:nvGrpSpPr>
      <p:grpSpPr>
        <a:xfrm>
          <a:off x="0" y="0"/>
          <a:ext cx="0" cy="0"/>
          <a:chOff x="0" y="0"/>
          <a:chExt cx="0" cy="0"/>
        </a:xfrm>
      </p:grpSpPr>
      <p:sp>
        <p:nvSpPr>
          <p:cNvPr id="21" name="Picture Placeholder 2"/>
          <p:cNvSpPr>
            <a:spLocks noGrp="1"/>
          </p:cNvSpPr>
          <p:nvPr>
            <p:ph type="pic" idx="13"/>
          </p:nvPr>
        </p:nvSpPr>
        <p:spPr>
          <a:xfrm>
            <a:off x="0" y="0"/>
            <a:ext cx="9144000" cy="58975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22" name="Text Placeholder 3"/>
          <p:cNvSpPr>
            <a:spLocks noGrp="1"/>
          </p:cNvSpPr>
          <p:nvPr>
            <p:ph type="body" sz="half" idx="2"/>
          </p:nvPr>
        </p:nvSpPr>
        <p:spPr>
          <a:xfrm>
            <a:off x="380011" y="5130140"/>
            <a:ext cx="8348354" cy="760021"/>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5259085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hoto Option 2">
    <p:spTree>
      <p:nvGrpSpPr>
        <p:cNvPr id="1" name=""/>
        <p:cNvGrpSpPr/>
        <p:nvPr/>
      </p:nvGrpSpPr>
      <p:grpSpPr>
        <a:xfrm>
          <a:off x="0" y="0"/>
          <a:ext cx="0" cy="0"/>
          <a:chOff x="0" y="0"/>
          <a:chExt cx="0" cy="0"/>
        </a:xfrm>
      </p:grpSpPr>
      <p:sp>
        <p:nvSpPr>
          <p:cNvPr id="18" name="Title 1"/>
          <p:cNvSpPr>
            <a:spLocks noGrp="1"/>
          </p:cNvSpPr>
          <p:nvPr>
            <p:ph type="title"/>
          </p:nvPr>
        </p:nvSpPr>
        <p:spPr>
          <a:xfrm>
            <a:off x="282632" y="4698475"/>
            <a:ext cx="8595361" cy="566738"/>
          </a:xfrm>
        </p:spPr>
        <p:txBody>
          <a:bodyPr anchor="b"/>
          <a:lstStyle>
            <a:lvl1pPr algn="l">
              <a:defRPr sz="3000" b="0"/>
            </a:lvl1pPr>
          </a:lstStyle>
          <a:p>
            <a:r>
              <a:rPr lang="en-US" dirty="0" smtClean="0"/>
              <a:t>Click to edit Master title style</a:t>
            </a:r>
            <a:endParaRPr lang="en-US" dirty="0"/>
          </a:p>
        </p:txBody>
      </p:sp>
      <p:sp>
        <p:nvSpPr>
          <p:cNvPr id="19" name="Picture Placeholder 2"/>
          <p:cNvSpPr>
            <a:spLocks noGrp="1"/>
          </p:cNvSpPr>
          <p:nvPr>
            <p:ph type="pic" idx="1"/>
          </p:nvPr>
        </p:nvSpPr>
        <p:spPr>
          <a:xfrm>
            <a:off x="299257" y="612775"/>
            <a:ext cx="8562109" cy="3992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20" name="Text Placeholder 3"/>
          <p:cNvSpPr>
            <a:spLocks noGrp="1"/>
          </p:cNvSpPr>
          <p:nvPr>
            <p:ph type="body" sz="half" idx="2"/>
          </p:nvPr>
        </p:nvSpPr>
        <p:spPr>
          <a:xfrm>
            <a:off x="282633" y="5343588"/>
            <a:ext cx="8595360" cy="6000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746755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Divider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ctrTitle"/>
          </p:nvPr>
        </p:nvSpPr>
        <p:spPr>
          <a:xfrm>
            <a:off x="324060" y="4833257"/>
            <a:ext cx="8488344" cy="1054258"/>
          </a:xfrm>
        </p:spPr>
        <p:txBody>
          <a:bodyPr/>
          <a:lstStyle>
            <a:lvl1pPr>
              <a:defRPr sz="35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002923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hoto Optio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2"/>
          <p:cNvSpPr>
            <a:spLocks noGrp="1"/>
          </p:cNvSpPr>
          <p:nvPr>
            <p:ph type="pic" idx="13"/>
          </p:nvPr>
        </p:nvSpPr>
        <p:spPr>
          <a:xfrm>
            <a:off x="457199" y="1650670"/>
            <a:ext cx="4043549" cy="40732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7" name="Picture Placeholder 2"/>
          <p:cNvSpPr>
            <a:spLocks noGrp="1"/>
          </p:cNvSpPr>
          <p:nvPr>
            <p:ph type="pic" idx="14"/>
          </p:nvPr>
        </p:nvSpPr>
        <p:spPr>
          <a:xfrm>
            <a:off x="4655127" y="1648686"/>
            <a:ext cx="4031673" cy="40732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8" name="Text Placeholder 2"/>
          <p:cNvSpPr>
            <a:spLocks noGrp="1"/>
          </p:cNvSpPr>
          <p:nvPr>
            <p:ph type="body" idx="15"/>
          </p:nvPr>
        </p:nvSpPr>
        <p:spPr>
          <a:xfrm>
            <a:off x="457200" y="5165770"/>
            <a:ext cx="4019798"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
        <p:nvSpPr>
          <p:cNvPr id="9" name="Text Placeholder 2"/>
          <p:cNvSpPr>
            <a:spLocks noGrp="1"/>
          </p:cNvSpPr>
          <p:nvPr>
            <p:ph type="body" idx="16"/>
          </p:nvPr>
        </p:nvSpPr>
        <p:spPr>
          <a:xfrm>
            <a:off x="4665024" y="5151909"/>
            <a:ext cx="4021776"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Tree>
    <p:extLst>
      <p:ext uri="{BB962C8B-B14F-4D97-AF65-F5344CB8AC3E}">
        <p14:creationId xmlns:p14="http://schemas.microsoft.com/office/powerpoint/2010/main" val="3794436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to Option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0" name="Picture Placeholder 2"/>
          <p:cNvSpPr>
            <a:spLocks noGrp="1"/>
          </p:cNvSpPr>
          <p:nvPr>
            <p:ph type="pic" idx="13"/>
          </p:nvPr>
        </p:nvSpPr>
        <p:spPr>
          <a:xfrm>
            <a:off x="387833" y="1745671"/>
            <a:ext cx="4112916" cy="2056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1" name="Picture Placeholder 2"/>
          <p:cNvSpPr>
            <a:spLocks noGrp="1"/>
          </p:cNvSpPr>
          <p:nvPr>
            <p:ph type="pic" idx="14"/>
          </p:nvPr>
        </p:nvSpPr>
        <p:spPr>
          <a:xfrm>
            <a:off x="4655127" y="1743687"/>
            <a:ext cx="4130633" cy="2056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2" name="Picture Placeholder 2"/>
          <p:cNvSpPr>
            <a:spLocks noGrp="1"/>
          </p:cNvSpPr>
          <p:nvPr>
            <p:ph type="pic" idx="15"/>
          </p:nvPr>
        </p:nvSpPr>
        <p:spPr>
          <a:xfrm>
            <a:off x="387834" y="3893125"/>
            <a:ext cx="4112916" cy="2056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3" name="Picture Placeholder 2"/>
          <p:cNvSpPr>
            <a:spLocks noGrp="1"/>
          </p:cNvSpPr>
          <p:nvPr>
            <p:ph type="pic" idx="16"/>
          </p:nvPr>
        </p:nvSpPr>
        <p:spPr>
          <a:xfrm>
            <a:off x="4655128" y="3891141"/>
            <a:ext cx="4130633" cy="2056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4" name="Text Placeholder 2"/>
          <p:cNvSpPr>
            <a:spLocks noGrp="1"/>
          </p:cNvSpPr>
          <p:nvPr>
            <p:ph type="body" idx="17"/>
          </p:nvPr>
        </p:nvSpPr>
        <p:spPr>
          <a:xfrm>
            <a:off x="403762" y="5379520"/>
            <a:ext cx="4073236"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
        <p:nvSpPr>
          <p:cNvPr id="15" name="Text Placeholder 2"/>
          <p:cNvSpPr>
            <a:spLocks noGrp="1"/>
          </p:cNvSpPr>
          <p:nvPr>
            <p:ph type="body" idx="18"/>
          </p:nvPr>
        </p:nvSpPr>
        <p:spPr>
          <a:xfrm>
            <a:off x="401783" y="3239982"/>
            <a:ext cx="4073236"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
        <p:nvSpPr>
          <p:cNvPr id="16" name="Text Placeholder 2"/>
          <p:cNvSpPr>
            <a:spLocks noGrp="1"/>
          </p:cNvSpPr>
          <p:nvPr>
            <p:ph type="body" idx="19"/>
          </p:nvPr>
        </p:nvSpPr>
        <p:spPr>
          <a:xfrm>
            <a:off x="4676900" y="5389416"/>
            <a:ext cx="4073236"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
        <p:nvSpPr>
          <p:cNvPr id="17" name="Text Placeholder 2"/>
          <p:cNvSpPr>
            <a:spLocks noGrp="1"/>
          </p:cNvSpPr>
          <p:nvPr>
            <p:ph type="body" idx="20"/>
          </p:nvPr>
        </p:nvSpPr>
        <p:spPr>
          <a:xfrm>
            <a:off x="4674921" y="3249878"/>
            <a:ext cx="4073236" cy="558147"/>
          </a:xfrm>
        </p:spPr>
        <p:txBody>
          <a:bodyPr anchor="b"/>
          <a:lstStyle>
            <a:lvl1pPr marL="0" indent="0">
              <a:buNone/>
              <a:defRPr sz="12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a:t>
            </a:r>
          </a:p>
          <a:p>
            <a:pPr lvl="0"/>
            <a:r>
              <a:rPr lang="en-US" dirty="0" smtClean="0"/>
              <a:t>Master text styles</a:t>
            </a:r>
          </a:p>
        </p:txBody>
      </p:sp>
    </p:spTree>
    <p:extLst>
      <p:ext uri="{BB962C8B-B14F-4D97-AF65-F5344CB8AC3E}">
        <p14:creationId xmlns:p14="http://schemas.microsoft.com/office/powerpoint/2010/main" val="35977661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3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23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049649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Divider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ctrTitle"/>
          </p:nvPr>
        </p:nvSpPr>
        <p:spPr>
          <a:xfrm>
            <a:off x="324060" y="4833257"/>
            <a:ext cx="8488344" cy="1054258"/>
          </a:xfrm>
        </p:spPr>
        <p:txBody>
          <a:bodyPr/>
          <a:lstStyle>
            <a:lvl1pPr>
              <a:defRPr sz="35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363133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r Divider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ctrTitle"/>
          </p:nvPr>
        </p:nvSpPr>
        <p:spPr>
          <a:xfrm>
            <a:off x="324060" y="4833257"/>
            <a:ext cx="8488344" cy="1054258"/>
          </a:xfrm>
        </p:spPr>
        <p:txBody>
          <a:bodyPr/>
          <a:lstStyle>
            <a:lvl1pPr>
              <a:defRPr sz="35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746731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w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w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7.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2.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wmf"/><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8.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wmf"/><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9.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4.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wmf"/><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image" Target="../media/image10.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heme" Target="../theme/theme5.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wmf"/><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image" Target="../media/image11.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theme" Target="../theme/theme6.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63562"/>
            <a:ext cx="8229600" cy="960438"/>
          </a:xfrm>
          <a:prstGeom prst="rect">
            <a:avLst/>
          </a:prstGeom>
        </p:spPr>
        <p:txBody>
          <a:bodyPr vert="horz" lIns="91440" tIns="45720" rIns="91440" bIns="45720" rtlCol="0" anchor="ctr">
            <a:norm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Box 2"/>
          <p:cNvSpPr txBox="1">
            <a:spLocks noChangeArrowheads="1"/>
          </p:cNvSpPr>
          <p:nvPr/>
        </p:nvSpPr>
        <p:spPr bwMode="auto">
          <a:xfrm>
            <a:off x="290513" y="6416675"/>
            <a:ext cx="9302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defRPr/>
            </a:pPr>
            <a:r>
              <a:rPr lang="en-US" altLang="en-US" sz="1000" dirty="0" smtClean="0">
                <a:solidFill>
                  <a:srgbClr val="C0C0C0"/>
                </a:solidFill>
                <a:latin typeface="Arial" charset="0"/>
              </a:rPr>
              <a:t>esassoc.com</a:t>
            </a:r>
          </a:p>
        </p:txBody>
      </p:sp>
      <p:sp>
        <p:nvSpPr>
          <p:cNvPr id="9" name="Rectangle 6"/>
          <p:cNvSpPr>
            <a:spLocks noGrp="1" noChangeArrowheads="1"/>
          </p:cNvSpPr>
          <p:nvPr>
            <p:ph type="sldNum" sz="quarter" idx="4"/>
          </p:nvPr>
        </p:nvSpPr>
        <p:spPr>
          <a:xfrm>
            <a:off x="8761413" y="6554788"/>
            <a:ext cx="382587" cy="303212"/>
          </a:xfrm>
          <a:prstGeom prst="rect">
            <a:avLst/>
          </a:prstGeom>
        </p:spPr>
        <p:txBody>
          <a:bodyPr/>
          <a:lstStyle>
            <a:lvl1pPr>
              <a:defRPr sz="1200">
                <a:solidFill>
                  <a:schemeClr val="bg1">
                    <a:lumMod val="65000"/>
                  </a:schemeClr>
                </a:solidFill>
                <a:latin typeface="+mj-lt"/>
              </a:defRPr>
            </a:lvl1pPr>
          </a:lstStyle>
          <a:p>
            <a:pPr>
              <a:defRPr/>
            </a:pPr>
            <a:fld id="{3CF9BD09-AC91-4B86-82D5-1D2B322096A2}" type="slidenum">
              <a:rPr lang="en-US" altLang="en-US"/>
              <a:pPr>
                <a:defRPr/>
              </a:pPr>
              <a:t>‹#›</a:t>
            </a:fld>
            <a:endParaRPr lang="en-US" altLang="en-US" dirty="0"/>
          </a:p>
        </p:txBody>
      </p:sp>
      <p:sp>
        <p:nvSpPr>
          <p:cNvPr id="10" name="Rectangle 9"/>
          <p:cNvSpPr/>
          <p:nvPr/>
        </p:nvSpPr>
        <p:spPr>
          <a:xfrm>
            <a:off x="384175" y="169863"/>
            <a:ext cx="1321196" cy="207749"/>
          </a:xfrm>
          <a:prstGeom prst="rect">
            <a:avLst/>
          </a:prstGeom>
        </p:spPr>
        <p:txBody>
          <a:bodyPr wrap="none">
            <a:spAutoFit/>
          </a:bodyPr>
          <a:lstStyle/>
          <a:p>
            <a:pPr>
              <a:defRPr/>
            </a:pPr>
            <a:r>
              <a:rPr lang="en-US" sz="750" dirty="0" smtClean="0">
                <a:solidFill>
                  <a:srgbClr val="ADAFB2"/>
                </a:solidFill>
                <a:latin typeface="+mj-lt"/>
              </a:rPr>
              <a:t>Water</a:t>
            </a:r>
            <a:r>
              <a:rPr lang="en-US" sz="750" baseline="0" dirty="0" smtClean="0">
                <a:solidFill>
                  <a:srgbClr val="ADAFB2"/>
                </a:solidFill>
                <a:latin typeface="+mj-lt"/>
              </a:rPr>
              <a:t> Education Foundation</a:t>
            </a:r>
            <a:endParaRPr lang="en-US" sz="750" dirty="0">
              <a:solidFill>
                <a:srgbClr val="ADAFB2"/>
              </a:solidFill>
              <a:latin typeface="+mj-lt"/>
            </a:endParaRPr>
          </a:p>
        </p:txBody>
      </p:sp>
      <p:pic>
        <p:nvPicPr>
          <p:cNvPr id="12" name="Picture 11"/>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104364" y="6172200"/>
            <a:ext cx="811036" cy="480043"/>
          </a:xfrm>
          <a:prstGeom prst="rect">
            <a:avLst/>
          </a:prstGeom>
        </p:spPr>
      </p:pic>
    </p:spTree>
    <p:extLst>
      <p:ext uri="{BB962C8B-B14F-4D97-AF65-F5344CB8AC3E}">
        <p14:creationId xmlns:p14="http://schemas.microsoft.com/office/powerpoint/2010/main" val="2400794021"/>
      </p:ext>
    </p:extLst>
  </p:cSld>
  <p:clrMap bg1="lt1" tx1="dk1" bg2="lt2" tx2="dk2" accent1="accent1" accent2="accent2" accent3="accent3" accent4="accent4" accent5="accent5" accent6="accent6" hlink="hlink" folHlink="folHlink"/>
  <p:sldLayoutIdLst>
    <p:sldLayoutId id="2147483660" r:id="rId1"/>
    <p:sldLayoutId id="2147483763" r:id="rId2"/>
    <p:sldLayoutId id="2147483661" r:id="rId3"/>
    <p:sldLayoutId id="2147483662" r:id="rId4"/>
    <p:sldLayoutId id="2147483650" r:id="rId5"/>
    <p:sldLayoutId id="2147483664" r:id="rId6"/>
    <p:sldLayoutId id="2147483665" r:id="rId7"/>
    <p:sldLayoutId id="2147483666" r:id="rId8"/>
    <p:sldLayoutId id="2147483667" r:id="rId9"/>
    <p:sldLayoutId id="2147483663" r:id="rId10"/>
    <p:sldLayoutId id="2147483671" r:id="rId11"/>
    <p:sldLayoutId id="2147483652" r:id="rId12"/>
    <p:sldLayoutId id="2147483653" r:id="rId13"/>
    <p:sldLayoutId id="2147483670" r:id="rId14"/>
    <p:sldLayoutId id="2147483672" r:id="rId15"/>
    <p:sldLayoutId id="2147483654" r:id="rId16"/>
    <p:sldLayoutId id="2147483669" r:id="rId17"/>
    <p:sldLayoutId id="2147483656" r:id="rId18"/>
    <p:sldLayoutId id="2147483764" r:id="rId19"/>
    <p:sldLayoutId id="2147483765" r:id="rId20"/>
    <p:sldLayoutId id="2147483769" r:id="rId21"/>
    <p:sldLayoutId id="2147483770" r:id="rId22"/>
  </p:sldLayoutIdLst>
  <p:timing>
    <p:tnLst>
      <p:par>
        <p:cTn id="1" dur="indefinite" restart="never" nodeType="tmRoot"/>
      </p:par>
    </p:tnLst>
  </p:timing>
  <p:txStyles>
    <p:titleStyle>
      <a:lvl1pPr algn="l" defTabSz="914400" rtl="0" eaLnBrk="1" latinLnBrk="0" hangingPunct="1">
        <a:spcBef>
          <a:spcPct val="0"/>
        </a:spcBef>
        <a:buNone/>
        <a:defRPr sz="3000" kern="1200">
          <a:solidFill>
            <a:srgbClr val="56A0D3"/>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56A0D3"/>
        </a:buClr>
        <a:buSzPct val="125000"/>
        <a:buFont typeface="Arial" panose="020B0604020202020204" pitchFamily="34" charset="0"/>
        <a:buChar char="•"/>
        <a:defRPr sz="23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777777"/>
        </a:buClr>
        <a:buSzPct val="85000"/>
        <a:buFont typeface="Arial" panose="020B0604020202020204" pitchFamily="34" charset="0"/>
        <a:buChar char="−"/>
        <a:defRPr sz="2000" kern="1200">
          <a:solidFill>
            <a:srgbClr val="77777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777777"/>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63562"/>
            <a:ext cx="8229600" cy="960438"/>
          </a:xfrm>
          <a:prstGeom prst="rect">
            <a:avLst/>
          </a:prstGeom>
        </p:spPr>
        <p:txBody>
          <a:bodyPr vert="horz" lIns="91440" tIns="45720" rIns="91440" bIns="45720" rtlCol="0" anchor="ctr">
            <a:norm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Box 2"/>
          <p:cNvSpPr txBox="1">
            <a:spLocks noChangeArrowheads="1"/>
          </p:cNvSpPr>
          <p:nvPr/>
        </p:nvSpPr>
        <p:spPr bwMode="auto">
          <a:xfrm>
            <a:off x="290513" y="6416675"/>
            <a:ext cx="9302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defRPr/>
            </a:pPr>
            <a:r>
              <a:rPr lang="en-US" altLang="en-US" sz="1000" dirty="0" smtClean="0">
                <a:solidFill>
                  <a:srgbClr val="C0C0C0"/>
                </a:solidFill>
                <a:latin typeface="Arial" charset="0"/>
              </a:rPr>
              <a:t>esassoc.com</a:t>
            </a:r>
          </a:p>
        </p:txBody>
      </p:sp>
      <p:sp>
        <p:nvSpPr>
          <p:cNvPr id="9" name="Rectangle 6"/>
          <p:cNvSpPr>
            <a:spLocks noGrp="1" noChangeArrowheads="1"/>
          </p:cNvSpPr>
          <p:nvPr>
            <p:ph type="sldNum" sz="quarter" idx="4"/>
          </p:nvPr>
        </p:nvSpPr>
        <p:spPr>
          <a:xfrm>
            <a:off x="8761413" y="6554788"/>
            <a:ext cx="382587" cy="303212"/>
          </a:xfrm>
          <a:prstGeom prst="rect">
            <a:avLst/>
          </a:prstGeom>
        </p:spPr>
        <p:txBody>
          <a:bodyPr/>
          <a:lstStyle>
            <a:lvl1pPr>
              <a:defRPr sz="1200">
                <a:solidFill>
                  <a:schemeClr val="bg1">
                    <a:lumMod val="65000"/>
                  </a:schemeClr>
                </a:solidFill>
                <a:latin typeface="+mj-lt"/>
              </a:defRPr>
            </a:lvl1pPr>
          </a:lstStyle>
          <a:p>
            <a:pPr>
              <a:defRPr/>
            </a:pPr>
            <a:fld id="{3CF9BD09-AC91-4B86-82D5-1D2B322096A2}" type="slidenum">
              <a:rPr lang="en-US" altLang="en-US"/>
              <a:pPr>
                <a:defRPr/>
              </a:pPr>
              <a:t>‹#›</a:t>
            </a:fld>
            <a:endParaRPr lang="en-US" altLang="en-US" dirty="0"/>
          </a:p>
        </p:txBody>
      </p:sp>
      <p:sp>
        <p:nvSpPr>
          <p:cNvPr id="10" name="Rectangle 9"/>
          <p:cNvSpPr/>
          <p:nvPr/>
        </p:nvSpPr>
        <p:spPr>
          <a:xfrm>
            <a:off x="384175" y="169863"/>
            <a:ext cx="724878" cy="207749"/>
          </a:xfrm>
          <a:prstGeom prst="rect">
            <a:avLst/>
          </a:prstGeom>
        </p:spPr>
        <p:txBody>
          <a:bodyPr wrap="none">
            <a:spAutoFit/>
          </a:bodyPr>
          <a:lstStyle/>
          <a:p>
            <a:pPr>
              <a:defRPr/>
            </a:pPr>
            <a:r>
              <a:rPr lang="en-US" sz="750" dirty="0">
                <a:solidFill>
                  <a:schemeClr val="bg1"/>
                </a:solidFill>
                <a:latin typeface="+mj-lt"/>
              </a:rPr>
              <a:t>CLIENT NAME</a:t>
            </a:r>
          </a:p>
        </p:txBody>
      </p:sp>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104364" y="6172200"/>
            <a:ext cx="811036" cy="480043"/>
          </a:xfrm>
          <a:prstGeom prst="rect">
            <a:avLst/>
          </a:prstGeom>
        </p:spPr>
      </p:pic>
    </p:spTree>
    <p:extLst>
      <p:ext uri="{BB962C8B-B14F-4D97-AF65-F5344CB8AC3E}">
        <p14:creationId xmlns:p14="http://schemas.microsoft.com/office/powerpoint/2010/main" val="4176015099"/>
      </p:ext>
    </p:extLst>
  </p:cSld>
  <p:clrMap bg1="lt1" tx1="dk1" bg2="lt2" tx2="dk2" accent1="accent1" accent2="accent2" accent3="accent3" accent4="accent4" accent5="accent5" accent6="accent6" hlink="hlink" folHlink="folHlink"/>
  <p:sldLayoutIdLst>
    <p:sldLayoutId id="2147483677"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p:timing>
    <p:tnLst>
      <p:par>
        <p:cTn id="1" dur="indefinite" restart="never" nodeType="tmRoot"/>
      </p:par>
    </p:tnLst>
  </p:timing>
  <p:txStyles>
    <p:titleStyle>
      <a:lvl1pPr algn="l" defTabSz="914400" rtl="0" eaLnBrk="1" latinLnBrk="0" hangingPunct="1">
        <a:spcBef>
          <a:spcPct val="0"/>
        </a:spcBef>
        <a:buNone/>
        <a:defRPr sz="30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chemeClr val="bg1"/>
        </a:buClr>
        <a:buSzPct val="125000"/>
        <a:buFont typeface="Arial" panose="020B0604020202020204" pitchFamily="34" charset="0"/>
        <a:buChar char="•"/>
        <a:defRPr sz="2300" kern="120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bg1"/>
        </a:buClr>
        <a:buSzPct val="85000"/>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chemeClr val="bg1"/>
        </a:buClr>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63562"/>
            <a:ext cx="8229600" cy="960438"/>
          </a:xfrm>
          <a:prstGeom prst="rect">
            <a:avLst/>
          </a:prstGeom>
        </p:spPr>
        <p:txBody>
          <a:bodyPr vert="horz" lIns="91440" tIns="45720" rIns="91440" bIns="45720" rtlCol="0" anchor="ctr">
            <a:norm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Box 2"/>
          <p:cNvSpPr txBox="1">
            <a:spLocks noChangeArrowheads="1"/>
          </p:cNvSpPr>
          <p:nvPr/>
        </p:nvSpPr>
        <p:spPr bwMode="auto">
          <a:xfrm>
            <a:off x="290513" y="6416675"/>
            <a:ext cx="9302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defRPr/>
            </a:pPr>
            <a:r>
              <a:rPr lang="en-US" altLang="en-US" sz="1000" dirty="0" smtClean="0">
                <a:solidFill>
                  <a:srgbClr val="C0C0C0"/>
                </a:solidFill>
                <a:latin typeface="Arial" charset="0"/>
              </a:rPr>
              <a:t>esassoc.com</a:t>
            </a:r>
          </a:p>
        </p:txBody>
      </p:sp>
      <p:sp>
        <p:nvSpPr>
          <p:cNvPr id="9" name="Rectangle 6"/>
          <p:cNvSpPr>
            <a:spLocks noGrp="1" noChangeArrowheads="1"/>
          </p:cNvSpPr>
          <p:nvPr>
            <p:ph type="sldNum" sz="quarter" idx="4"/>
          </p:nvPr>
        </p:nvSpPr>
        <p:spPr>
          <a:xfrm>
            <a:off x="8761413" y="6554788"/>
            <a:ext cx="382587" cy="303212"/>
          </a:xfrm>
          <a:prstGeom prst="rect">
            <a:avLst/>
          </a:prstGeom>
        </p:spPr>
        <p:txBody>
          <a:bodyPr/>
          <a:lstStyle>
            <a:lvl1pPr>
              <a:defRPr sz="1200">
                <a:solidFill>
                  <a:schemeClr val="bg1">
                    <a:lumMod val="65000"/>
                  </a:schemeClr>
                </a:solidFill>
                <a:latin typeface="+mj-lt"/>
              </a:defRPr>
            </a:lvl1pPr>
          </a:lstStyle>
          <a:p>
            <a:pPr>
              <a:defRPr/>
            </a:pPr>
            <a:fld id="{3CF9BD09-AC91-4B86-82D5-1D2B322096A2}" type="slidenum">
              <a:rPr lang="en-US" altLang="en-US"/>
              <a:pPr>
                <a:defRPr/>
              </a:pPr>
              <a:t>‹#›</a:t>
            </a:fld>
            <a:endParaRPr lang="en-US" altLang="en-US" dirty="0"/>
          </a:p>
        </p:txBody>
      </p:sp>
      <p:sp>
        <p:nvSpPr>
          <p:cNvPr id="10" name="Rectangle 9"/>
          <p:cNvSpPr/>
          <p:nvPr/>
        </p:nvSpPr>
        <p:spPr>
          <a:xfrm>
            <a:off x="384175" y="169863"/>
            <a:ext cx="724878" cy="207749"/>
          </a:xfrm>
          <a:prstGeom prst="rect">
            <a:avLst/>
          </a:prstGeom>
        </p:spPr>
        <p:txBody>
          <a:bodyPr wrap="none">
            <a:spAutoFit/>
          </a:bodyPr>
          <a:lstStyle/>
          <a:p>
            <a:pPr>
              <a:defRPr/>
            </a:pPr>
            <a:r>
              <a:rPr lang="en-US" sz="750" dirty="0">
                <a:solidFill>
                  <a:schemeClr val="bg1"/>
                </a:solidFill>
                <a:latin typeface="+mj-lt"/>
              </a:rPr>
              <a:t>CLIENT NAME</a:t>
            </a:r>
          </a:p>
        </p:txBody>
      </p:sp>
      <p:pic>
        <p:nvPicPr>
          <p:cNvPr id="11" name="Pictur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104364" y="6172200"/>
            <a:ext cx="811036" cy="480043"/>
          </a:xfrm>
          <a:prstGeom prst="rect">
            <a:avLst/>
          </a:prstGeom>
        </p:spPr>
      </p:pic>
    </p:spTree>
    <p:extLst>
      <p:ext uri="{BB962C8B-B14F-4D97-AF65-F5344CB8AC3E}">
        <p14:creationId xmlns:p14="http://schemas.microsoft.com/office/powerpoint/2010/main" val="3049412089"/>
      </p:ext>
    </p:extLst>
  </p:cSld>
  <p:clrMap bg1="lt1" tx1="dk1" bg2="lt2" tx2="dk2" accent1="accent1" accent2="accent2" accent3="accent3" accent4="accent4" accent5="accent5" accent6="accent6" hlink="hlink" folHlink="folHlink"/>
  <p:sldLayoutIdLst>
    <p:sldLayoutId id="2147483695"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iming>
    <p:tnLst>
      <p:par>
        <p:cTn id="1" dur="indefinite" restart="never" nodeType="tmRoot"/>
      </p:par>
    </p:tnLst>
  </p:timing>
  <p:txStyles>
    <p:titleStyle>
      <a:lvl1pPr algn="l" defTabSz="914400" rtl="0" eaLnBrk="1" latinLnBrk="0" hangingPunct="1">
        <a:spcBef>
          <a:spcPct val="0"/>
        </a:spcBef>
        <a:buNone/>
        <a:defRPr sz="30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chemeClr val="bg1"/>
        </a:buClr>
        <a:buSzPct val="125000"/>
        <a:buFont typeface="Arial" panose="020B0604020202020204" pitchFamily="34" charset="0"/>
        <a:buChar char="•"/>
        <a:defRPr sz="2300" kern="120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bg1"/>
        </a:buClr>
        <a:buSzPct val="85000"/>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chemeClr val="bg1"/>
        </a:buClr>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63562"/>
            <a:ext cx="8229600" cy="960438"/>
          </a:xfrm>
          <a:prstGeom prst="rect">
            <a:avLst/>
          </a:prstGeom>
        </p:spPr>
        <p:txBody>
          <a:bodyPr vert="horz" lIns="91440" tIns="45720" rIns="91440" bIns="45720" rtlCol="0" anchor="ctr">
            <a:norm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Box 2"/>
          <p:cNvSpPr txBox="1">
            <a:spLocks noChangeArrowheads="1"/>
          </p:cNvSpPr>
          <p:nvPr/>
        </p:nvSpPr>
        <p:spPr bwMode="auto">
          <a:xfrm>
            <a:off x="290513" y="6416675"/>
            <a:ext cx="9302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defRPr/>
            </a:pPr>
            <a:r>
              <a:rPr lang="en-US" altLang="en-US" sz="1000" dirty="0" smtClean="0">
                <a:solidFill>
                  <a:srgbClr val="C0C0C0"/>
                </a:solidFill>
                <a:latin typeface="Arial" charset="0"/>
              </a:rPr>
              <a:t>esassoc.com</a:t>
            </a:r>
          </a:p>
        </p:txBody>
      </p:sp>
      <p:sp>
        <p:nvSpPr>
          <p:cNvPr id="9" name="Rectangle 6"/>
          <p:cNvSpPr>
            <a:spLocks noGrp="1" noChangeArrowheads="1"/>
          </p:cNvSpPr>
          <p:nvPr>
            <p:ph type="sldNum" sz="quarter" idx="4"/>
          </p:nvPr>
        </p:nvSpPr>
        <p:spPr>
          <a:xfrm>
            <a:off x="8761413" y="6554788"/>
            <a:ext cx="382587" cy="303212"/>
          </a:xfrm>
          <a:prstGeom prst="rect">
            <a:avLst/>
          </a:prstGeom>
        </p:spPr>
        <p:txBody>
          <a:bodyPr/>
          <a:lstStyle>
            <a:lvl1pPr>
              <a:defRPr sz="1200">
                <a:solidFill>
                  <a:schemeClr val="bg1">
                    <a:lumMod val="65000"/>
                  </a:schemeClr>
                </a:solidFill>
                <a:latin typeface="+mj-lt"/>
              </a:defRPr>
            </a:lvl1pPr>
          </a:lstStyle>
          <a:p>
            <a:pPr>
              <a:defRPr/>
            </a:pPr>
            <a:fld id="{3CF9BD09-AC91-4B86-82D5-1D2B322096A2}" type="slidenum">
              <a:rPr lang="en-US" altLang="en-US"/>
              <a:pPr>
                <a:defRPr/>
              </a:pPr>
              <a:t>‹#›</a:t>
            </a:fld>
            <a:endParaRPr lang="en-US" altLang="en-US" dirty="0"/>
          </a:p>
        </p:txBody>
      </p:sp>
      <p:sp>
        <p:nvSpPr>
          <p:cNvPr id="10" name="Rectangle 9"/>
          <p:cNvSpPr/>
          <p:nvPr/>
        </p:nvSpPr>
        <p:spPr>
          <a:xfrm>
            <a:off x="384175" y="169863"/>
            <a:ext cx="724878" cy="207749"/>
          </a:xfrm>
          <a:prstGeom prst="rect">
            <a:avLst/>
          </a:prstGeom>
        </p:spPr>
        <p:txBody>
          <a:bodyPr wrap="none">
            <a:spAutoFit/>
          </a:bodyPr>
          <a:lstStyle/>
          <a:p>
            <a:pPr>
              <a:defRPr/>
            </a:pPr>
            <a:r>
              <a:rPr lang="en-US" sz="750" dirty="0">
                <a:solidFill>
                  <a:schemeClr val="bg1"/>
                </a:solidFill>
                <a:latin typeface="+mj-lt"/>
              </a:rPr>
              <a:t>CLIENT NAME</a:t>
            </a:r>
          </a:p>
        </p:txBody>
      </p:sp>
      <p:pic>
        <p:nvPicPr>
          <p:cNvPr id="11" name="Pictur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104364" y="6172200"/>
            <a:ext cx="811036" cy="480043"/>
          </a:xfrm>
          <a:prstGeom prst="rect">
            <a:avLst/>
          </a:prstGeom>
        </p:spPr>
      </p:pic>
    </p:spTree>
    <p:extLst>
      <p:ext uri="{BB962C8B-B14F-4D97-AF65-F5344CB8AC3E}">
        <p14:creationId xmlns:p14="http://schemas.microsoft.com/office/powerpoint/2010/main" val="3334287365"/>
      </p:ext>
    </p:extLst>
  </p:cSld>
  <p:clrMap bg1="lt1" tx1="dk1" bg2="lt2" tx2="dk2" accent1="accent1" accent2="accent2" accent3="accent3" accent4="accent4" accent5="accent5" accent6="accent6" hlink="hlink" folHlink="folHlink"/>
  <p:sldLayoutIdLst>
    <p:sldLayoutId id="2147483713"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Lst>
  <p:timing>
    <p:tnLst>
      <p:par>
        <p:cTn id="1" dur="indefinite" restart="never" nodeType="tmRoot"/>
      </p:par>
    </p:tnLst>
  </p:timing>
  <p:txStyles>
    <p:titleStyle>
      <a:lvl1pPr algn="l" defTabSz="914400" rtl="0" eaLnBrk="1" latinLnBrk="0" hangingPunct="1">
        <a:spcBef>
          <a:spcPct val="0"/>
        </a:spcBef>
        <a:buNone/>
        <a:defRPr sz="30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chemeClr val="bg1"/>
        </a:buClr>
        <a:buSzPct val="125000"/>
        <a:buFont typeface="Arial" panose="020B0604020202020204" pitchFamily="34" charset="0"/>
        <a:buChar char="•"/>
        <a:defRPr sz="2300" kern="120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bg1"/>
        </a:buClr>
        <a:buSzPct val="85000"/>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chemeClr val="bg1"/>
        </a:buClr>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63562"/>
            <a:ext cx="8229600" cy="960438"/>
          </a:xfrm>
          <a:prstGeom prst="rect">
            <a:avLst/>
          </a:prstGeom>
        </p:spPr>
        <p:txBody>
          <a:bodyPr vert="horz" lIns="91440" tIns="45720" rIns="91440" bIns="45720" rtlCol="0" anchor="ctr">
            <a:norm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Box 2"/>
          <p:cNvSpPr txBox="1">
            <a:spLocks noChangeArrowheads="1"/>
          </p:cNvSpPr>
          <p:nvPr/>
        </p:nvSpPr>
        <p:spPr bwMode="auto">
          <a:xfrm>
            <a:off x="290513" y="6416675"/>
            <a:ext cx="9302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defRPr/>
            </a:pPr>
            <a:r>
              <a:rPr lang="en-US" altLang="en-US" sz="1000" dirty="0" smtClean="0">
                <a:solidFill>
                  <a:srgbClr val="C0C0C0"/>
                </a:solidFill>
                <a:latin typeface="Arial" charset="0"/>
              </a:rPr>
              <a:t>esassoc.com</a:t>
            </a:r>
          </a:p>
        </p:txBody>
      </p:sp>
      <p:sp>
        <p:nvSpPr>
          <p:cNvPr id="9" name="Rectangle 6"/>
          <p:cNvSpPr>
            <a:spLocks noGrp="1" noChangeArrowheads="1"/>
          </p:cNvSpPr>
          <p:nvPr>
            <p:ph type="sldNum" sz="quarter" idx="4"/>
          </p:nvPr>
        </p:nvSpPr>
        <p:spPr>
          <a:xfrm>
            <a:off x="8761413" y="6554788"/>
            <a:ext cx="382587" cy="303212"/>
          </a:xfrm>
          <a:prstGeom prst="rect">
            <a:avLst/>
          </a:prstGeom>
        </p:spPr>
        <p:txBody>
          <a:bodyPr/>
          <a:lstStyle>
            <a:lvl1pPr>
              <a:defRPr sz="1200">
                <a:solidFill>
                  <a:schemeClr val="bg1">
                    <a:lumMod val="65000"/>
                  </a:schemeClr>
                </a:solidFill>
                <a:latin typeface="+mj-lt"/>
              </a:defRPr>
            </a:lvl1pPr>
          </a:lstStyle>
          <a:p>
            <a:pPr>
              <a:defRPr/>
            </a:pPr>
            <a:fld id="{3CF9BD09-AC91-4B86-82D5-1D2B322096A2}" type="slidenum">
              <a:rPr lang="en-US" altLang="en-US"/>
              <a:pPr>
                <a:defRPr/>
              </a:pPr>
              <a:t>‹#›</a:t>
            </a:fld>
            <a:endParaRPr lang="en-US" altLang="en-US" dirty="0"/>
          </a:p>
        </p:txBody>
      </p:sp>
      <p:sp>
        <p:nvSpPr>
          <p:cNvPr id="10" name="Rectangle 9"/>
          <p:cNvSpPr/>
          <p:nvPr/>
        </p:nvSpPr>
        <p:spPr>
          <a:xfrm>
            <a:off x="384175" y="169863"/>
            <a:ext cx="724878" cy="207749"/>
          </a:xfrm>
          <a:prstGeom prst="rect">
            <a:avLst/>
          </a:prstGeom>
        </p:spPr>
        <p:txBody>
          <a:bodyPr wrap="none">
            <a:spAutoFit/>
          </a:bodyPr>
          <a:lstStyle/>
          <a:p>
            <a:pPr>
              <a:defRPr/>
            </a:pPr>
            <a:r>
              <a:rPr lang="en-US" sz="750" dirty="0">
                <a:solidFill>
                  <a:schemeClr val="bg1"/>
                </a:solidFill>
                <a:latin typeface="+mj-lt"/>
              </a:rPr>
              <a:t>CLIENT NAME</a:t>
            </a:r>
          </a:p>
        </p:txBody>
      </p:sp>
      <p:pic>
        <p:nvPicPr>
          <p:cNvPr id="11" name="Pictur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104364" y="6172200"/>
            <a:ext cx="811036" cy="480043"/>
          </a:xfrm>
          <a:prstGeom prst="rect">
            <a:avLst/>
          </a:prstGeom>
        </p:spPr>
      </p:pic>
    </p:spTree>
    <p:extLst>
      <p:ext uri="{BB962C8B-B14F-4D97-AF65-F5344CB8AC3E}">
        <p14:creationId xmlns:p14="http://schemas.microsoft.com/office/powerpoint/2010/main" val="531949267"/>
      </p:ext>
    </p:extLst>
  </p:cSld>
  <p:clrMap bg1="lt1" tx1="dk1" bg2="lt2" tx2="dk2" accent1="accent1" accent2="accent2" accent3="accent3" accent4="accent4" accent5="accent5" accent6="accent6" hlink="hlink" folHlink="folHlink"/>
  <p:sldLayoutIdLst>
    <p:sldLayoutId id="2147483731"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Lst>
  <p:timing>
    <p:tnLst>
      <p:par>
        <p:cTn id="1" dur="indefinite" restart="never" nodeType="tmRoot"/>
      </p:par>
    </p:tnLst>
  </p:timing>
  <p:txStyles>
    <p:titleStyle>
      <a:lvl1pPr algn="l" defTabSz="914400" rtl="0" eaLnBrk="1" latinLnBrk="0" hangingPunct="1">
        <a:spcBef>
          <a:spcPct val="0"/>
        </a:spcBef>
        <a:buNone/>
        <a:defRPr sz="30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chemeClr val="bg1"/>
        </a:buClr>
        <a:buSzPct val="125000"/>
        <a:buFont typeface="Arial" panose="020B0604020202020204" pitchFamily="34" charset="0"/>
        <a:buChar char="•"/>
        <a:defRPr sz="2300" kern="120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bg1"/>
        </a:buClr>
        <a:buSzPct val="85000"/>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chemeClr val="bg1"/>
        </a:buClr>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63562"/>
            <a:ext cx="8229600" cy="960438"/>
          </a:xfrm>
          <a:prstGeom prst="rect">
            <a:avLst/>
          </a:prstGeom>
        </p:spPr>
        <p:txBody>
          <a:bodyPr vert="horz" lIns="91440" tIns="45720" rIns="91440" bIns="45720" rtlCol="0" anchor="ctr">
            <a:norm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Box 2"/>
          <p:cNvSpPr txBox="1">
            <a:spLocks noChangeArrowheads="1"/>
          </p:cNvSpPr>
          <p:nvPr/>
        </p:nvSpPr>
        <p:spPr bwMode="auto">
          <a:xfrm>
            <a:off x="290513" y="6416675"/>
            <a:ext cx="9302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defRPr/>
            </a:pPr>
            <a:r>
              <a:rPr lang="en-US" altLang="en-US" sz="1000" dirty="0" smtClean="0">
                <a:solidFill>
                  <a:srgbClr val="C0C0C0"/>
                </a:solidFill>
                <a:latin typeface="Arial" charset="0"/>
              </a:rPr>
              <a:t>esassoc.com</a:t>
            </a:r>
          </a:p>
        </p:txBody>
      </p:sp>
      <p:sp>
        <p:nvSpPr>
          <p:cNvPr id="9" name="Rectangle 6"/>
          <p:cNvSpPr>
            <a:spLocks noGrp="1" noChangeArrowheads="1"/>
          </p:cNvSpPr>
          <p:nvPr>
            <p:ph type="sldNum" sz="quarter" idx="4"/>
          </p:nvPr>
        </p:nvSpPr>
        <p:spPr>
          <a:xfrm>
            <a:off x="8761413" y="6554788"/>
            <a:ext cx="382587" cy="303212"/>
          </a:xfrm>
          <a:prstGeom prst="rect">
            <a:avLst/>
          </a:prstGeom>
        </p:spPr>
        <p:txBody>
          <a:bodyPr/>
          <a:lstStyle>
            <a:lvl1pPr>
              <a:defRPr sz="1200">
                <a:solidFill>
                  <a:schemeClr val="bg1">
                    <a:lumMod val="65000"/>
                  </a:schemeClr>
                </a:solidFill>
                <a:latin typeface="+mj-lt"/>
              </a:defRPr>
            </a:lvl1pPr>
          </a:lstStyle>
          <a:p>
            <a:pPr>
              <a:defRPr/>
            </a:pPr>
            <a:fld id="{3CF9BD09-AC91-4B86-82D5-1D2B322096A2}" type="slidenum">
              <a:rPr lang="en-US" altLang="en-US"/>
              <a:pPr>
                <a:defRPr/>
              </a:pPr>
              <a:t>‹#›</a:t>
            </a:fld>
            <a:endParaRPr lang="en-US" altLang="en-US" dirty="0"/>
          </a:p>
        </p:txBody>
      </p:sp>
      <p:sp>
        <p:nvSpPr>
          <p:cNvPr id="10" name="Rectangle 9"/>
          <p:cNvSpPr/>
          <p:nvPr/>
        </p:nvSpPr>
        <p:spPr>
          <a:xfrm>
            <a:off x="384175" y="169863"/>
            <a:ext cx="724878" cy="207749"/>
          </a:xfrm>
          <a:prstGeom prst="rect">
            <a:avLst/>
          </a:prstGeom>
        </p:spPr>
        <p:txBody>
          <a:bodyPr wrap="none">
            <a:spAutoFit/>
          </a:bodyPr>
          <a:lstStyle/>
          <a:p>
            <a:pPr>
              <a:defRPr/>
            </a:pPr>
            <a:r>
              <a:rPr lang="en-US" sz="750" dirty="0">
                <a:solidFill>
                  <a:schemeClr val="bg1"/>
                </a:solidFill>
                <a:latin typeface="+mj-lt"/>
              </a:rPr>
              <a:t>CLIENT NAME</a:t>
            </a:r>
          </a:p>
        </p:txBody>
      </p:sp>
      <p:pic>
        <p:nvPicPr>
          <p:cNvPr id="11" name="Pictur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104364" y="6172200"/>
            <a:ext cx="811036" cy="480043"/>
          </a:xfrm>
          <a:prstGeom prst="rect">
            <a:avLst/>
          </a:prstGeom>
        </p:spPr>
      </p:pic>
    </p:spTree>
    <p:extLst>
      <p:ext uri="{BB962C8B-B14F-4D97-AF65-F5344CB8AC3E}">
        <p14:creationId xmlns:p14="http://schemas.microsoft.com/office/powerpoint/2010/main" val="1442868614"/>
      </p:ext>
    </p:extLst>
  </p:cSld>
  <p:clrMap bg1="lt1" tx1="dk1" bg2="lt2" tx2="dk2" accent1="accent1" accent2="accent2" accent3="accent3" accent4="accent4" accent5="accent5" accent6="accent6" hlink="hlink" folHlink="folHlink"/>
  <p:sldLayoutIdLst>
    <p:sldLayoutId id="2147483749"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Lst>
  <p:timing>
    <p:tnLst>
      <p:par>
        <p:cTn id="1" dur="indefinite" restart="never" nodeType="tmRoot"/>
      </p:par>
    </p:tnLst>
  </p:timing>
  <p:txStyles>
    <p:titleStyle>
      <a:lvl1pPr algn="l" defTabSz="914400" rtl="0" eaLnBrk="1" latinLnBrk="0" hangingPunct="1">
        <a:spcBef>
          <a:spcPct val="0"/>
        </a:spcBef>
        <a:buNone/>
        <a:defRPr sz="30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chemeClr val="bg1"/>
        </a:buClr>
        <a:buSzPct val="125000"/>
        <a:buFont typeface="Arial" panose="020B0604020202020204" pitchFamily="34" charset="0"/>
        <a:buChar char="•"/>
        <a:defRPr sz="2300" kern="120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bg1"/>
        </a:buClr>
        <a:buSzPct val="85000"/>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chemeClr val="bg1"/>
        </a:buClr>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0.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 Id="rId4" Type="http://schemas.openxmlformats.org/officeDocument/2006/relationships/image" Target="../media/image62.emf"/></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tags" Target="../tags/tag1.xml"/><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80.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71.jpeg"/><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9.xml"/><Relationship Id="rId1" Type="http://schemas.openxmlformats.org/officeDocument/2006/relationships/slideLayout" Target="../slideLayouts/slideLayout20.xml"/><Relationship Id="rId5" Type="http://schemas.openxmlformats.org/officeDocument/2006/relationships/image" Target="../media/image84.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87.png"/><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22.xml"/><Relationship Id="rId1" Type="http://schemas.openxmlformats.org/officeDocument/2006/relationships/tags" Target="../tags/tag3.xml"/><Relationship Id="rId5" Type="http://schemas.openxmlformats.org/officeDocument/2006/relationships/image" Target="../media/image91.jpeg"/><Relationship Id="rId4" Type="http://schemas.openxmlformats.org/officeDocument/2006/relationships/image" Target="../media/image90.jpeg"/></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0.xml"/><Relationship Id="rId5" Type="http://schemas.openxmlformats.org/officeDocument/2006/relationships/image" Target="../media/image33.jpeg"/><Relationship Id="rId4" Type="http://schemas.openxmlformats.org/officeDocument/2006/relationships/image" Target="../media/image32.jpeg"/></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12302"/>
          <a:stretch/>
        </p:blipFill>
        <p:spPr>
          <a:xfrm>
            <a:off x="271463" y="1219200"/>
            <a:ext cx="8613045" cy="5477768"/>
          </a:xfrm>
          <a:prstGeom prst="rect">
            <a:avLst/>
          </a:prstGeom>
        </p:spPr>
      </p:pic>
      <p:sp>
        <p:nvSpPr>
          <p:cNvPr id="28" name="Picture Placeholder 27"/>
          <p:cNvSpPr>
            <a:spLocks noGrp="1"/>
          </p:cNvSpPr>
          <p:nvPr>
            <p:ph type="pic" idx="13"/>
          </p:nvPr>
        </p:nvSpPr>
        <p:spPr/>
      </p:sp>
      <p:sp>
        <p:nvSpPr>
          <p:cNvPr id="25" name="Text Placeholder 24"/>
          <p:cNvSpPr>
            <a:spLocks noGrp="1"/>
          </p:cNvSpPr>
          <p:nvPr>
            <p:ph type="body" idx="1"/>
          </p:nvPr>
        </p:nvSpPr>
        <p:spPr/>
        <p:txBody>
          <a:bodyPr>
            <a:normAutofit fontScale="92500" lnSpcReduction="10000"/>
          </a:bodyPr>
          <a:lstStyle/>
          <a:p>
            <a:r>
              <a:rPr lang="en-US" dirty="0" smtClean="0"/>
              <a:t>Water Education Foundation	</a:t>
            </a:r>
            <a:endParaRPr lang="en-US" dirty="0"/>
          </a:p>
        </p:txBody>
      </p:sp>
      <p:sp>
        <p:nvSpPr>
          <p:cNvPr id="24" name="Title 23"/>
          <p:cNvSpPr>
            <a:spLocks noGrp="1"/>
          </p:cNvSpPr>
          <p:nvPr>
            <p:ph type="title"/>
          </p:nvPr>
        </p:nvSpPr>
        <p:spPr/>
        <p:txBody>
          <a:bodyPr>
            <a:normAutofit fontScale="90000"/>
          </a:bodyPr>
          <a:lstStyle/>
          <a:p>
            <a:r>
              <a:rPr lang="en-US" dirty="0" smtClean="0"/>
              <a:t>Restoration and the Delta Landscape</a:t>
            </a:r>
            <a:endParaRPr lang="en-US" dirty="0"/>
          </a:p>
        </p:txBody>
      </p:sp>
      <p:sp>
        <p:nvSpPr>
          <p:cNvPr id="27" name="Text Placeholder 26"/>
          <p:cNvSpPr>
            <a:spLocks noGrp="1"/>
          </p:cNvSpPr>
          <p:nvPr>
            <p:ph type="body" idx="12"/>
          </p:nvPr>
        </p:nvSpPr>
        <p:spPr/>
        <p:txBody>
          <a:bodyPr>
            <a:normAutofit lnSpcReduction="10000"/>
          </a:bodyPr>
          <a:lstStyle/>
          <a:p>
            <a:r>
              <a:rPr lang="en-US" dirty="0" smtClean="0"/>
              <a:t>May 18, 2018</a:t>
            </a:r>
            <a:endParaRPr lang="en-US" dirty="0"/>
          </a:p>
        </p:txBody>
      </p:sp>
      <p:sp>
        <p:nvSpPr>
          <p:cNvPr id="29" name="Text Placeholder 28"/>
          <p:cNvSpPr>
            <a:spLocks noGrp="1"/>
          </p:cNvSpPr>
          <p:nvPr>
            <p:ph type="body" idx="14"/>
          </p:nvPr>
        </p:nvSpPr>
        <p:spPr/>
        <p:txBody>
          <a:bodyPr>
            <a:normAutofit/>
          </a:bodyPr>
          <a:lstStyle/>
          <a:p>
            <a:r>
              <a:rPr lang="en-US" sz="1400" dirty="0" smtClean="0">
                <a:solidFill>
                  <a:schemeClr val="bg1"/>
                </a:solidFill>
              </a:rPr>
              <a:t>Ramona Swenson, Ph.D.</a:t>
            </a:r>
            <a:endParaRPr lang="en-US" sz="1400" dirty="0">
              <a:solidFill>
                <a:schemeClr val="bg1"/>
              </a:solidFill>
            </a:endParaRPr>
          </a:p>
        </p:txBody>
      </p:sp>
    </p:spTree>
    <p:extLst>
      <p:ext uri="{BB962C8B-B14F-4D97-AF65-F5344CB8AC3E}">
        <p14:creationId xmlns:p14="http://schemas.microsoft.com/office/powerpoint/2010/main" val="25520041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First questions to ask </a:t>
            </a:r>
            <a:endParaRPr lang="en-US" dirty="0"/>
          </a:p>
        </p:txBody>
      </p:sp>
      <p:sp>
        <p:nvSpPr>
          <p:cNvPr id="3" name="Content Placeholder 2"/>
          <p:cNvSpPr>
            <a:spLocks noGrp="1"/>
          </p:cNvSpPr>
          <p:nvPr>
            <p:ph idx="1"/>
          </p:nvPr>
        </p:nvSpPr>
        <p:spPr/>
        <p:txBody>
          <a:bodyPr/>
          <a:lstStyle/>
          <a:p>
            <a:r>
              <a:rPr lang="en-US" dirty="0" smtClean="0"/>
              <a:t>Landscape context</a:t>
            </a:r>
          </a:p>
          <a:p>
            <a:pPr lvl="1"/>
            <a:r>
              <a:rPr lang="en-US" dirty="0" smtClean="0"/>
              <a:t>Elevation and topography</a:t>
            </a:r>
          </a:p>
          <a:p>
            <a:pPr lvl="1"/>
            <a:r>
              <a:rPr lang="en-US" dirty="0" smtClean="0"/>
              <a:t>Placement in estuary</a:t>
            </a:r>
          </a:p>
          <a:p>
            <a:r>
              <a:rPr lang="en-US" dirty="0" smtClean="0"/>
              <a:t>Dynamic processes</a:t>
            </a:r>
          </a:p>
          <a:p>
            <a:pPr lvl="1"/>
            <a:r>
              <a:rPr lang="en-US" dirty="0" smtClean="0"/>
              <a:t>Tides</a:t>
            </a:r>
          </a:p>
          <a:p>
            <a:pPr lvl="1"/>
            <a:r>
              <a:rPr lang="en-US" dirty="0" smtClean="0"/>
              <a:t>Flows</a:t>
            </a:r>
          </a:p>
          <a:p>
            <a:pPr lvl="1"/>
            <a:r>
              <a:rPr lang="en-US" dirty="0" smtClean="0"/>
              <a:t>Sediment</a:t>
            </a:r>
          </a:p>
          <a:p>
            <a:r>
              <a:rPr lang="en-US" dirty="0" smtClean="0"/>
              <a:t>Scale</a:t>
            </a:r>
          </a:p>
          <a:p>
            <a:pPr lvl="1"/>
            <a:r>
              <a:rPr lang="en-US" dirty="0" smtClean="0"/>
              <a:t>Big enough</a:t>
            </a:r>
          </a:p>
          <a:p>
            <a:r>
              <a:rPr lang="en-US" dirty="0" smtClean="0"/>
              <a:t>Connectivity</a:t>
            </a:r>
          </a:p>
        </p:txBody>
      </p:sp>
    </p:spTree>
    <p:extLst>
      <p:ext uri="{BB962C8B-B14F-4D97-AF65-F5344CB8AC3E}">
        <p14:creationId xmlns:p14="http://schemas.microsoft.com/office/powerpoint/2010/main" val="37172336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Restoration Project Examples</a:t>
            </a:r>
            <a:endParaRPr lang="nl-NL" dirty="0"/>
          </a:p>
        </p:txBody>
      </p:sp>
      <p:sp>
        <p:nvSpPr>
          <p:cNvPr id="16" name="Content Placeholder 15"/>
          <p:cNvSpPr>
            <a:spLocks noGrp="1"/>
          </p:cNvSpPr>
          <p:nvPr>
            <p:ph idx="1"/>
          </p:nvPr>
        </p:nvSpPr>
        <p:spPr>
          <a:xfrm>
            <a:off x="4746592" y="1179570"/>
            <a:ext cx="3940208" cy="4946593"/>
          </a:xfrm>
        </p:spPr>
        <p:txBody>
          <a:bodyPr>
            <a:normAutofit/>
          </a:bodyPr>
          <a:lstStyle/>
          <a:p>
            <a:r>
              <a:rPr lang="en-US" sz="2000" dirty="0" smtClean="0"/>
              <a:t>Cosumnes River/Grizzly </a:t>
            </a:r>
            <a:r>
              <a:rPr lang="en-US" sz="2000" dirty="0"/>
              <a:t>Slough Floodplain  (DWR)</a:t>
            </a:r>
          </a:p>
          <a:p>
            <a:endParaRPr lang="en-US" sz="2000" dirty="0"/>
          </a:p>
          <a:p>
            <a:r>
              <a:rPr lang="en-US" sz="2000" dirty="0"/>
              <a:t>Dutch Slough Tidal Marsh Restoration Project (DWR) </a:t>
            </a:r>
          </a:p>
          <a:p>
            <a:endParaRPr lang="en-US" sz="2000" dirty="0"/>
          </a:p>
          <a:p>
            <a:r>
              <a:rPr lang="en-US" sz="2000" dirty="0"/>
              <a:t>Tule Red Tidal Restoration Project (SFCWA / </a:t>
            </a:r>
            <a:r>
              <a:rPr lang="en-US" sz="2000" dirty="0" err="1"/>
              <a:t>Westervelt</a:t>
            </a:r>
            <a:r>
              <a:rPr lang="en-US" sz="2000" dirty="0"/>
              <a:t> Ecological Services)</a:t>
            </a:r>
          </a:p>
          <a:p>
            <a:endParaRPr lang="en-US" sz="2000" dirty="0"/>
          </a:p>
          <a:p>
            <a:r>
              <a:rPr lang="en-US" sz="2000" dirty="0"/>
              <a:t>Paradise Cut </a:t>
            </a:r>
            <a:r>
              <a:rPr lang="en-US" sz="2000" dirty="0" smtClean="0"/>
              <a:t>Flood Bypass (San Joaquin County RCD)</a:t>
            </a:r>
            <a:endParaRPr lang="en-US" sz="2000" dirty="0"/>
          </a:p>
          <a:p>
            <a:endParaRPr lang="en-US" sz="2000" dirty="0"/>
          </a:p>
          <a:p>
            <a:endParaRPr lang="en-US" sz="2000" dirty="0"/>
          </a:p>
        </p:txBody>
      </p:sp>
      <p:sp>
        <p:nvSpPr>
          <p:cNvPr id="4" name="Slide Number Placeholder 3"/>
          <p:cNvSpPr>
            <a:spLocks noGrp="1"/>
          </p:cNvSpPr>
          <p:nvPr>
            <p:ph type="sldNum" sz="quarter" idx="4294967295"/>
          </p:nvPr>
        </p:nvSpPr>
        <p:spPr/>
        <p:txBody>
          <a:bodyPr/>
          <a:lstStyle/>
          <a:p>
            <a:fld id="{96CC02E9-3F05-4F10-9136-20B191F5747C}" type="slidenum">
              <a:rPr lang="en-US" smtClean="0"/>
              <a:t>11</a:t>
            </a:fld>
            <a:endParaRPr lang="en-US"/>
          </a:p>
        </p:txBody>
      </p:sp>
      <p:grpSp>
        <p:nvGrpSpPr>
          <p:cNvPr id="24" name="Group 23"/>
          <p:cNvGrpSpPr/>
          <p:nvPr/>
        </p:nvGrpSpPr>
        <p:grpSpPr>
          <a:xfrm>
            <a:off x="593490" y="1179570"/>
            <a:ext cx="3981770" cy="5276923"/>
            <a:chOff x="2548885" y="1393535"/>
            <a:chExt cx="3981770" cy="5276923"/>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8885" y="1393535"/>
              <a:ext cx="3981770" cy="5276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5-Point Star 4"/>
            <p:cNvSpPr/>
            <p:nvPr/>
          </p:nvSpPr>
          <p:spPr bwMode="auto">
            <a:xfrm>
              <a:off x="5460595" y="3130692"/>
              <a:ext cx="122990" cy="115215"/>
            </a:xfrm>
            <a:prstGeom prst="star5">
              <a:avLst/>
            </a:prstGeom>
            <a:solidFill>
              <a:schemeClr val="tx2"/>
            </a:solidFill>
            <a:ln w="9525" cap="flat" cmpd="sng" algn="ctr">
              <a:solidFill>
                <a:schemeClr val="tx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smtClean="0">
                <a:ln>
                  <a:noFill/>
                </a:ln>
                <a:solidFill>
                  <a:schemeClr val="tx1"/>
                </a:solidFill>
                <a:effectLst/>
                <a:latin typeface="Times" pitchFamily="1" charset="0"/>
              </a:endParaRPr>
            </a:p>
          </p:txBody>
        </p:sp>
        <p:sp>
          <p:nvSpPr>
            <p:cNvPr id="6" name="TextBox 5"/>
            <p:cNvSpPr txBox="1"/>
            <p:nvPr/>
          </p:nvSpPr>
          <p:spPr>
            <a:xfrm>
              <a:off x="5602196" y="2745678"/>
              <a:ext cx="928459" cy="246221"/>
            </a:xfrm>
            <a:prstGeom prst="rect">
              <a:avLst/>
            </a:prstGeom>
            <a:noFill/>
          </p:spPr>
          <p:txBody>
            <a:bodyPr wrap="none" rtlCol="0">
              <a:spAutoFit/>
            </a:bodyPr>
            <a:lstStyle/>
            <a:p>
              <a:r>
                <a:rPr lang="en-US" sz="1000" b="1" dirty="0" smtClean="0">
                  <a:solidFill>
                    <a:schemeClr val="tx2"/>
                  </a:solidFill>
                </a:rPr>
                <a:t>Grizzly Slough</a:t>
              </a:r>
              <a:endParaRPr lang="nl-NL" sz="1000" b="1" dirty="0">
                <a:solidFill>
                  <a:schemeClr val="tx2"/>
                </a:solidFill>
              </a:endParaRPr>
            </a:p>
          </p:txBody>
        </p:sp>
        <p:cxnSp>
          <p:nvCxnSpPr>
            <p:cNvPr id="8" name="Straight Arrow Connector 7"/>
            <p:cNvCxnSpPr/>
            <p:nvPr/>
          </p:nvCxnSpPr>
          <p:spPr bwMode="auto">
            <a:xfrm flipH="1">
              <a:off x="5602196" y="2966125"/>
              <a:ext cx="239399" cy="196644"/>
            </a:xfrm>
            <a:prstGeom prst="straightConnector1">
              <a:avLst/>
            </a:prstGeom>
            <a:solidFill>
              <a:schemeClr val="accent1"/>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17"/>
            <p:cNvSpPr txBox="1"/>
            <p:nvPr/>
          </p:nvSpPr>
          <p:spPr>
            <a:xfrm>
              <a:off x="2579757" y="4480464"/>
              <a:ext cx="724878" cy="246221"/>
            </a:xfrm>
            <a:prstGeom prst="rect">
              <a:avLst/>
            </a:prstGeom>
            <a:noFill/>
          </p:spPr>
          <p:txBody>
            <a:bodyPr wrap="none" rtlCol="0">
              <a:spAutoFit/>
            </a:bodyPr>
            <a:lstStyle/>
            <a:p>
              <a:r>
                <a:rPr lang="en-US" sz="1000" b="1" dirty="0" smtClean="0">
                  <a:solidFill>
                    <a:schemeClr val="tx2"/>
                  </a:solidFill>
                </a:rPr>
                <a:t>Tule Red</a:t>
              </a:r>
              <a:endParaRPr lang="nl-NL" sz="1000" b="1" dirty="0">
                <a:solidFill>
                  <a:schemeClr val="tx2"/>
                </a:solidFill>
              </a:endParaRPr>
            </a:p>
          </p:txBody>
        </p:sp>
        <p:cxnSp>
          <p:nvCxnSpPr>
            <p:cNvPr id="19" name="Straight Arrow Connector 18"/>
            <p:cNvCxnSpPr/>
            <p:nvPr/>
          </p:nvCxnSpPr>
          <p:spPr bwMode="auto">
            <a:xfrm flipV="1">
              <a:off x="4149545" y="4590570"/>
              <a:ext cx="345645" cy="451440"/>
            </a:xfrm>
            <a:prstGeom prst="straightConnector1">
              <a:avLst/>
            </a:prstGeom>
            <a:solidFill>
              <a:schemeClr val="accent1"/>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a:stCxn id="18" idx="0"/>
            </p:cNvCxnSpPr>
            <p:nvPr/>
          </p:nvCxnSpPr>
          <p:spPr bwMode="auto">
            <a:xfrm flipV="1">
              <a:off x="2942196" y="4024681"/>
              <a:ext cx="328851" cy="455783"/>
            </a:xfrm>
            <a:prstGeom prst="straightConnector1">
              <a:avLst/>
            </a:prstGeom>
            <a:solidFill>
              <a:schemeClr val="accent1"/>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p:cNvSpPr txBox="1"/>
            <p:nvPr/>
          </p:nvSpPr>
          <p:spPr>
            <a:xfrm>
              <a:off x="3381445" y="4993549"/>
              <a:ext cx="1018227" cy="246221"/>
            </a:xfrm>
            <a:prstGeom prst="rect">
              <a:avLst/>
            </a:prstGeom>
            <a:noFill/>
          </p:spPr>
          <p:txBody>
            <a:bodyPr wrap="none" rtlCol="0">
              <a:spAutoFit/>
            </a:bodyPr>
            <a:lstStyle/>
            <a:p>
              <a:r>
                <a:rPr lang="en-US" sz="1000" b="1" dirty="0" smtClean="0">
                  <a:solidFill>
                    <a:schemeClr val="tx2"/>
                  </a:solidFill>
                </a:rPr>
                <a:t>Dutch Slough</a:t>
              </a:r>
              <a:endParaRPr lang="nl-NL" sz="1000" b="1" dirty="0">
                <a:solidFill>
                  <a:schemeClr val="tx2"/>
                </a:solidFill>
              </a:endParaRPr>
            </a:p>
          </p:txBody>
        </p:sp>
      </p:grpSp>
      <p:sp>
        <p:nvSpPr>
          <p:cNvPr id="32" name="5-Point Star 31"/>
          <p:cNvSpPr/>
          <p:nvPr/>
        </p:nvSpPr>
        <p:spPr bwMode="auto">
          <a:xfrm>
            <a:off x="1283242" y="3671834"/>
            <a:ext cx="122990" cy="115215"/>
          </a:xfrm>
          <a:prstGeom prst="star5">
            <a:avLst/>
          </a:prstGeom>
          <a:solidFill>
            <a:schemeClr val="tx2"/>
          </a:solidFill>
          <a:ln w="9525" cap="flat" cmpd="sng" algn="ctr">
            <a:solidFill>
              <a:schemeClr val="tx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smtClean="0">
              <a:ln>
                <a:noFill/>
              </a:ln>
              <a:solidFill>
                <a:schemeClr val="tx1"/>
              </a:solidFill>
              <a:effectLst/>
              <a:latin typeface="Times" pitchFamily="1" charset="0"/>
            </a:endParaRPr>
          </a:p>
        </p:txBody>
      </p:sp>
      <p:sp>
        <p:nvSpPr>
          <p:cNvPr id="33" name="5-Point Star 32"/>
          <p:cNvSpPr/>
          <p:nvPr/>
        </p:nvSpPr>
        <p:spPr bwMode="auto">
          <a:xfrm>
            <a:off x="2518377" y="4246917"/>
            <a:ext cx="122990" cy="115215"/>
          </a:xfrm>
          <a:prstGeom prst="star5">
            <a:avLst/>
          </a:prstGeom>
          <a:solidFill>
            <a:schemeClr val="tx2"/>
          </a:solidFill>
          <a:ln w="9525" cap="flat" cmpd="sng" algn="ctr">
            <a:solidFill>
              <a:schemeClr val="tx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smtClean="0">
              <a:ln>
                <a:noFill/>
              </a:ln>
              <a:solidFill>
                <a:schemeClr val="tx1"/>
              </a:solidFill>
              <a:effectLst/>
              <a:latin typeface="Times" pitchFamily="1" charset="0"/>
            </a:endParaRPr>
          </a:p>
        </p:txBody>
      </p:sp>
      <p:sp>
        <p:nvSpPr>
          <p:cNvPr id="34" name="TextBox 33"/>
          <p:cNvSpPr txBox="1"/>
          <p:nvPr/>
        </p:nvSpPr>
        <p:spPr>
          <a:xfrm>
            <a:off x="4721148" y="6179494"/>
            <a:ext cx="1907895" cy="276999"/>
          </a:xfrm>
          <a:prstGeom prst="rect">
            <a:avLst/>
          </a:prstGeom>
          <a:noFill/>
        </p:spPr>
        <p:txBody>
          <a:bodyPr wrap="none" rtlCol="0">
            <a:spAutoFit/>
          </a:bodyPr>
          <a:lstStyle/>
          <a:p>
            <a:r>
              <a:rPr lang="en-US" sz="1200" dirty="0" smtClean="0"/>
              <a:t>Source (map): Delta Plan</a:t>
            </a:r>
            <a:endParaRPr lang="nl-NL" sz="1200" dirty="0"/>
          </a:p>
        </p:txBody>
      </p:sp>
      <p:sp>
        <p:nvSpPr>
          <p:cNvPr id="21" name="5-Point Star 20"/>
          <p:cNvSpPr/>
          <p:nvPr/>
        </p:nvSpPr>
        <p:spPr bwMode="auto">
          <a:xfrm>
            <a:off x="3901440" y="5349358"/>
            <a:ext cx="122990" cy="115215"/>
          </a:xfrm>
          <a:prstGeom prst="star5">
            <a:avLst/>
          </a:prstGeom>
          <a:solidFill>
            <a:schemeClr val="tx2"/>
          </a:solidFill>
          <a:ln w="9525" cap="flat" cmpd="sng" algn="ctr">
            <a:solidFill>
              <a:schemeClr val="tx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smtClean="0">
              <a:ln>
                <a:noFill/>
              </a:ln>
              <a:solidFill>
                <a:schemeClr val="tx1"/>
              </a:solidFill>
              <a:effectLst/>
              <a:latin typeface="Times" pitchFamily="1" charset="0"/>
            </a:endParaRPr>
          </a:p>
        </p:txBody>
      </p:sp>
      <p:sp>
        <p:nvSpPr>
          <p:cNvPr id="22" name="TextBox 21"/>
          <p:cNvSpPr txBox="1"/>
          <p:nvPr/>
        </p:nvSpPr>
        <p:spPr>
          <a:xfrm>
            <a:off x="4024430" y="4784925"/>
            <a:ext cx="849913" cy="246221"/>
          </a:xfrm>
          <a:prstGeom prst="rect">
            <a:avLst/>
          </a:prstGeom>
          <a:noFill/>
        </p:spPr>
        <p:txBody>
          <a:bodyPr wrap="none" rtlCol="0">
            <a:spAutoFit/>
          </a:bodyPr>
          <a:lstStyle/>
          <a:p>
            <a:r>
              <a:rPr lang="en-US" sz="1000" b="1" dirty="0" smtClean="0">
                <a:solidFill>
                  <a:schemeClr val="tx2"/>
                </a:solidFill>
              </a:rPr>
              <a:t>Paradise Cut</a:t>
            </a:r>
            <a:endParaRPr lang="nl-NL" sz="1000" b="1" dirty="0">
              <a:solidFill>
                <a:schemeClr val="tx2"/>
              </a:solidFill>
            </a:endParaRPr>
          </a:p>
        </p:txBody>
      </p:sp>
      <p:cxnSp>
        <p:nvCxnSpPr>
          <p:cNvPr id="23" name="Straight Arrow Connector 22"/>
          <p:cNvCxnSpPr>
            <a:stCxn id="22" idx="2"/>
          </p:cNvCxnSpPr>
          <p:nvPr/>
        </p:nvCxnSpPr>
        <p:spPr bwMode="auto">
          <a:xfrm flipH="1">
            <a:off x="4049996" y="5031146"/>
            <a:ext cx="399391" cy="318212"/>
          </a:xfrm>
          <a:prstGeom prst="straightConnector1">
            <a:avLst/>
          </a:prstGeom>
          <a:solidFill>
            <a:schemeClr val="accent1"/>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183180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pic>
        <p:nvPicPr>
          <p:cNvPr id="16387" name="Picture 2" descr="IMG_04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228600" y="125412"/>
            <a:ext cx="8229600" cy="712788"/>
          </a:xfrm>
        </p:spPr>
        <p:txBody>
          <a:bodyPr/>
          <a:lstStyle/>
          <a:p>
            <a:r>
              <a:rPr lang="en-US" dirty="0" smtClean="0">
                <a:effectLst>
                  <a:outerShdw blurRad="38100" dist="38100" dir="2700000" algn="tl">
                    <a:srgbClr val="000000">
                      <a:alpha val="43137"/>
                    </a:srgbClr>
                  </a:outerShdw>
                </a:effectLst>
              </a:rPr>
              <a:t>Cosumnes River Floodplain</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034425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Cosumnes Greatest hits 0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9144000" cy="64849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57875" y="6524625"/>
            <a:ext cx="3286125" cy="307777"/>
          </a:xfrm>
          <a:prstGeom prst="rect">
            <a:avLst/>
          </a:prstGeom>
          <a:noFill/>
        </p:spPr>
        <p:txBody>
          <a:bodyPr wrap="square" rtlCol="0">
            <a:spAutoFit/>
          </a:bodyPr>
          <a:lstStyle/>
          <a:p>
            <a:r>
              <a:rPr lang="en-US" sz="1400" dirty="0" smtClean="0">
                <a:solidFill>
                  <a:schemeClr val="bg1"/>
                </a:solidFill>
              </a:rPr>
              <a:t>Photo: TNC</a:t>
            </a:r>
            <a:endParaRPr lang="en-US" sz="1400" dirty="0">
              <a:solidFill>
                <a:schemeClr val="bg1"/>
              </a:solidFill>
            </a:endParaRPr>
          </a:p>
        </p:txBody>
      </p:sp>
      <p:sp>
        <p:nvSpPr>
          <p:cNvPr id="4" name="Rectangle 5"/>
          <p:cNvSpPr txBox="1">
            <a:spLocks noChangeArrowheads="1"/>
          </p:cNvSpPr>
          <p:nvPr/>
        </p:nvSpPr>
        <p:spPr>
          <a:xfrm>
            <a:off x="2286000" y="58737"/>
            <a:ext cx="8229600" cy="503238"/>
          </a:xfrm>
          <a:prstGeom prst="rect">
            <a:avLst/>
          </a:prstGeom>
        </p:spPr>
        <p:txBody>
          <a:bodyPr>
            <a:normAutofit fontScale="97500" lnSpcReduction="10000"/>
          </a:bodyPr>
          <a:lstStyle>
            <a:lvl1pPr algn="l" defTabSz="914400" rtl="0" eaLnBrk="1" latinLnBrk="0" hangingPunct="1">
              <a:spcBef>
                <a:spcPct val="0"/>
              </a:spcBef>
              <a:buNone/>
              <a:defRPr sz="3000" kern="1200">
                <a:solidFill>
                  <a:srgbClr val="56A0D3"/>
                </a:solidFill>
                <a:latin typeface="Arial" panose="020B0604020202020204" pitchFamily="34" charset="0"/>
                <a:ea typeface="+mj-ea"/>
                <a:cs typeface="Arial" panose="020B0604020202020204" pitchFamily="34" charset="0"/>
              </a:defRPr>
            </a:lvl1pPr>
          </a:lstStyle>
          <a:p>
            <a:r>
              <a:rPr lang="en-US" altLang="en-US" dirty="0" smtClean="0"/>
              <a:t>Flooding Restored</a:t>
            </a:r>
            <a:endParaRPr lang="en-US" altLang="en-US" dirty="0"/>
          </a:p>
        </p:txBody>
      </p:sp>
    </p:spTree>
    <p:extLst>
      <p:ext uri="{BB962C8B-B14F-4D97-AF65-F5344CB8AC3E}">
        <p14:creationId xmlns:p14="http://schemas.microsoft.com/office/powerpoint/2010/main" val="3353278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8" name="Picture 4" descr="IMG_044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958850"/>
            <a:ext cx="9144000" cy="5899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829" name="Rectangle 5"/>
          <p:cNvSpPr>
            <a:spLocks noGrp="1" noChangeArrowheads="1"/>
          </p:cNvSpPr>
          <p:nvPr>
            <p:ph type="title"/>
          </p:nvPr>
        </p:nvSpPr>
        <p:spPr>
          <a:xfrm>
            <a:off x="1495586" y="69741"/>
            <a:ext cx="7134064" cy="1139825"/>
          </a:xfrm>
        </p:spPr>
        <p:txBody>
          <a:bodyPr/>
          <a:lstStyle/>
          <a:p>
            <a:r>
              <a:rPr lang="en-US" altLang="en-US" dirty="0"/>
              <a:t>Restored floodplain – 9 years</a:t>
            </a:r>
          </a:p>
        </p:txBody>
      </p:sp>
      <p:sp>
        <p:nvSpPr>
          <p:cNvPr id="205831" name="Text Box 7"/>
          <p:cNvSpPr txBox="1">
            <a:spLocks noChangeArrowheads="1"/>
          </p:cNvSpPr>
          <p:nvPr/>
        </p:nvSpPr>
        <p:spPr bwMode="auto">
          <a:xfrm>
            <a:off x="247650" y="6248400"/>
            <a:ext cx="1695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solidFill>
                  <a:schemeClr val="bg1"/>
                </a:solidFill>
              </a:rPr>
              <a:t>March 2005 </a:t>
            </a:r>
          </a:p>
        </p:txBody>
      </p:sp>
    </p:spTree>
    <p:extLst>
      <p:ext uri="{BB962C8B-B14F-4D97-AF65-F5344CB8AC3E}">
        <p14:creationId xmlns:p14="http://schemas.microsoft.com/office/powerpoint/2010/main" val="27023088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96CC02E9-3F05-4F10-9136-20B191F5747C}" type="slidenum">
              <a:rPr lang="en-US" smtClean="0"/>
              <a:t>15</a:t>
            </a:fld>
            <a:endParaRPr lang="en-US"/>
          </a:p>
        </p:txBody>
      </p:sp>
      <p:pic>
        <p:nvPicPr>
          <p:cNvPr id="4" name="Picture 5" descr="Cosumnes Greatest hits 017"/>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0" y="0"/>
            <a:ext cx="9402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itch&amp;blackf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470" y="228600"/>
            <a:ext cx="4472781" cy="24836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Sac splittail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 y="4577718"/>
            <a:ext cx="4114800" cy="17879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HNjuvPutah"/>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667919" y="5060496"/>
            <a:ext cx="3365863" cy="1551958"/>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p:cNvSpPr txBox="1">
            <a:spLocks noChangeArrowheads="1"/>
          </p:cNvSpPr>
          <p:nvPr/>
        </p:nvSpPr>
        <p:spPr bwMode="auto">
          <a:xfrm>
            <a:off x="7981950" y="581080"/>
            <a:ext cx="8001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dirty="0">
                <a:solidFill>
                  <a:schemeClr val="bg1"/>
                </a:solidFill>
                <a:latin typeface="+mj-lt"/>
              </a:rPr>
              <a:t>hitch</a:t>
            </a:r>
            <a:endParaRPr lang="en-US" altLang="en-US" sz="2400" dirty="0">
              <a:solidFill>
                <a:schemeClr val="bg1"/>
              </a:solidFill>
              <a:latin typeface="+mj-lt"/>
            </a:endParaRPr>
          </a:p>
        </p:txBody>
      </p:sp>
      <p:sp>
        <p:nvSpPr>
          <p:cNvPr id="9" name="Text Box 8"/>
          <p:cNvSpPr txBox="1">
            <a:spLocks noChangeArrowheads="1"/>
          </p:cNvSpPr>
          <p:nvPr/>
        </p:nvSpPr>
        <p:spPr bwMode="auto">
          <a:xfrm>
            <a:off x="6347188" y="2249771"/>
            <a:ext cx="26865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defRPr>
                <a:solidFill>
                  <a:schemeClr val="bg1"/>
                </a:solidFill>
                <a:latin typeface="+mj-lt"/>
              </a:defRPr>
            </a:lvl1pPr>
          </a:lstStyle>
          <a:p>
            <a:r>
              <a:rPr lang="en-US" altLang="en-US" dirty="0"/>
              <a:t>Sacramento blackfish</a:t>
            </a:r>
          </a:p>
        </p:txBody>
      </p:sp>
      <p:sp>
        <p:nvSpPr>
          <p:cNvPr id="10" name="Text Box 8"/>
          <p:cNvSpPr txBox="1">
            <a:spLocks noChangeArrowheads="1"/>
          </p:cNvSpPr>
          <p:nvPr/>
        </p:nvSpPr>
        <p:spPr bwMode="auto">
          <a:xfrm>
            <a:off x="776536" y="5996898"/>
            <a:ext cx="26865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defRPr>
                <a:solidFill>
                  <a:schemeClr val="bg1"/>
                </a:solidFill>
                <a:latin typeface="+mj-lt"/>
              </a:defRPr>
            </a:lvl1pPr>
          </a:lstStyle>
          <a:p>
            <a:r>
              <a:rPr lang="en-US" altLang="en-US" dirty="0"/>
              <a:t>Sacramento </a:t>
            </a:r>
            <a:r>
              <a:rPr lang="en-US" altLang="en-US" dirty="0" err="1" smtClean="0"/>
              <a:t>splittail</a:t>
            </a:r>
            <a:endParaRPr lang="en-US" altLang="en-US" dirty="0"/>
          </a:p>
        </p:txBody>
      </p:sp>
      <p:sp>
        <p:nvSpPr>
          <p:cNvPr id="11" name="Text Box 8"/>
          <p:cNvSpPr txBox="1">
            <a:spLocks noChangeArrowheads="1"/>
          </p:cNvSpPr>
          <p:nvPr/>
        </p:nvSpPr>
        <p:spPr bwMode="auto">
          <a:xfrm>
            <a:off x="5729038" y="6243122"/>
            <a:ext cx="26865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defRPr>
                <a:solidFill>
                  <a:schemeClr val="bg1"/>
                </a:solidFill>
                <a:latin typeface="+mj-lt"/>
              </a:defRPr>
            </a:lvl1pPr>
          </a:lstStyle>
          <a:p>
            <a:r>
              <a:rPr lang="en-US" altLang="en-US" dirty="0" smtClean="0"/>
              <a:t>Chinook salmon juvenile</a:t>
            </a:r>
            <a:endParaRPr lang="en-US" altLang="en-US" dirty="0"/>
          </a:p>
        </p:txBody>
      </p:sp>
      <p:sp>
        <p:nvSpPr>
          <p:cNvPr id="13" name="Text Box 16"/>
          <p:cNvSpPr txBox="1">
            <a:spLocks noChangeArrowheads="1"/>
          </p:cNvSpPr>
          <p:nvPr/>
        </p:nvSpPr>
        <p:spPr bwMode="auto">
          <a:xfrm>
            <a:off x="162446" y="6473954"/>
            <a:ext cx="195738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dirty="0" smtClean="0">
                <a:solidFill>
                  <a:schemeClr val="bg1"/>
                </a:solidFill>
              </a:rPr>
              <a:t>Fish photos: P. Moyle</a:t>
            </a:r>
            <a:endParaRPr lang="en-US" altLang="en-US" sz="1200" dirty="0">
              <a:solidFill>
                <a:schemeClr val="bg1"/>
              </a:solidFill>
            </a:endParaRPr>
          </a:p>
        </p:txBody>
      </p:sp>
    </p:spTree>
    <p:extLst>
      <p:ext uri="{BB962C8B-B14F-4D97-AF65-F5344CB8AC3E}">
        <p14:creationId xmlns:p14="http://schemas.microsoft.com/office/powerpoint/2010/main" val="27052879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393000"/>
            <a:ext cx="8180388" cy="1143000"/>
          </a:xfrm>
        </p:spPr>
        <p:txBody>
          <a:bodyPr/>
          <a:lstStyle/>
          <a:p>
            <a:r>
              <a:rPr lang="en-US" dirty="0" smtClean="0"/>
              <a:t>Floodplains Grow Fish</a:t>
            </a:r>
            <a:endParaRPr lang="en-US" dirty="0"/>
          </a:p>
        </p:txBody>
      </p:sp>
      <p:sp>
        <p:nvSpPr>
          <p:cNvPr id="3" name="Content Placeholder 2"/>
          <p:cNvSpPr>
            <a:spLocks noGrp="1"/>
          </p:cNvSpPr>
          <p:nvPr>
            <p:ph idx="1"/>
          </p:nvPr>
        </p:nvSpPr>
        <p:spPr>
          <a:xfrm>
            <a:off x="1457325" y="1762019"/>
            <a:ext cx="7119938" cy="4114800"/>
          </a:xfrm>
        </p:spPr>
        <p:txBody>
          <a:bodyPr/>
          <a:lstStyle/>
          <a:p>
            <a:r>
              <a:rPr lang="en-US" dirty="0" smtClean="0"/>
              <a:t>How it works</a:t>
            </a:r>
            <a:endParaRPr lang="en-US" dirty="0" smtClean="0"/>
          </a:p>
          <a:p>
            <a:pPr lvl="1"/>
            <a:r>
              <a:rPr lang="en-US" dirty="0" smtClean="0"/>
              <a:t>Small floods bring </a:t>
            </a:r>
            <a:r>
              <a:rPr lang="en-US" dirty="0" smtClean="0"/>
              <a:t>nutrients onto floodplain</a:t>
            </a:r>
          </a:p>
          <a:p>
            <a:pPr lvl="1"/>
            <a:r>
              <a:rPr lang="en-US" dirty="0" smtClean="0"/>
              <a:t>Shallow </a:t>
            </a:r>
            <a:r>
              <a:rPr lang="en-US" dirty="0" smtClean="0"/>
              <a:t>water + sunlight + nutrients = plankton bloom!</a:t>
            </a:r>
            <a:r>
              <a:rPr lang="en-US" dirty="0" smtClean="0"/>
              <a:t> </a:t>
            </a:r>
            <a:endParaRPr lang="en-US" dirty="0" smtClean="0"/>
          </a:p>
          <a:p>
            <a:pPr lvl="1"/>
            <a:r>
              <a:rPr lang="en-US" dirty="0" smtClean="0"/>
              <a:t>Fish come onto floodplain to spawn and eat</a:t>
            </a:r>
          </a:p>
          <a:p>
            <a:pPr lvl="1"/>
            <a:r>
              <a:rPr lang="en-US" dirty="0" smtClean="0"/>
              <a:t>Draining </a:t>
            </a:r>
            <a:r>
              <a:rPr lang="en-US" dirty="0" smtClean="0"/>
              <a:t>water exports food resources </a:t>
            </a:r>
            <a:r>
              <a:rPr lang="en-US" dirty="0" smtClean="0"/>
              <a:t>into channels</a:t>
            </a:r>
            <a:endParaRPr lang="en-US" dirty="0" smtClean="0"/>
          </a:p>
          <a:p>
            <a:r>
              <a:rPr lang="en-US" dirty="0" smtClean="0"/>
              <a:t>Recipe for aquatic food web</a:t>
            </a:r>
          </a:p>
          <a:p>
            <a:pPr lvl="1"/>
            <a:r>
              <a:rPr lang="en-US" dirty="0" smtClean="0"/>
              <a:t>Small </a:t>
            </a:r>
            <a:r>
              <a:rPr lang="en-US" dirty="0"/>
              <a:t>flood pulses every 2-3 </a:t>
            </a:r>
            <a:r>
              <a:rPr lang="en-US" dirty="0" smtClean="0"/>
              <a:t>weeks </a:t>
            </a:r>
            <a:endParaRPr lang="en-US" dirty="0"/>
          </a:p>
          <a:p>
            <a:pPr lvl="1"/>
            <a:r>
              <a:rPr lang="en-US" dirty="0"/>
              <a:t>Inundate </a:t>
            </a:r>
            <a:r>
              <a:rPr lang="en-US" dirty="0" smtClean="0"/>
              <a:t>at least 9 </a:t>
            </a:r>
            <a:r>
              <a:rPr lang="en-US" dirty="0"/>
              <a:t>days to stimulate </a:t>
            </a:r>
            <a:r>
              <a:rPr lang="en-US" dirty="0" smtClean="0"/>
              <a:t>algae bloom</a:t>
            </a:r>
          </a:p>
          <a:p>
            <a:pPr lvl="1"/>
            <a:r>
              <a:rPr lang="en-US" dirty="0" smtClean="0"/>
              <a:t>Then Zooplankton grow ~3 weeks</a:t>
            </a:r>
          </a:p>
          <a:p>
            <a:pPr lvl="1"/>
            <a:r>
              <a:rPr lang="en-US" dirty="0" smtClean="0"/>
              <a:t>Ideally inundate 30+ days January-March</a:t>
            </a:r>
          </a:p>
        </p:txBody>
      </p:sp>
      <p:sp>
        <p:nvSpPr>
          <p:cNvPr id="4" name="Slide Number Placeholder 3"/>
          <p:cNvSpPr>
            <a:spLocks noGrp="1"/>
          </p:cNvSpPr>
          <p:nvPr>
            <p:ph type="sldNum" sz="quarter" idx="4294967295"/>
          </p:nvPr>
        </p:nvSpPr>
        <p:spPr/>
        <p:txBody>
          <a:bodyPr/>
          <a:lstStyle/>
          <a:p>
            <a:endParaRPr lang="en-US" dirty="0"/>
          </a:p>
        </p:txBody>
      </p:sp>
      <p:sp>
        <p:nvSpPr>
          <p:cNvPr id="5" name="Text Box 5"/>
          <p:cNvSpPr txBox="1">
            <a:spLocks noChangeArrowheads="1"/>
          </p:cNvSpPr>
          <p:nvPr/>
        </p:nvSpPr>
        <p:spPr bwMode="auto">
          <a:xfrm>
            <a:off x="621506" y="5791200"/>
            <a:ext cx="8153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dirty="0">
                <a:solidFill>
                  <a:schemeClr val="tx1">
                    <a:lumMod val="75000"/>
                    <a:lumOff val="25000"/>
                  </a:schemeClr>
                </a:solidFill>
              </a:rPr>
              <a:t>Ahearn, </a:t>
            </a:r>
            <a:r>
              <a:rPr lang="en-US" altLang="en-US" sz="1400" dirty="0" err="1">
                <a:solidFill>
                  <a:schemeClr val="tx1">
                    <a:lumMod val="75000"/>
                    <a:lumOff val="25000"/>
                  </a:schemeClr>
                </a:solidFill>
              </a:rPr>
              <a:t>Viers</a:t>
            </a:r>
            <a:r>
              <a:rPr lang="en-US" altLang="en-US" sz="1400" dirty="0">
                <a:solidFill>
                  <a:schemeClr val="tx1">
                    <a:lumMod val="75000"/>
                    <a:lumOff val="25000"/>
                  </a:schemeClr>
                </a:solidFill>
              </a:rPr>
              <a:t>, Mount &amp; </a:t>
            </a:r>
            <a:r>
              <a:rPr lang="en-US" altLang="en-US" sz="1400" dirty="0" smtClean="0">
                <a:solidFill>
                  <a:schemeClr val="tx1">
                    <a:lumMod val="75000"/>
                    <a:lumOff val="25000"/>
                  </a:schemeClr>
                </a:solidFill>
              </a:rPr>
              <a:t>Dahlgren. 2006. Freshwater Biology 51:1417–1433</a:t>
            </a:r>
            <a:endParaRPr lang="en-US" altLang="en-US" sz="1400" dirty="0">
              <a:solidFill>
                <a:schemeClr val="tx1">
                  <a:lumMod val="75000"/>
                  <a:lumOff val="25000"/>
                </a:schemeClr>
              </a:solidFill>
            </a:endParaRPr>
          </a:p>
          <a:p>
            <a:r>
              <a:rPr lang="en-US" altLang="en-US" sz="1400" dirty="0" err="1">
                <a:solidFill>
                  <a:schemeClr val="tx1">
                    <a:lumMod val="75000"/>
                    <a:lumOff val="25000"/>
                  </a:schemeClr>
                </a:solidFill>
              </a:rPr>
              <a:t>Grosholz</a:t>
            </a:r>
            <a:r>
              <a:rPr lang="en-US" altLang="en-US" sz="1400" dirty="0">
                <a:solidFill>
                  <a:schemeClr val="tx1">
                    <a:lumMod val="75000"/>
                    <a:lumOff val="25000"/>
                  </a:schemeClr>
                </a:solidFill>
              </a:rPr>
              <a:t> &amp; Gallo. 2006. </a:t>
            </a:r>
            <a:r>
              <a:rPr lang="en-US" altLang="en-US" sz="1400" dirty="0" err="1">
                <a:solidFill>
                  <a:schemeClr val="tx1">
                    <a:lumMod val="75000"/>
                    <a:lumOff val="25000"/>
                  </a:schemeClr>
                </a:solidFill>
              </a:rPr>
              <a:t>Hydrobiologia</a:t>
            </a:r>
            <a:r>
              <a:rPr lang="en-US" altLang="en-US" sz="1400" dirty="0">
                <a:solidFill>
                  <a:schemeClr val="tx1">
                    <a:lumMod val="75000"/>
                    <a:lumOff val="25000"/>
                  </a:schemeClr>
                </a:solidFill>
              </a:rPr>
              <a:t> </a:t>
            </a:r>
            <a:r>
              <a:rPr lang="en-US" altLang="en-US" sz="1400" dirty="0" smtClean="0">
                <a:solidFill>
                  <a:schemeClr val="tx1">
                    <a:lumMod val="75000"/>
                    <a:lumOff val="25000"/>
                  </a:schemeClr>
                </a:solidFill>
              </a:rPr>
              <a:t>568:91-109</a:t>
            </a:r>
            <a:r>
              <a:rPr lang="en-US" altLang="en-US" sz="1400" dirty="0">
                <a:solidFill>
                  <a:schemeClr val="tx1">
                    <a:lumMod val="75000"/>
                    <a:lumOff val="25000"/>
                  </a:schemeClr>
                </a:solidFill>
              </a:rPr>
              <a:t>. </a:t>
            </a:r>
          </a:p>
        </p:txBody>
      </p:sp>
      <p:pic>
        <p:nvPicPr>
          <p:cNvPr id="6" name="Picture 3" descr="Sac splittail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573050" y="441587"/>
            <a:ext cx="3570950" cy="133911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2531"/>
            <a:ext cx="1791032" cy="1319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8"/>
          <p:cNvSpPr txBox="1">
            <a:spLocks noChangeArrowheads="1"/>
          </p:cNvSpPr>
          <p:nvPr/>
        </p:nvSpPr>
        <p:spPr bwMode="auto">
          <a:xfrm>
            <a:off x="6553200" y="1436873"/>
            <a:ext cx="26865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defRPr>
                <a:solidFill>
                  <a:schemeClr val="bg1"/>
                </a:solidFill>
                <a:latin typeface="+mj-lt"/>
              </a:defRPr>
            </a:lvl1pPr>
          </a:lstStyle>
          <a:p>
            <a:r>
              <a:rPr lang="en-US" altLang="en-US" dirty="0"/>
              <a:t>Sacramento </a:t>
            </a:r>
            <a:r>
              <a:rPr lang="en-US" altLang="en-US" dirty="0" err="1" smtClean="0"/>
              <a:t>splittail</a:t>
            </a:r>
            <a:endParaRPr lang="en-US" altLang="en-US" dirty="0"/>
          </a:p>
        </p:txBody>
      </p:sp>
    </p:spTree>
    <p:extLst>
      <p:ext uri="{BB962C8B-B14F-4D97-AF65-F5344CB8AC3E}">
        <p14:creationId xmlns:p14="http://schemas.microsoft.com/office/powerpoint/2010/main" val="50794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80">
                                          <p:stCondLst>
                                            <p:cond delay="0"/>
                                          </p:stCondLst>
                                        </p:cTn>
                                        <p:tgtEl>
                                          <p:spTgt spid="7170"/>
                                        </p:tgtEl>
                                      </p:cBhvr>
                                    </p:animEffect>
                                    <p:anim calcmode="lin" valueType="num">
                                      <p:cBhvr>
                                        <p:cTn id="8"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13" dur="26">
                                          <p:stCondLst>
                                            <p:cond delay="650"/>
                                          </p:stCondLst>
                                        </p:cTn>
                                        <p:tgtEl>
                                          <p:spTgt spid="7170"/>
                                        </p:tgtEl>
                                      </p:cBhvr>
                                      <p:to x="100000" y="60000"/>
                                    </p:animScale>
                                    <p:animScale>
                                      <p:cBhvr>
                                        <p:cTn id="14" dur="166" decel="50000">
                                          <p:stCondLst>
                                            <p:cond delay="676"/>
                                          </p:stCondLst>
                                        </p:cTn>
                                        <p:tgtEl>
                                          <p:spTgt spid="7170"/>
                                        </p:tgtEl>
                                      </p:cBhvr>
                                      <p:to x="100000" y="100000"/>
                                    </p:animScale>
                                    <p:animScale>
                                      <p:cBhvr>
                                        <p:cTn id="15" dur="26">
                                          <p:stCondLst>
                                            <p:cond delay="1312"/>
                                          </p:stCondLst>
                                        </p:cTn>
                                        <p:tgtEl>
                                          <p:spTgt spid="7170"/>
                                        </p:tgtEl>
                                      </p:cBhvr>
                                      <p:to x="100000" y="80000"/>
                                    </p:animScale>
                                    <p:animScale>
                                      <p:cBhvr>
                                        <p:cTn id="16" dur="166" decel="50000">
                                          <p:stCondLst>
                                            <p:cond delay="1338"/>
                                          </p:stCondLst>
                                        </p:cTn>
                                        <p:tgtEl>
                                          <p:spTgt spid="7170"/>
                                        </p:tgtEl>
                                      </p:cBhvr>
                                      <p:to x="100000" y="100000"/>
                                    </p:animScale>
                                    <p:animScale>
                                      <p:cBhvr>
                                        <p:cTn id="17" dur="26">
                                          <p:stCondLst>
                                            <p:cond delay="1642"/>
                                          </p:stCondLst>
                                        </p:cTn>
                                        <p:tgtEl>
                                          <p:spTgt spid="7170"/>
                                        </p:tgtEl>
                                      </p:cBhvr>
                                      <p:to x="100000" y="90000"/>
                                    </p:animScale>
                                    <p:animScale>
                                      <p:cBhvr>
                                        <p:cTn id="18" dur="166" decel="50000">
                                          <p:stCondLst>
                                            <p:cond delay="1668"/>
                                          </p:stCondLst>
                                        </p:cTn>
                                        <p:tgtEl>
                                          <p:spTgt spid="7170"/>
                                        </p:tgtEl>
                                      </p:cBhvr>
                                      <p:to x="100000" y="100000"/>
                                    </p:animScale>
                                    <p:animScale>
                                      <p:cBhvr>
                                        <p:cTn id="19" dur="26">
                                          <p:stCondLst>
                                            <p:cond delay="1808"/>
                                          </p:stCondLst>
                                        </p:cTn>
                                        <p:tgtEl>
                                          <p:spTgt spid="7170"/>
                                        </p:tgtEl>
                                      </p:cBhvr>
                                      <p:to x="100000" y="95000"/>
                                    </p:animScale>
                                    <p:animScale>
                                      <p:cBhvr>
                                        <p:cTn id="20" dur="166" decel="50000">
                                          <p:stCondLst>
                                            <p:cond delay="1834"/>
                                          </p:stCondLst>
                                        </p:cTn>
                                        <p:tgtEl>
                                          <p:spTgt spid="717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JuvChinookComparis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197" y="888278"/>
            <a:ext cx="7371803" cy="552885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083" name="Text Box 3"/>
          <p:cNvSpPr txBox="1">
            <a:spLocks noChangeArrowheads="1"/>
          </p:cNvSpPr>
          <p:nvPr/>
        </p:nvSpPr>
        <p:spPr bwMode="auto">
          <a:xfrm>
            <a:off x="781597" y="6455230"/>
            <a:ext cx="8077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spcBef>
                <a:spcPct val="50000"/>
              </a:spcBef>
            </a:pPr>
            <a:r>
              <a:rPr lang="en-US" altLang="en-US" sz="1400" dirty="0" smtClean="0"/>
              <a:t>Source: Carson </a:t>
            </a:r>
            <a:r>
              <a:rPr lang="en-US" altLang="en-US" sz="1400" dirty="0"/>
              <a:t>A. Jeffres, Peter B. Moyle, &amp; Jeffrey J. </a:t>
            </a:r>
            <a:r>
              <a:rPr lang="en-US" altLang="en-US" sz="1400" dirty="0" err="1" smtClean="0"/>
              <a:t>Opperman</a:t>
            </a:r>
            <a:endParaRPr lang="en-US" altLang="en-US" sz="1400" dirty="0"/>
          </a:p>
        </p:txBody>
      </p:sp>
      <p:sp>
        <p:nvSpPr>
          <p:cNvPr id="174085" name="Text Box 5"/>
          <p:cNvSpPr txBox="1">
            <a:spLocks noChangeArrowheads="1"/>
          </p:cNvSpPr>
          <p:nvPr/>
        </p:nvSpPr>
        <p:spPr bwMode="auto">
          <a:xfrm>
            <a:off x="1568148" y="1746710"/>
            <a:ext cx="1805952" cy="64135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spcBef>
                <a:spcPct val="50000"/>
              </a:spcBef>
            </a:pPr>
            <a:r>
              <a:rPr lang="en-US" altLang="en-US" dirty="0" smtClean="0"/>
              <a:t>River-raised </a:t>
            </a:r>
            <a:r>
              <a:rPr lang="en-US" altLang="en-US" dirty="0"/>
              <a:t>chinook salmon</a:t>
            </a:r>
          </a:p>
        </p:txBody>
      </p:sp>
      <p:sp>
        <p:nvSpPr>
          <p:cNvPr id="174086" name="Text Box 6"/>
          <p:cNvSpPr txBox="1">
            <a:spLocks noChangeArrowheads="1"/>
          </p:cNvSpPr>
          <p:nvPr/>
        </p:nvSpPr>
        <p:spPr bwMode="auto">
          <a:xfrm>
            <a:off x="5029200" y="1746710"/>
            <a:ext cx="1974666" cy="64135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spcBef>
                <a:spcPct val="50000"/>
              </a:spcBef>
            </a:pPr>
            <a:r>
              <a:rPr lang="en-US" altLang="en-US" dirty="0" smtClean="0"/>
              <a:t>Floodplain-raised </a:t>
            </a:r>
            <a:r>
              <a:rPr lang="en-US" altLang="en-US" dirty="0"/>
              <a:t>chinook salmon</a:t>
            </a:r>
          </a:p>
        </p:txBody>
      </p:sp>
      <p:sp>
        <p:nvSpPr>
          <p:cNvPr id="8" name="TextBox 7"/>
          <p:cNvSpPr txBox="1"/>
          <p:nvPr/>
        </p:nvSpPr>
        <p:spPr>
          <a:xfrm>
            <a:off x="1253062" y="4873055"/>
            <a:ext cx="2436125" cy="707886"/>
          </a:xfrm>
          <a:prstGeom prst="rect">
            <a:avLst/>
          </a:prstGeom>
          <a:solidFill>
            <a:schemeClr val="bg1">
              <a:alpha val="65000"/>
            </a:schemeClr>
          </a:solidFill>
        </p:spPr>
        <p:txBody>
          <a:bodyPr wrap="square" rtlCol="0">
            <a:spAutoFit/>
          </a:bodyPr>
          <a:lstStyle/>
          <a:p>
            <a:r>
              <a:rPr lang="en-US" sz="2000" i="1" dirty="0" smtClean="0"/>
              <a:t>2017 – Fish </a:t>
            </a:r>
            <a:r>
              <a:rPr lang="en-US" sz="2000" b="1" i="1" dirty="0" smtClean="0"/>
              <a:t>still</a:t>
            </a:r>
            <a:r>
              <a:rPr lang="en-US" sz="2000" i="1" dirty="0" smtClean="0"/>
              <a:t> using floodplain</a:t>
            </a:r>
            <a:endParaRPr lang="en-US" sz="2000" i="1" dirty="0"/>
          </a:p>
        </p:txBody>
      </p:sp>
      <p:sp>
        <p:nvSpPr>
          <p:cNvPr id="2" name="TextBox 1"/>
          <p:cNvSpPr txBox="1"/>
          <p:nvPr/>
        </p:nvSpPr>
        <p:spPr>
          <a:xfrm>
            <a:off x="1828800" y="304800"/>
            <a:ext cx="5791200" cy="461665"/>
          </a:xfrm>
          <a:prstGeom prst="rect">
            <a:avLst/>
          </a:prstGeom>
          <a:noFill/>
        </p:spPr>
        <p:txBody>
          <a:bodyPr wrap="square" rtlCol="0">
            <a:spAutoFit/>
          </a:bodyPr>
          <a:lstStyle/>
          <a:p>
            <a:r>
              <a:rPr lang="en-US" sz="2400" dirty="0" smtClean="0">
                <a:solidFill>
                  <a:srgbClr val="56A0D3"/>
                </a:solidFill>
              </a:rPr>
              <a:t>Cosumnes River Floodplain Experiment</a:t>
            </a:r>
            <a:endParaRPr lang="en-US" sz="2400" dirty="0">
              <a:solidFill>
                <a:srgbClr val="56A0D3"/>
              </a:solidFill>
            </a:endParaRPr>
          </a:p>
        </p:txBody>
      </p:sp>
    </p:spTree>
    <p:extLst>
      <p:ext uri="{BB962C8B-B14F-4D97-AF65-F5344CB8AC3E}">
        <p14:creationId xmlns:p14="http://schemas.microsoft.com/office/powerpoint/2010/main" val="35097280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325" y="444788"/>
            <a:ext cx="7104063" cy="861498"/>
          </a:xfrm>
        </p:spPr>
        <p:txBody>
          <a:bodyPr/>
          <a:lstStyle/>
          <a:p>
            <a:r>
              <a:rPr lang="en-US" dirty="0" smtClean="0"/>
              <a:t>Let’s go breach!</a:t>
            </a:r>
            <a:endParaRPr lang="en-US" dirty="0"/>
          </a:p>
        </p:txBody>
      </p:sp>
      <p:sp>
        <p:nvSpPr>
          <p:cNvPr id="4" name="Slide Number Placeholder 3"/>
          <p:cNvSpPr>
            <a:spLocks noGrp="1"/>
          </p:cNvSpPr>
          <p:nvPr>
            <p:ph type="sldNum" sz="quarter" idx="4294967295"/>
          </p:nvPr>
        </p:nvSpPr>
        <p:spPr/>
        <p:txBody>
          <a:bodyPr/>
          <a:lstStyle/>
          <a:p>
            <a:fld id="{96CC02E9-3F05-4F10-9136-20B191F5747C}" type="slidenum">
              <a:rPr lang="en-US" smtClean="0"/>
              <a:t>18</a:t>
            </a:fld>
            <a:endParaRPr lang="en-US"/>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45590" y="1364776"/>
            <a:ext cx="6564573" cy="5155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14338" y="6431438"/>
            <a:ext cx="965012" cy="276999"/>
          </a:xfrm>
          <a:prstGeom prst="rect">
            <a:avLst/>
          </a:prstGeom>
          <a:noFill/>
        </p:spPr>
        <p:txBody>
          <a:bodyPr wrap="square" rtlCol="0">
            <a:spAutoFit/>
          </a:bodyPr>
          <a:lstStyle/>
          <a:p>
            <a:r>
              <a:rPr lang="en-US" sz="1200" dirty="0" smtClean="0">
                <a:solidFill>
                  <a:schemeClr val="bg1"/>
                </a:solidFill>
              </a:rPr>
              <a:t>SFEI 2012</a:t>
            </a:r>
            <a:endParaRPr lang="en-US" sz="1200" dirty="0">
              <a:solidFill>
                <a:schemeClr val="bg1"/>
              </a:solidFill>
            </a:endParaRPr>
          </a:p>
        </p:txBody>
      </p:sp>
      <p:sp>
        <p:nvSpPr>
          <p:cNvPr id="3" name="Oval 2"/>
          <p:cNvSpPr/>
          <p:nvPr/>
        </p:nvSpPr>
        <p:spPr bwMode="auto">
          <a:xfrm>
            <a:off x="4543883" y="3002507"/>
            <a:ext cx="764274" cy="1160060"/>
          </a:xfrm>
          <a:prstGeom prst="ellipse">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 name="Oval 9"/>
          <p:cNvSpPr/>
          <p:nvPr/>
        </p:nvSpPr>
        <p:spPr bwMode="auto">
          <a:xfrm>
            <a:off x="3945656" y="5343098"/>
            <a:ext cx="912126" cy="732430"/>
          </a:xfrm>
          <a:prstGeom prst="ellipse">
            <a:avLst/>
          </a:prstGeom>
          <a:noFill/>
          <a:ln w="38100" cap="flat" cmpd="sng" algn="ctr">
            <a:solidFill>
              <a:schemeClr val="tx1"/>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1" name="Oval 10"/>
          <p:cNvSpPr/>
          <p:nvPr/>
        </p:nvSpPr>
        <p:spPr bwMode="auto">
          <a:xfrm>
            <a:off x="1271751" y="4463132"/>
            <a:ext cx="1338383" cy="1936776"/>
          </a:xfrm>
          <a:prstGeom prst="ellipse">
            <a:avLst/>
          </a:prstGeom>
          <a:noFill/>
          <a:ln w="38100" cap="flat" cmpd="sng" algn="ctr">
            <a:solidFill>
              <a:schemeClr val="tx1"/>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9" name="Oval 8"/>
          <p:cNvSpPr/>
          <p:nvPr/>
        </p:nvSpPr>
        <p:spPr bwMode="auto">
          <a:xfrm>
            <a:off x="3403511" y="5256976"/>
            <a:ext cx="764274" cy="580030"/>
          </a:xfrm>
          <a:prstGeom prst="ellipse">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 name="TextBox 4"/>
          <p:cNvSpPr txBox="1"/>
          <p:nvPr/>
        </p:nvSpPr>
        <p:spPr>
          <a:xfrm>
            <a:off x="3205655" y="2911366"/>
            <a:ext cx="1720365" cy="584775"/>
          </a:xfrm>
          <a:prstGeom prst="rect">
            <a:avLst/>
          </a:prstGeom>
          <a:noFill/>
        </p:spPr>
        <p:txBody>
          <a:bodyPr wrap="square" rtlCol="0">
            <a:spAutoFit/>
          </a:bodyPr>
          <a:lstStyle>
            <a:defPPr>
              <a:defRPr lang="en-US"/>
            </a:defPPr>
            <a:lvl1pPr>
              <a:defRPr sz="1600"/>
            </a:lvl1pPr>
          </a:lstStyle>
          <a:p>
            <a:r>
              <a:rPr lang="en-US" dirty="0" err="1"/>
              <a:t>Oneto</a:t>
            </a:r>
            <a:r>
              <a:rPr lang="en-US" dirty="0"/>
              <a:t>/ Denier</a:t>
            </a:r>
          </a:p>
          <a:p>
            <a:r>
              <a:rPr lang="en-US" dirty="0"/>
              <a:t>TNC</a:t>
            </a:r>
          </a:p>
        </p:txBody>
      </p:sp>
      <p:sp>
        <p:nvSpPr>
          <p:cNvPr id="12" name="TextBox 11"/>
          <p:cNvSpPr txBox="1"/>
          <p:nvPr/>
        </p:nvSpPr>
        <p:spPr>
          <a:xfrm>
            <a:off x="4776952" y="5177659"/>
            <a:ext cx="1720365" cy="584775"/>
          </a:xfrm>
          <a:prstGeom prst="rect">
            <a:avLst/>
          </a:prstGeom>
          <a:noFill/>
        </p:spPr>
        <p:txBody>
          <a:bodyPr wrap="square" rtlCol="0">
            <a:spAutoFit/>
          </a:bodyPr>
          <a:lstStyle/>
          <a:p>
            <a:r>
              <a:rPr lang="en-US" sz="1600" dirty="0"/>
              <a:t>Grizzly Slough DWR</a:t>
            </a:r>
          </a:p>
        </p:txBody>
      </p:sp>
      <p:sp>
        <p:nvSpPr>
          <p:cNvPr id="13" name="TextBox 12"/>
          <p:cNvSpPr txBox="1"/>
          <p:nvPr/>
        </p:nvSpPr>
        <p:spPr>
          <a:xfrm>
            <a:off x="1427484" y="3608703"/>
            <a:ext cx="1720365" cy="830997"/>
          </a:xfrm>
          <a:prstGeom prst="rect">
            <a:avLst/>
          </a:prstGeom>
          <a:noFill/>
        </p:spPr>
        <p:txBody>
          <a:bodyPr wrap="square" rtlCol="0">
            <a:spAutoFit/>
          </a:bodyPr>
          <a:lstStyle/>
          <a:p>
            <a:r>
              <a:rPr lang="en-US" sz="1600" dirty="0"/>
              <a:t>McCormack-Williamson</a:t>
            </a:r>
          </a:p>
          <a:p>
            <a:r>
              <a:rPr lang="en-US" sz="1600" dirty="0"/>
              <a:t>TNC</a:t>
            </a:r>
          </a:p>
        </p:txBody>
      </p:sp>
      <p:sp>
        <p:nvSpPr>
          <p:cNvPr id="14" name="TextBox 13"/>
          <p:cNvSpPr txBox="1"/>
          <p:nvPr/>
        </p:nvSpPr>
        <p:spPr>
          <a:xfrm>
            <a:off x="2399466" y="5804623"/>
            <a:ext cx="1496766" cy="861774"/>
          </a:xfrm>
          <a:prstGeom prst="rect">
            <a:avLst/>
          </a:prstGeom>
          <a:solidFill>
            <a:schemeClr val="accent1">
              <a:lumMod val="60000"/>
              <a:lumOff val="40000"/>
              <a:alpha val="44000"/>
            </a:schemeClr>
          </a:solidFill>
        </p:spPr>
        <p:txBody>
          <a:bodyPr wrap="square" rtlCol="0">
            <a:spAutoFit/>
          </a:bodyPr>
          <a:lstStyle/>
          <a:p>
            <a:r>
              <a:rPr lang="en-US" sz="1600" dirty="0" smtClean="0"/>
              <a:t>Cosumnes Floodplain MB</a:t>
            </a:r>
          </a:p>
          <a:p>
            <a:r>
              <a:rPr lang="en-US" sz="1600" dirty="0" smtClean="0"/>
              <a:t>Westervelt</a:t>
            </a:r>
            <a:endParaRPr lang="en-US" sz="1600" dirty="0"/>
          </a:p>
        </p:txBody>
      </p:sp>
    </p:spTree>
    <p:extLst>
      <p:ext uri="{BB962C8B-B14F-4D97-AF65-F5344CB8AC3E}">
        <p14:creationId xmlns:p14="http://schemas.microsoft.com/office/powerpoint/2010/main" val="10645785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63681" y="1057933"/>
            <a:ext cx="8416637" cy="4809508"/>
          </a:xfrm>
        </p:spPr>
      </p:pic>
      <p:sp>
        <p:nvSpPr>
          <p:cNvPr id="2" name="Title 1"/>
          <p:cNvSpPr>
            <a:spLocks noGrp="1"/>
          </p:cNvSpPr>
          <p:nvPr>
            <p:ph type="title"/>
          </p:nvPr>
        </p:nvSpPr>
        <p:spPr>
          <a:xfrm>
            <a:off x="359480" y="333222"/>
            <a:ext cx="8229600" cy="497416"/>
          </a:xfrm>
        </p:spPr>
        <p:txBody>
          <a:bodyPr>
            <a:normAutofit fontScale="90000"/>
          </a:bodyPr>
          <a:lstStyle/>
          <a:p>
            <a:r>
              <a:rPr lang="en-US" dirty="0" smtClean="0"/>
              <a:t>Grizzly Slough Floodplain Restoration - DWR</a:t>
            </a:r>
            <a:endParaRPr lang="en-US" dirty="0">
              <a:solidFill>
                <a:srgbClr val="FF0000"/>
              </a:solidFill>
            </a:endParaRPr>
          </a:p>
        </p:txBody>
      </p:sp>
    </p:spTree>
    <p:extLst>
      <p:ext uri="{BB962C8B-B14F-4D97-AF65-F5344CB8AC3E}">
        <p14:creationId xmlns:p14="http://schemas.microsoft.com/office/powerpoint/2010/main" val="2080801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3999" cy="6858000"/>
          </a:xfrm>
          <a:prstGeom prst="rect">
            <a:avLst/>
          </a:prstGeom>
        </p:spPr>
      </p:pic>
      <p:sp>
        <p:nvSpPr>
          <p:cNvPr id="3" name="Content Placeholder 15"/>
          <p:cNvSpPr txBox="1">
            <a:spLocks/>
          </p:cNvSpPr>
          <p:nvPr/>
        </p:nvSpPr>
        <p:spPr>
          <a:xfrm>
            <a:off x="457200" y="4267200"/>
            <a:ext cx="5867400" cy="2667000"/>
          </a:xfrm>
          <a:prstGeom prst="rect">
            <a:avLst/>
          </a:prstGeom>
        </p:spPr>
        <p:txBody>
          <a:bodyPr/>
          <a:lstStyle>
            <a:lvl1pPr marL="342900" indent="-342900" algn="l" defTabSz="914400" rtl="0" eaLnBrk="1" latinLnBrk="0" hangingPunct="1">
              <a:spcBef>
                <a:spcPct val="20000"/>
              </a:spcBef>
              <a:buClr>
                <a:srgbClr val="56A0D3"/>
              </a:buClr>
              <a:buSzPct val="125000"/>
              <a:buFont typeface="Arial" panose="020B0604020202020204" pitchFamily="34" charset="0"/>
              <a:buChar char="•"/>
              <a:defRPr sz="23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777777"/>
              </a:buClr>
              <a:buSzPct val="85000"/>
              <a:buFont typeface="Arial" panose="020B0604020202020204" pitchFamily="34" charset="0"/>
              <a:buChar char="−"/>
              <a:defRPr sz="2000" kern="1200">
                <a:solidFill>
                  <a:srgbClr val="77777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777777"/>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solidFill>
                  <a:schemeClr val="bg1"/>
                </a:solidFill>
                <a:effectLst>
                  <a:outerShdw blurRad="38100" dist="38100" dir="2700000" algn="tl">
                    <a:srgbClr val="000000">
                      <a:alpha val="43137"/>
                    </a:srgbClr>
                  </a:outerShdw>
                </a:effectLst>
              </a:rPr>
              <a:t>Restoration goals</a:t>
            </a:r>
          </a:p>
          <a:p>
            <a:pPr marL="0" indent="0">
              <a:buNone/>
            </a:pPr>
            <a:r>
              <a:rPr lang="en-US" dirty="0" smtClean="0">
                <a:solidFill>
                  <a:schemeClr val="bg1"/>
                </a:solidFill>
                <a:effectLst>
                  <a:outerShdw blurRad="38100" dist="38100" dir="2700000" algn="tl">
                    <a:srgbClr val="000000">
                      <a:alpha val="43137"/>
                    </a:srgbClr>
                  </a:outerShdw>
                </a:effectLst>
              </a:rPr>
              <a:t>Delta Landscape(s) </a:t>
            </a:r>
          </a:p>
          <a:p>
            <a:pPr marL="0" indent="0">
              <a:buNone/>
            </a:pPr>
            <a:r>
              <a:rPr lang="en-US" dirty="0" smtClean="0">
                <a:solidFill>
                  <a:schemeClr val="bg1"/>
                </a:solidFill>
                <a:effectLst>
                  <a:outerShdw blurRad="38100" dist="38100" dir="2700000" algn="tl">
                    <a:srgbClr val="000000">
                      <a:alpha val="43137"/>
                    </a:srgbClr>
                  </a:outerShdw>
                </a:effectLst>
              </a:rPr>
              <a:t>Restoration Examples around the Delta</a:t>
            </a:r>
          </a:p>
          <a:p>
            <a:pPr lvl="1"/>
            <a:r>
              <a:rPr lang="en-US" dirty="0" smtClean="0">
                <a:solidFill>
                  <a:schemeClr val="bg1"/>
                </a:solidFill>
                <a:effectLst>
                  <a:outerShdw blurRad="38100" dist="38100" dir="2700000" algn="tl">
                    <a:srgbClr val="000000">
                      <a:alpha val="43137"/>
                    </a:srgbClr>
                  </a:outerShdw>
                </a:effectLst>
              </a:rPr>
              <a:t>Floodplain - Cosumnes, Grizzly Slough </a:t>
            </a:r>
          </a:p>
          <a:p>
            <a:pPr lvl="1"/>
            <a:r>
              <a:rPr lang="en-US" dirty="0" smtClean="0">
                <a:solidFill>
                  <a:schemeClr val="bg1"/>
                </a:solidFill>
                <a:effectLst>
                  <a:outerShdw blurRad="38100" dist="38100" dir="2700000" algn="tl">
                    <a:srgbClr val="000000">
                      <a:alpha val="43137"/>
                    </a:srgbClr>
                  </a:outerShdw>
                </a:effectLst>
              </a:rPr>
              <a:t>Tidal Marsh –  Tule Red, Dutch Slough</a:t>
            </a:r>
          </a:p>
          <a:p>
            <a:pPr lvl="1"/>
            <a:r>
              <a:rPr lang="en-US" dirty="0" smtClean="0">
                <a:solidFill>
                  <a:schemeClr val="bg1"/>
                </a:solidFill>
                <a:effectLst>
                  <a:outerShdw blurRad="38100" dist="38100" dir="2700000" algn="tl">
                    <a:srgbClr val="000000">
                      <a:alpha val="43137"/>
                    </a:srgbClr>
                  </a:outerShdw>
                </a:effectLst>
              </a:rPr>
              <a:t>South Delta – Paradise Cut</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23536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Grizzly Slough Floodplain Restoration - DWR </a:t>
            </a:r>
            <a:endParaRPr lang="en-US" dirty="0"/>
          </a:p>
        </p:txBody>
      </p:sp>
      <p:sp>
        <p:nvSpPr>
          <p:cNvPr id="3" name="Content Placeholder 2"/>
          <p:cNvSpPr>
            <a:spLocks noGrp="1"/>
          </p:cNvSpPr>
          <p:nvPr>
            <p:ph idx="1"/>
          </p:nvPr>
        </p:nvSpPr>
        <p:spPr>
          <a:xfrm>
            <a:off x="457200" y="1295400"/>
            <a:ext cx="8229600" cy="4830763"/>
          </a:xfrm>
        </p:spPr>
        <p:txBody>
          <a:bodyPr/>
          <a:lstStyle/>
          <a:p>
            <a:pPr marL="0" indent="0">
              <a:buNone/>
            </a:pPr>
            <a:r>
              <a:rPr lang="en-US" dirty="0"/>
              <a:t>Goal:  To restore and enhance riparian and wetland habitats to benefit native fish and wildlife</a:t>
            </a:r>
          </a:p>
          <a:p>
            <a:endParaRPr lang="en-US" dirty="0"/>
          </a:p>
          <a:p>
            <a:r>
              <a:rPr lang="en-US" dirty="0" smtClean="0"/>
              <a:t>Recreate </a:t>
            </a:r>
            <a:r>
              <a:rPr lang="en-US" dirty="0"/>
              <a:t>a frequently flooded riparian woodland and tidal wetlands to provide habitat for native fish and wildlife</a:t>
            </a:r>
          </a:p>
          <a:p>
            <a:r>
              <a:rPr lang="en-US" dirty="0"/>
              <a:t>Reconnect nearby waterways to the floodplain to restore natural hydrologic and geomorphic processes. </a:t>
            </a:r>
          </a:p>
          <a:p>
            <a:r>
              <a:rPr lang="en-US" dirty="0"/>
              <a:t>Enhance agriculture that supports wildlife, as possible</a:t>
            </a:r>
          </a:p>
          <a:p>
            <a:endParaRPr lang="en-US" dirty="0"/>
          </a:p>
        </p:txBody>
      </p:sp>
      <p:pic>
        <p:nvPicPr>
          <p:cNvPr id="4" name="Picture 4" descr="http://www.cosumnes.org/wp-content/uploads/2013/05/dancing-cranes_edite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4800600"/>
            <a:ext cx="2884740" cy="19231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467596"/>
            <a:ext cx="2571037" cy="16104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wldlf habita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a:xfrm>
            <a:off x="3162151" y="4676507"/>
            <a:ext cx="1504535" cy="202820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761748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480" y="333222"/>
            <a:ext cx="8229600" cy="497416"/>
          </a:xfrm>
        </p:spPr>
        <p:txBody>
          <a:bodyPr>
            <a:normAutofit fontScale="90000"/>
          </a:bodyPr>
          <a:lstStyle/>
          <a:p>
            <a:r>
              <a:rPr lang="en-US" dirty="0" smtClean="0"/>
              <a:t>Elevation and topography</a:t>
            </a:r>
            <a:endParaRPr lang="en-US" dirty="0">
              <a:solidFill>
                <a:srgbClr val="FF0000"/>
              </a:solidFill>
            </a:endParaRPr>
          </a:p>
        </p:txBody>
      </p:sp>
      <p:pic>
        <p:nvPicPr>
          <p:cNvPr id="7" name="Picture 6"/>
          <p:cNvPicPr>
            <a:picLocks noChangeAspect="1"/>
          </p:cNvPicPr>
          <p:nvPr/>
        </p:nvPicPr>
        <p:blipFill>
          <a:blip r:embed="rId3"/>
          <a:stretch>
            <a:fillRect/>
          </a:stretch>
        </p:blipFill>
        <p:spPr>
          <a:xfrm>
            <a:off x="359480" y="923375"/>
            <a:ext cx="7481237" cy="5077826"/>
          </a:xfrm>
          <a:prstGeom prst="rect">
            <a:avLst/>
          </a:prstGeom>
        </p:spPr>
      </p:pic>
      <p:graphicFrame>
        <p:nvGraphicFramePr>
          <p:cNvPr id="9" name="Table 8"/>
          <p:cNvGraphicFramePr>
            <a:graphicFrameLocks noGrp="1"/>
          </p:cNvGraphicFramePr>
          <p:nvPr>
            <p:extLst/>
          </p:nvPr>
        </p:nvGraphicFramePr>
        <p:xfrm>
          <a:off x="5943600" y="3938721"/>
          <a:ext cx="2879834" cy="2062480"/>
        </p:xfrm>
        <a:graphic>
          <a:graphicData uri="http://schemas.openxmlformats.org/drawingml/2006/table">
            <a:tbl>
              <a:tblPr firstRow="1" bandRow="1">
                <a:tableStyleId>{5C22544A-7EE6-4342-B048-85BDC9FD1C3A}</a:tableStyleId>
              </a:tblPr>
              <a:tblGrid>
                <a:gridCol w="1696872">
                  <a:extLst>
                    <a:ext uri="{9D8B030D-6E8A-4147-A177-3AD203B41FA5}">
                      <a16:colId xmlns:a16="http://schemas.microsoft.com/office/drawing/2014/main" val="2142238238"/>
                    </a:ext>
                  </a:extLst>
                </a:gridCol>
                <a:gridCol w="1182962">
                  <a:extLst>
                    <a:ext uri="{9D8B030D-6E8A-4147-A177-3AD203B41FA5}">
                      <a16:colId xmlns:a16="http://schemas.microsoft.com/office/drawing/2014/main" val="1305444199"/>
                    </a:ext>
                  </a:extLst>
                </a:gridCol>
              </a:tblGrid>
              <a:tr h="370840">
                <a:tc>
                  <a:txBody>
                    <a:bodyPr/>
                    <a:lstStyle/>
                    <a:p>
                      <a:pPr algn="ctr"/>
                      <a:r>
                        <a:rPr lang="en-US" sz="1600" dirty="0" smtClean="0"/>
                        <a:t>Tidal Datum</a:t>
                      </a:r>
                      <a:endParaRPr lang="en-US" sz="1600" dirty="0"/>
                    </a:p>
                  </a:txBody>
                  <a:tcPr/>
                </a:tc>
                <a:tc>
                  <a:txBody>
                    <a:bodyPr/>
                    <a:lstStyle/>
                    <a:p>
                      <a:pPr algn="ctr"/>
                      <a:r>
                        <a:rPr lang="en-US" sz="1600" dirty="0" smtClean="0"/>
                        <a:t>Elevation </a:t>
                      </a:r>
                      <a:r>
                        <a:rPr lang="en-US" sz="1600" b="0" dirty="0" smtClean="0"/>
                        <a:t>(</a:t>
                      </a:r>
                      <a:r>
                        <a:rPr lang="en-US" sz="1600" b="0" dirty="0" err="1" smtClean="0"/>
                        <a:t>ft</a:t>
                      </a:r>
                      <a:r>
                        <a:rPr lang="en-US" sz="1600" b="0" dirty="0" smtClean="0"/>
                        <a:t> NAVD88)</a:t>
                      </a:r>
                      <a:endParaRPr lang="en-US" sz="1600" b="0" dirty="0"/>
                    </a:p>
                  </a:txBody>
                  <a:tcPr/>
                </a:tc>
                <a:extLst>
                  <a:ext uri="{0D108BD9-81ED-4DB2-BD59-A6C34878D82A}">
                    <a16:rowId xmlns:a16="http://schemas.microsoft.com/office/drawing/2014/main" val="2109016056"/>
                  </a:ext>
                </a:extLst>
              </a:tr>
              <a:tr h="370840">
                <a:tc>
                  <a:txBody>
                    <a:bodyPr/>
                    <a:lstStyle/>
                    <a:p>
                      <a:r>
                        <a:rPr lang="en-US" sz="1600" dirty="0" smtClean="0"/>
                        <a:t>MHHW</a:t>
                      </a:r>
                      <a:endParaRPr lang="en-US" sz="1600" dirty="0"/>
                    </a:p>
                  </a:txBody>
                  <a:tcPr/>
                </a:tc>
                <a:tc>
                  <a:txBody>
                    <a:bodyPr/>
                    <a:lstStyle/>
                    <a:p>
                      <a:pPr algn="ctr"/>
                      <a:r>
                        <a:rPr lang="en-US" sz="1600" dirty="0" smtClean="0"/>
                        <a:t>5.8</a:t>
                      </a:r>
                      <a:endParaRPr lang="en-US" sz="1600" dirty="0"/>
                    </a:p>
                  </a:txBody>
                  <a:tcPr/>
                </a:tc>
                <a:extLst>
                  <a:ext uri="{0D108BD9-81ED-4DB2-BD59-A6C34878D82A}">
                    <a16:rowId xmlns:a16="http://schemas.microsoft.com/office/drawing/2014/main" val="399159076"/>
                  </a:ext>
                </a:extLst>
              </a:tr>
              <a:tr h="370840">
                <a:tc>
                  <a:txBody>
                    <a:bodyPr/>
                    <a:lstStyle/>
                    <a:p>
                      <a:r>
                        <a:rPr lang="en-US" sz="1600" dirty="0" smtClean="0"/>
                        <a:t>Mean Tide Level</a:t>
                      </a:r>
                      <a:endParaRPr lang="en-US" sz="1600" dirty="0"/>
                    </a:p>
                  </a:txBody>
                  <a:tcPr/>
                </a:tc>
                <a:tc>
                  <a:txBody>
                    <a:bodyPr/>
                    <a:lstStyle/>
                    <a:p>
                      <a:pPr algn="ctr"/>
                      <a:r>
                        <a:rPr lang="en-US" sz="1600" dirty="0" smtClean="0"/>
                        <a:t>4.4</a:t>
                      </a:r>
                      <a:endParaRPr lang="en-US" sz="1600" dirty="0"/>
                    </a:p>
                  </a:txBody>
                  <a:tcPr/>
                </a:tc>
                <a:extLst>
                  <a:ext uri="{0D108BD9-81ED-4DB2-BD59-A6C34878D82A}">
                    <a16:rowId xmlns:a16="http://schemas.microsoft.com/office/drawing/2014/main" val="108399258"/>
                  </a:ext>
                </a:extLst>
              </a:tr>
              <a:tr h="370840">
                <a:tc>
                  <a:txBody>
                    <a:bodyPr/>
                    <a:lstStyle/>
                    <a:p>
                      <a:r>
                        <a:rPr lang="en-US" sz="1600" dirty="0" smtClean="0"/>
                        <a:t>MLLW</a:t>
                      </a:r>
                      <a:endParaRPr lang="en-US" sz="1600" dirty="0"/>
                    </a:p>
                  </a:txBody>
                  <a:tcPr/>
                </a:tc>
                <a:tc>
                  <a:txBody>
                    <a:bodyPr/>
                    <a:lstStyle/>
                    <a:p>
                      <a:pPr algn="ctr"/>
                      <a:r>
                        <a:rPr lang="en-US" sz="1600" dirty="0" smtClean="0"/>
                        <a:t>2.8</a:t>
                      </a:r>
                      <a:endParaRPr lang="en-US" sz="1600" dirty="0"/>
                    </a:p>
                  </a:txBody>
                  <a:tcPr/>
                </a:tc>
                <a:extLst>
                  <a:ext uri="{0D108BD9-81ED-4DB2-BD59-A6C34878D82A}">
                    <a16:rowId xmlns:a16="http://schemas.microsoft.com/office/drawing/2014/main" val="3577627331"/>
                  </a:ext>
                </a:extLst>
              </a:tr>
              <a:tr h="370840">
                <a:tc gridSpan="2">
                  <a:txBody>
                    <a:bodyPr/>
                    <a:lstStyle/>
                    <a:p>
                      <a:r>
                        <a:rPr lang="en-US" sz="1200" dirty="0" smtClean="0"/>
                        <a:t>Mokelumne River at Benson’s Ferry </a:t>
                      </a:r>
                      <a:endParaRPr lang="en-US" sz="1400" dirty="0"/>
                    </a:p>
                  </a:txBody>
                  <a:tcPr/>
                </a:tc>
                <a:tc hMerge="1">
                  <a:txBody>
                    <a:bodyPr/>
                    <a:lstStyle/>
                    <a:p>
                      <a:endParaRPr lang="en-US" dirty="0"/>
                    </a:p>
                  </a:txBody>
                  <a:tcPr/>
                </a:tc>
                <a:extLst>
                  <a:ext uri="{0D108BD9-81ED-4DB2-BD59-A6C34878D82A}">
                    <a16:rowId xmlns:a16="http://schemas.microsoft.com/office/drawing/2014/main" val="3575369314"/>
                  </a:ext>
                </a:extLst>
              </a:tr>
            </a:tbl>
          </a:graphicData>
        </a:graphic>
      </p:graphicFrame>
    </p:spTree>
    <p:extLst>
      <p:ext uri="{BB962C8B-B14F-4D97-AF65-F5344CB8AC3E}">
        <p14:creationId xmlns:p14="http://schemas.microsoft.com/office/powerpoint/2010/main" val="2526392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t="10699"/>
          <a:stretch/>
        </p:blipFill>
        <p:spPr bwMode="auto">
          <a:xfrm>
            <a:off x="1045034" y="1077675"/>
            <a:ext cx="7055925" cy="486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59480" y="555171"/>
            <a:ext cx="8229600" cy="275466"/>
          </a:xfrm>
        </p:spPr>
        <p:txBody>
          <a:bodyPr>
            <a:normAutofit fontScale="90000"/>
          </a:bodyPr>
          <a:lstStyle/>
          <a:p>
            <a:r>
              <a:rPr lang="en-US" dirty="0" smtClean="0"/>
              <a:t>Flood Recurrence (modeled)</a:t>
            </a:r>
            <a:endParaRPr lang="en-US" dirty="0">
              <a:solidFill>
                <a:srgbClr val="FF0000"/>
              </a:solidFill>
            </a:endParaRPr>
          </a:p>
        </p:txBody>
      </p:sp>
      <p:sp>
        <p:nvSpPr>
          <p:cNvPr id="5" name="TextBox 4"/>
          <p:cNvSpPr txBox="1"/>
          <p:nvPr/>
        </p:nvSpPr>
        <p:spPr>
          <a:xfrm>
            <a:off x="4046946" y="1191115"/>
            <a:ext cx="994952" cy="276999"/>
          </a:xfrm>
          <a:prstGeom prst="rect">
            <a:avLst/>
          </a:prstGeom>
          <a:noFill/>
        </p:spPr>
        <p:txBody>
          <a:bodyPr wrap="none" rtlCol="0">
            <a:spAutoFit/>
          </a:bodyPr>
          <a:lstStyle/>
          <a:p>
            <a:r>
              <a:rPr lang="en-US" sz="1200" b="1" i="1" dirty="0" smtClean="0">
                <a:solidFill>
                  <a:schemeClr val="bg1"/>
                </a:solidFill>
              </a:rPr>
              <a:t>Cosumnes R.</a:t>
            </a:r>
            <a:endParaRPr lang="en-US" sz="1200" b="1" i="1" dirty="0">
              <a:solidFill>
                <a:schemeClr val="bg1"/>
              </a:solidFill>
            </a:endParaRPr>
          </a:p>
        </p:txBody>
      </p:sp>
      <p:sp>
        <p:nvSpPr>
          <p:cNvPr id="7" name="TextBox 6"/>
          <p:cNvSpPr txBox="1"/>
          <p:nvPr/>
        </p:nvSpPr>
        <p:spPr>
          <a:xfrm rot="16200000">
            <a:off x="1412110" y="2544931"/>
            <a:ext cx="1110817" cy="276999"/>
          </a:xfrm>
          <a:prstGeom prst="rect">
            <a:avLst/>
          </a:prstGeom>
          <a:noFill/>
        </p:spPr>
        <p:txBody>
          <a:bodyPr wrap="none" rtlCol="0">
            <a:spAutoFit/>
          </a:bodyPr>
          <a:lstStyle/>
          <a:p>
            <a:r>
              <a:rPr lang="en-US" sz="1200" b="1" i="1" dirty="0" smtClean="0">
                <a:solidFill>
                  <a:schemeClr val="bg1"/>
                </a:solidFill>
              </a:rPr>
              <a:t>Mokelumne R.</a:t>
            </a:r>
            <a:endParaRPr lang="en-US" sz="1200" b="1" i="1" dirty="0">
              <a:solidFill>
                <a:schemeClr val="bg1"/>
              </a:solidFill>
            </a:endParaRPr>
          </a:p>
        </p:txBody>
      </p:sp>
      <p:sp>
        <p:nvSpPr>
          <p:cNvPr id="8" name="TextBox 7"/>
          <p:cNvSpPr txBox="1"/>
          <p:nvPr/>
        </p:nvSpPr>
        <p:spPr>
          <a:xfrm>
            <a:off x="7148310" y="5064739"/>
            <a:ext cx="804387" cy="276999"/>
          </a:xfrm>
          <a:prstGeom prst="rect">
            <a:avLst/>
          </a:prstGeom>
          <a:noFill/>
        </p:spPr>
        <p:txBody>
          <a:bodyPr wrap="none" rtlCol="0">
            <a:spAutoFit/>
          </a:bodyPr>
          <a:lstStyle/>
          <a:p>
            <a:r>
              <a:rPr lang="en-US" sz="1200" b="1" i="1" dirty="0" smtClean="0">
                <a:solidFill>
                  <a:schemeClr val="bg1"/>
                </a:solidFill>
              </a:rPr>
              <a:t>Dry Creek</a:t>
            </a:r>
            <a:endParaRPr lang="en-US" sz="1200" b="1" i="1" dirty="0">
              <a:solidFill>
                <a:schemeClr val="bg1"/>
              </a:solidFill>
            </a:endParaRPr>
          </a:p>
        </p:txBody>
      </p:sp>
      <p:sp>
        <p:nvSpPr>
          <p:cNvPr id="9" name="TextBox 8"/>
          <p:cNvSpPr txBox="1"/>
          <p:nvPr/>
        </p:nvSpPr>
        <p:spPr>
          <a:xfrm rot="18435718">
            <a:off x="3311189" y="2313050"/>
            <a:ext cx="1080745" cy="276999"/>
          </a:xfrm>
          <a:prstGeom prst="rect">
            <a:avLst/>
          </a:prstGeom>
          <a:noFill/>
        </p:spPr>
        <p:txBody>
          <a:bodyPr wrap="none" rtlCol="0">
            <a:spAutoFit/>
          </a:bodyPr>
          <a:lstStyle/>
          <a:p>
            <a:r>
              <a:rPr lang="en-US" sz="1200" b="1" i="1" dirty="0" smtClean="0">
                <a:solidFill>
                  <a:schemeClr val="bg1"/>
                </a:solidFill>
              </a:rPr>
              <a:t>Grizzly Slough</a:t>
            </a:r>
            <a:endParaRPr lang="en-US" sz="1200" b="1" i="1" dirty="0">
              <a:solidFill>
                <a:schemeClr val="bg1"/>
              </a:solidFill>
            </a:endParaRPr>
          </a:p>
        </p:txBody>
      </p:sp>
      <p:sp>
        <p:nvSpPr>
          <p:cNvPr id="10" name="TextBox 9"/>
          <p:cNvSpPr txBox="1"/>
          <p:nvPr/>
        </p:nvSpPr>
        <p:spPr>
          <a:xfrm rot="2888384">
            <a:off x="6397525" y="3082754"/>
            <a:ext cx="955711" cy="276999"/>
          </a:xfrm>
          <a:prstGeom prst="rect">
            <a:avLst/>
          </a:prstGeom>
          <a:noFill/>
        </p:spPr>
        <p:txBody>
          <a:bodyPr wrap="none" rtlCol="0">
            <a:spAutoFit/>
          </a:bodyPr>
          <a:lstStyle/>
          <a:p>
            <a:r>
              <a:rPr lang="en-US" sz="1200" b="1" i="1" dirty="0" smtClean="0">
                <a:solidFill>
                  <a:schemeClr val="bg1"/>
                </a:solidFill>
              </a:rPr>
              <a:t>Bear Slough</a:t>
            </a:r>
            <a:endParaRPr lang="en-US" sz="1200" b="1" i="1" dirty="0">
              <a:solidFill>
                <a:schemeClr val="bg1"/>
              </a:solidFill>
            </a:endParaRPr>
          </a:p>
        </p:txBody>
      </p:sp>
    </p:spTree>
    <p:extLst>
      <p:ext uri="{BB962C8B-B14F-4D97-AF65-F5344CB8AC3E}">
        <p14:creationId xmlns:p14="http://schemas.microsoft.com/office/powerpoint/2010/main" val="1330371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480" y="333222"/>
            <a:ext cx="8632120" cy="497416"/>
          </a:xfrm>
        </p:spPr>
        <p:txBody>
          <a:bodyPr>
            <a:normAutofit fontScale="90000"/>
          </a:bodyPr>
          <a:lstStyle/>
          <a:p>
            <a:r>
              <a:rPr lang="en-US" dirty="0" smtClean="0"/>
              <a:t>Restoration design</a:t>
            </a:r>
            <a:endParaRPr lang="en-US" dirty="0">
              <a:solidFill>
                <a:srgbClr val="FF0000"/>
              </a:solidFill>
            </a:endParaRPr>
          </a:p>
        </p:txBody>
      </p:sp>
      <p:pic>
        <p:nvPicPr>
          <p:cNvPr id="4" name="Picture 3"/>
          <p:cNvPicPr>
            <a:picLocks noChangeAspect="1"/>
          </p:cNvPicPr>
          <p:nvPr/>
        </p:nvPicPr>
        <p:blipFill>
          <a:blip r:embed="rId3"/>
          <a:stretch>
            <a:fillRect/>
          </a:stretch>
        </p:blipFill>
        <p:spPr>
          <a:xfrm>
            <a:off x="648149" y="1048820"/>
            <a:ext cx="7289351" cy="5155239"/>
          </a:xfrm>
          <a:prstGeom prst="rect">
            <a:avLst/>
          </a:prstGeom>
        </p:spPr>
      </p:pic>
      <p:sp>
        <p:nvSpPr>
          <p:cNvPr id="3" name="TextBox 2"/>
          <p:cNvSpPr txBox="1"/>
          <p:nvPr/>
        </p:nvSpPr>
        <p:spPr>
          <a:xfrm>
            <a:off x="4419600" y="4267200"/>
            <a:ext cx="2057400" cy="369332"/>
          </a:xfrm>
          <a:prstGeom prst="rect">
            <a:avLst/>
          </a:prstGeom>
          <a:noFill/>
        </p:spPr>
        <p:txBody>
          <a:bodyPr wrap="square" rtlCol="0">
            <a:spAutoFit/>
          </a:bodyPr>
          <a:lstStyle/>
          <a:p>
            <a:r>
              <a:rPr lang="en-US" dirty="0" smtClean="0"/>
              <a:t>Irrigated Agriculture</a:t>
            </a:r>
            <a:endParaRPr lang="en-US" dirty="0"/>
          </a:p>
        </p:txBody>
      </p:sp>
      <p:sp>
        <p:nvSpPr>
          <p:cNvPr id="5" name="TextBox 4"/>
          <p:cNvSpPr txBox="1"/>
          <p:nvPr/>
        </p:nvSpPr>
        <p:spPr>
          <a:xfrm>
            <a:off x="1406525" y="4431545"/>
            <a:ext cx="1600200" cy="369332"/>
          </a:xfrm>
          <a:prstGeom prst="rect">
            <a:avLst/>
          </a:prstGeom>
          <a:noFill/>
        </p:spPr>
        <p:txBody>
          <a:bodyPr wrap="square" rtlCol="0">
            <a:spAutoFit/>
          </a:bodyPr>
          <a:lstStyle/>
          <a:p>
            <a:r>
              <a:rPr lang="en-US" dirty="0" smtClean="0"/>
              <a:t>Riparian forest</a:t>
            </a:r>
            <a:endParaRPr lang="en-US" dirty="0"/>
          </a:p>
        </p:txBody>
      </p:sp>
      <p:sp>
        <p:nvSpPr>
          <p:cNvPr id="6" name="TextBox 5"/>
          <p:cNvSpPr txBox="1"/>
          <p:nvPr/>
        </p:nvSpPr>
        <p:spPr>
          <a:xfrm>
            <a:off x="1981200" y="1219200"/>
            <a:ext cx="1600200" cy="369332"/>
          </a:xfrm>
          <a:prstGeom prst="rect">
            <a:avLst/>
          </a:prstGeom>
          <a:noFill/>
        </p:spPr>
        <p:txBody>
          <a:bodyPr wrap="square" rtlCol="0">
            <a:spAutoFit/>
          </a:bodyPr>
          <a:lstStyle/>
          <a:p>
            <a:r>
              <a:rPr lang="en-US" dirty="0" smtClean="0">
                <a:solidFill>
                  <a:srgbClr val="FFFF00"/>
                </a:solidFill>
              </a:rPr>
              <a:t>Breach</a:t>
            </a:r>
            <a:endParaRPr lang="en-US" dirty="0">
              <a:solidFill>
                <a:srgbClr val="FFFF00"/>
              </a:solidFill>
            </a:endParaRPr>
          </a:p>
        </p:txBody>
      </p:sp>
      <p:cxnSp>
        <p:nvCxnSpPr>
          <p:cNvPr id="8" name="Straight Arrow Connector 7"/>
          <p:cNvCxnSpPr/>
          <p:nvPr/>
        </p:nvCxnSpPr>
        <p:spPr>
          <a:xfrm>
            <a:off x="2667000" y="1524000"/>
            <a:ext cx="304800" cy="22063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3427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Grizzly Slough Floodplain Restoration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3862"/>
            <a:ext cx="9144000" cy="5723726"/>
          </a:xfrm>
          <a:prstGeom prst="rect">
            <a:avLst/>
          </a:prstGeom>
        </p:spPr>
      </p:pic>
      <p:sp>
        <p:nvSpPr>
          <p:cNvPr id="6" name="TextBox 5"/>
          <p:cNvSpPr txBox="1"/>
          <p:nvPr/>
        </p:nvSpPr>
        <p:spPr>
          <a:xfrm>
            <a:off x="457200" y="4191000"/>
            <a:ext cx="4953000"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rPr>
              <a:t>Final Design and Permitting 2018</a:t>
            </a:r>
          </a:p>
          <a:p>
            <a:pPr marL="285750" indent="-285750">
              <a:buFont typeface="Arial" panose="020B0604020202020204" pitchFamily="34" charset="0"/>
              <a:buChar char="•"/>
            </a:pPr>
            <a:r>
              <a:rPr lang="en-US" dirty="0" smtClean="0">
                <a:solidFill>
                  <a:schemeClr val="bg1"/>
                </a:solidFill>
              </a:rPr>
              <a:t>Received Prop 1 funding for implementation</a:t>
            </a:r>
          </a:p>
          <a:p>
            <a:pPr marL="285750" indent="-285750">
              <a:buFont typeface="Arial" panose="020B0604020202020204" pitchFamily="34" charset="0"/>
              <a:buChar char="•"/>
            </a:pPr>
            <a:r>
              <a:rPr lang="en-US" dirty="0" smtClean="0">
                <a:solidFill>
                  <a:schemeClr val="bg1"/>
                </a:solidFill>
              </a:rPr>
              <a:t>Construction to commence in 2019</a:t>
            </a:r>
            <a:endParaRPr lang="en-US" dirty="0">
              <a:solidFill>
                <a:schemeClr val="bg1"/>
              </a:solidFill>
            </a:endParaRPr>
          </a:p>
        </p:txBody>
      </p:sp>
      <p:sp>
        <p:nvSpPr>
          <p:cNvPr id="7" name="Title 1"/>
          <p:cNvSpPr txBox="1">
            <a:spLocks/>
          </p:cNvSpPr>
          <p:nvPr/>
        </p:nvSpPr>
        <p:spPr>
          <a:xfrm>
            <a:off x="381000" y="534987"/>
            <a:ext cx="8632120" cy="497416"/>
          </a:xfrm>
          <a:prstGeom prst="rect">
            <a:avLst/>
          </a:prstGeom>
        </p:spPr>
        <p:txBody>
          <a:bodyPr vert="horz" lIns="91440" tIns="45720" rIns="91440" bIns="45720" rtlCol="0" anchor="ctr">
            <a:normAutofit fontScale="90000" lnSpcReduction="10000"/>
          </a:bodyPr>
          <a:lstStyle>
            <a:lvl1pPr algn="l" defTabSz="914400" rtl="0" eaLnBrk="1" latinLnBrk="0" hangingPunct="1">
              <a:spcBef>
                <a:spcPct val="0"/>
              </a:spcBef>
              <a:buNone/>
              <a:defRPr sz="3000" kern="1200">
                <a:solidFill>
                  <a:srgbClr val="56A0D3"/>
                </a:solidFill>
                <a:latin typeface="Arial" panose="020B0604020202020204" pitchFamily="34" charset="0"/>
                <a:ea typeface="+mj-ea"/>
                <a:cs typeface="Arial" panose="020B0604020202020204" pitchFamily="34" charset="0"/>
              </a:defRPr>
            </a:lvl1pPr>
          </a:lstStyle>
          <a:p>
            <a:r>
              <a:rPr lang="en-US" dirty="0" smtClean="0"/>
              <a:t>Next Steps</a:t>
            </a:r>
            <a:endParaRPr lang="en-US" dirty="0">
              <a:solidFill>
                <a:srgbClr val="FF0000"/>
              </a:solidFill>
            </a:endParaRPr>
          </a:p>
        </p:txBody>
      </p:sp>
    </p:spTree>
    <p:extLst>
      <p:ext uri="{BB962C8B-B14F-4D97-AF65-F5344CB8AC3E}">
        <p14:creationId xmlns:p14="http://schemas.microsoft.com/office/powerpoint/2010/main" val="20444157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Suisun Marsh - Tule Red Tidal Restoration Project</a:t>
            </a:r>
            <a:endParaRPr lang="en-US" dirty="0"/>
          </a:p>
        </p:txBody>
      </p:sp>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644" t="27837" r="958" b="29224"/>
          <a:stretch/>
        </p:blipFill>
        <p:spPr bwMode="auto">
          <a:xfrm>
            <a:off x="146756" y="1378286"/>
            <a:ext cx="7991664" cy="5253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 y="1905000"/>
            <a:ext cx="2667000" cy="461665"/>
          </a:xfrm>
          <a:prstGeom prst="rect">
            <a:avLst/>
          </a:prstGeom>
          <a:solidFill>
            <a:schemeClr val="bg1"/>
          </a:solidFill>
        </p:spPr>
        <p:txBody>
          <a:bodyPr wrap="square" rtlCol="0">
            <a:spAutoFit/>
          </a:bodyPr>
          <a:lstStyle/>
          <a:p>
            <a:r>
              <a:rPr lang="en-US" sz="2400" dirty="0" smtClean="0"/>
              <a:t>Suisun Marsh</a:t>
            </a:r>
            <a:endParaRPr lang="en-US" sz="2400" dirty="0"/>
          </a:p>
        </p:txBody>
      </p:sp>
    </p:spTree>
    <p:extLst>
      <p:ext uri="{BB962C8B-B14F-4D97-AF65-F5344CB8AC3E}">
        <p14:creationId xmlns:p14="http://schemas.microsoft.com/office/powerpoint/2010/main" val="12274161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8382000" cy="1143000"/>
          </a:xfrm>
        </p:spPr>
        <p:txBody>
          <a:bodyPr/>
          <a:lstStyle/>
          <a:p>
            <a:r>
              <a:rPr lang="en-US" dirty="0" smtClean="0"/>
              <a:t>From duck club… to tidal marsh to benefit fish</a:t>
            </a:r>
            <a:endParaRPr lang="en-US" dirty="0"/>
          </a:p>
        </p:txBody>
      </p:sp>
      <p:sp>
        <p:nvSpPr>
          <p:cNvPr id="3" name="Slide Number Placeholder 2"/>
          <p:cNvSpPr>
            <a:spLocks noGrp="1"/>
          </p:cNvSpPr>
          <p:nvPr>
            <p:ph type="sldNum" sz="quarter" idx="12"/>
          </p:nvPr>
        </p:nvSpPr>
        <p:spPr/>
        <p:txBody>
          <a:bodyPr/>
          <a:lstStyle/>
          <a:p>
            <a:fld id="{96CC02E9-3F05-4F10-9136-20B191F5747C}" type="slidenum">
              <a:rPr lang="en-US" smtClean="0"/>
              <a:t>26</a:t>
            </a:fld>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1438"/>
          <a:stretch/>
        </p:blipFill>
        <p:spPr>
          <a:xfrm>
            <a:off x="-26894" y="1524000"/>
            <a:ext cx="9144000" cy="4701988"/>
          </a:xfrm>
          <a:prstGeom prst="rect">
            <a:avLst/>
          </a:prstGeom>
        </p:spPr>
      </p:pic>
      <p:pic>
        <p:nvPicPr>
          <p:cNvPr id="5" name="Picture 4" descr="https://upload.wikimedia.org/wikipedia/commons/3/3a/Hypomesus_transpacificu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930" y="1692480"/>
            <a:ext cx="1964102" cy="11384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531" y="5187335"/>
            <a:ext cx="2427766" cy="746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3276600"/>
            <a:ext cx="2091852" cy="1392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720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Tule Red Tidal Restoration Project</a:t>
            </a:r>
            <a:endParaRPr lang="en-US" dirty="0"/>
          </a:p>
        </p:txBody>
      </p:sp>
      <p:grpSp>
        <p:nvGrpSpPr>
          <p:cNvPr id="9" name="Group 8"/>
          <p:cNvGrpSpPr/>
          <p:nvPr/>
        </p:nvGrpSpPr>
        <p:grpSpPr>
          <a:xfrm>
            <a:off x="4941312" y="1329946"/>
            <a:ext cx="3802442" cy="5120083"/>
            <a:chOff x="5148282" y="1905000"/>
            <a:chExt cx="3586348" cy="4829107"/>
          </a:xfrm>
        </p:grpSpPr>
        <p:pic>
          <p:nvPicPr>
            <p:cNvPr id="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8282" y="2286000"/>
              <a:ext cx="3504647"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153230" y="1905000"/>
              <a:ext cx="3581400" cy="369332"/>
            </a:xfrm>
            <a:prstGeom prst="rect">
              <a:avLst/>
            </a:prstGeom>
            <a:noFill/>
          </p:spPr>
          <p:txBody>
            <a:bodyPr wrap="square" rtlCol="0">
              <a:spAutoFit/>
            </a:bodyPr>
            <a:lstStyle/>
            <a:p>
              <a:r>
                <a:rPr lang="en-US" dirty="0" smtClean="0"/>
                <a:t>Project – Tidal Wetland</a:t>
              </a:r>
              <a:endParaRPr lang="en-US" dirty="0"/>
            </a:p>
          </p:txBody>
        </p:sp>
        <p:sp>
          <p:nvSpPr>
            <p:cNvPr id="12" name="TextBox 11"/>
            <p:cNvSpPr txBox="1"/>
            <p:nvPr/>
          </p:nvSpPr>
          <p:spPr>
            <a:xfrm>
              <a:off x="5157406" y="6487886"/>
              <a:ext cx="3222357" cy="246221"/>
            </a:xfrm>
            <a:prstGeom prst="rect">
              <a:avLst/>
            </a:prstGeom>
            <a:noFill/>
          </p:spPr>
          <p:txBody>
            <a:bodyPr wrap="none" rtlCol="0">
              <a:spAutoFit/>
            </a:bodyPr>
            <a:lstStyle/>
            <a:p>
              <a:r>
                <a:rPr lang="en-US" sz="1000" dirty="0" smtClean="0"/>
                <a:t>Source: SFCWA/</a:t>
              </a:r>
              <a:r>
                <a:rPr lang="en-US" sz="1000" dirty="0" err="1" smtClean="0"/>
                <a:t>Westervelt</a:t>
              </a:r>
              <a:r>
                <a:rPr lang="en-US" sz="1000" dirty="0" smtClean="0"/>
                <a:t> Ecological Services 2016</a:t>
              </a:r>
              <a:endParaRPr lang="nl-NL" sz="1000" dirty="0"/>
            </a:p>
          </p:txBody>
        </p:sp>
      </p:grpSp>
      <p:pic>
        <p:nvPicPr>
          <p:cNvPr id="1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202" r="5661" b="2199"/>
          <a:stretch/>
        </p:blipFill>
        <p:spPr bwMode="auto">
          <a:xfrm>
            <a:off x="722801" y="1652363"/>
            <a:ext cx="3315800" cy="4618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ight Arrow 13"/>
          <p:cNvSpPr/>
          <p:nvPr/>
        </p:nvSpPr>
        <p:spPr bwMode="auto">
          <a:xfrm>
            <a:off x="3912443" y="1863346"/>
            <a:ext cx="1591733" cy="733778"/>
          </a:xfrm>
          <a:prstGeom prst="rightArrow">
            <a:avLst/>
          </a:prstGeom>
          <a:solidFill>
            <a:srgbClr val="92D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5" name="TextBox 14"/>
          <p:cNvSpPr txBox="1"/>
          <p:nvPr/>
        </p:nvSpPr>
        <p:spPr>
          <a:xfrm>
            <a:off x="690138" y="1348996"/>
            <a:ext cx="3797196" cy="369332"/>
          </a:xfrm>
          <a:prstGeom prst="rect">
            <a:avLst/>
          </a:prstGeom>
          <a:noFill/>
        </p:spPr>
        <p:txBody>
          <a:bodyPr wrap="square" rtlCol="0">
            <a:spAutoFit/>
          </a:bodyPr>
          <a:lstStyle/>
          <a:p>
            <a:r>
              <a:rPr lang="en-US" dirty="0" smtClean="0"/>
              <a:t>Duck Club – Managed Wetlands</a:t>
            </a:r>
            <a:endParaRPr lang="en-US" dirty="0"/>
          </a:p>
        </p:txBody>
      </p:sp>
      <p:sp>
        <p:nvSpPr>
          <p:cNvPr id="16" name="TextBox 15"/>
          <p:cNvSpPr txBox="1"/>
          <p:nvPr/>
        </p:nvSpPr>
        <p:spPr>
          <a:xfrm>
            <a:off x="4079731" y="4758946"/>
            <a:ext cx="2902464" cy="646331"/>
          </a:xfrm>
          <a:prstGeom prst="rect">
            <a:avLst/>
          </a:prstGeom>
          <a:solidFill>
            <a:schemeClr val="bg1"/>
          </a:solidFill>
          <a:ln>
            <a:noFill/>
          </a:ln>
        </p:spPr>
        <p:txBody>
          <a:bodyPr wrap="square" rtlCol="0">
            <a:spAutoFit/>
          </a:bodyPr>
          <a:lstStyle/>
          <a:p>
            <a:r>
              <a:rPr lang="en-US" dirty="0" smtClean="0"/>
              <a:t>377 ac tidal wetlands</a:t>
            </a:r>
          </a:p>
          <a:p>
            <a:r>
              <a:rPr lang="en-US" dirty="0" smtClean="0"/>
              <a:t> </a:t>
            </a:r>
            <a:r>
              <a:rPr lang="en-US" dirty="0" smtClean="0"/>
              <a:t>30 </a:t>
            </a:r>
            <a:r>
              <a:rPr lang="en-US" dirty="0" smtClean="0"/>
              <a:t>ac tidal channels &amp; ponds</a:t>
            </a:r>
            <a:endParaRPr lang="en-US" dirty="0"/>
          </a:p>
        </p:txBody>
      </p:sp>
    </p:spTree>
    <p:extLst>
      <p:ext uri="{BB962C8B-B14F-4D97-AF65-F5344CB8AC3E}">
        <p14:creationId xmlns:p14="http://schemas.microsoft.com/office/powerpoint/2010/main" val="1074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1"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325" y="466032"/>
            <a:ext cx="7104063" cy="562655"/>
          </a:xfrm>
        </p:spPr>
        <p:txBody>
          <a:bodyPr/>
          <a:lstStyle/>
          <a:p>
            <a:r>
              <a:rPr lang="en-US" dirty="0" smtClean="0"/>
              <a:t>Dutch Slough </a:t>
            </a:r>
            <a:endParaRPr lang="en-US" dirty="0"/>
          </a:p>
        </p:txBody>
      </p:sp>
      <p:pic>
        <p:nvPicPr>
          <p:cNvPr id="4098" name="Picture 2" descr="Dutch Slough Project Are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17600" y="1004967"/>
            <a:ext cx="7459663" cy="371739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4"/>
          <p:cNvSpPr txBox="1">
            <a:spLocks/>
          </p:cNvSpPr>
          <p:nvPr/>
        </p:nvSpPr>
        <p:spPr bwMode="auto">
          <a:xfrm>
            <a:off x="740226" y="5123543"/>
            <a:ext cx="7344231" cy="1606550"/>
          </a:xfrm>
          <a:prstGeom prst="rect">
            <a:avLst/>
          </a:prstGeom>
          <a:solidFill>
            <a:srgbClr val="FFFFFF">
              <a:alpha val="6666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spcBef>
                <a:spcPct val="20000"/>
              </a:spcBef>
              <a:spcAft>
                <a:spcPct val="0"/>
              </a:spcAft>
              <a:buClr>
                <a:schemeClr val="tx2"/>
              </a:buClr>
              <a:buFont typeface="Times" pitchFamily="18" charset="0"/>
              <a:buChar char="•"/>
              <a:defRPr sz="2400">
                <a:solidFill>
                  <a:schemeClr val="tx1"/>
                </a:solidFill>
                <a:latin typeface="+mn-lt"/>
                <a:ea typeface="ＭＳ Ｐゴシック" charset="-128"/>
                <a:cs typeface="ＭＳ Ｐゴシック" charset="-128"/>
              </a:defRPr>
            </a:lvl1pPr>
            <a:lvl2pPr marL="576263" indent="-233363" algn="l" rtl="0" eaLnBrk="0" fontAlgn="base" hangingPunct="0">
              <a:spcBef>
                <a:spcPct val="20000"/>
              </a:spcBef>
              <a:spcAft>
                <a:spcPct val="0"/>
              </a:spcAft>
              <a:buClr>
                <a:schemeClr val="tx1"/>
              </a:buClr>
              <a:buFont typeface="Times" pitchFamily="18" charset="0"/>
              <a:buChar char="–"/>
              <a:defRPr sz="2000">
                <a:solidFill>
                  <a:schemeClr val="tx1"/>
                </a:solidFill>
                <a:latin typeface="+mn-lt"/>
                <a:ea typeface="ＭＳ Ｐゴシック" charset="-128"/>
              </a:defRPr>
            </a:lvl2pPr>
            <a:lvl3pPr marL="855663" indent="-165100" algn="l" rtl="0" eaLnBrk="0" fontAlgn="base" hangingPunct="0">
              <a:spcBef>
                <a:spcPct val="20000"/>
              </a:spcBef>
              <a:spcAft>
                <a:spcPct val="0"/>
              </a:spcAft>
              <a:buSzPct val="85000"/>
              <a:buFont typeface="Times" pitchFamily="18" charset="0"/>
              <a:buChar char="•"/>
              <a:defRPr sz="2000">
                <a:solidFill>
                  <a:schemeClr val="tx1"/>
                </a:solidFill>
                <a:latin typeface="+mn-lt"/>
                <a:ea typeface="ＭＳ Ｐゴシック" charset="-128"/>
              </a:defRPr>
            </a:lvl3pPr>
            <a:lvl4pPr marL="1201738" indent="-168275" algn="l" rtl="0" eaLnBrk="0" fontAlgn="base" hangingPunct="0">
              <a:spcBef>
                <a:spcPct val="20000"/>
              </a:spcBef>
              <a:spcAft>
                <a:spcPct val="0"/>
              </a:spcAft>
              <a:buClr>
                <a:schemeClr val="bg2"/>
              </a:buClr>
              <a:buSzPct val="80000"/>
              <a:buFont typeface="Times" pitchFamily="18" charset="0"/>
              <a:buChar char="•"/>
              <a:defRPr>
                <a:solidFill>
                  <a:schemeClr val="tx1"/>
                </a:solidFill>
                <a:latin typeface="+mn-lt"/>
                <a:ea typeface="ＭＳ Ｐゴシック" charset="-128"/>
              </a:defRPr>
            </a:lvl4pPr>
            <a:lvl5pPr marL="1425575" indent="-109538" algn="l" rtl="0" eaLnBrk="0" fontAlgn="base" hangingPunct="0">
              <a:spcBef>
                <a:spcPct val="20000"/>
              </a:spcBef>
              <a:spcAft>
                <a:spcPct val="0"/>
              </a:spcAft>
              <a:buClr>
                <a:schemeClr val="bg2"/>
              </a:buClr>
              <a:buSzPct val="80000"/>
              <a:buFont typeface="Times" pitchFamily="18" charset="0"/>
              <a:defRPr>
                <a:solidFill>
                  <a:schemeClr val="tx1"/>
                </a:solidFill>
                <a:latin typeface="+mn-lt"/>
                <a:ea typeface="ＭＳ Ｐゴシック" charset="-128"/>
              </a:defRPr>
            </a:lvl5pPr>
            <a:lvl6pPr marL="1882775" indent="-109538" algn="l" rtl="0" fontAlgn="base">
              <a:spcBef>
                <a:spcPct val="20000"/>
              </a:spcBef>
              <a:spcAft>
                <a:spcPct val="0"/>
              </a:spcAft>
              <a:buClr>
                <a:schemeClr val="bg2"/>
              </a:buClr>
              <a:buSzPct val="80000"/>
              <a:buFont typeface="Times" charset="0"/>
              <a:defRPr>
                <a:solidFill>
                  <a:schemeClr val="tx1"/>
                </a:solidFill>
                <a:latin typeface="+mn-lt"/>
                <a:ea typeface="ＭＳ Ｐゴシック" charset="-128"/>
              </a:defRPr>
            </a:lvl6pPr>
            <a:lvl7pPr marL="2339975" indent="-109538" algn="l" rtl="0" fontAlgn="base">
              <a:spcBef>
                <a:spcPct val="20000"/>
              </a:spcBef>
              <a:spcAft>
                <a:spcPct val="0"/>
              </a:spcAft>
              <a:buClr>
                <a:schemeClr val="bg2"/>
              </a:buClr>
              <a:buSzPct val="80000"/>
              <a:buFont typeface="Times" charset="0"/>
              <a:defRPr>
                <a:solidFill>
                  <a:schemeClr val="tx1"/>
                </a:solidFill>
                <a:latin typeface="+mn-lt"/>
                <a:ea typeface="ＭＳ Ｐゴシック" charset="-128"/>
              </a:defRPr>
            </a:lvl7pPr>
            <a:lvl8pPr marL="2797175" indent="-109538" algn="l" rtl="0" fontAlgn="base">
              <a:spcBef>
                <a:spcPct val="20000"/>
              </a:spcBef>
              <a:spcAft>
                <a:spcPct val="0"/>
              </a:spcAft>
              <a:buClr>
                <a:schemeClr val="bg2"/>
              </a:buClr>
              <a:buSzPct val="80000"/>
              <a:buFont typeface="Times" charset="0"/>
              <a:defRPr>
                <a:solidFill>
                  <a:schemeClr val="tx1"/>
                </a:solidFill>
                <a:latin typeface="+mn-lt"/>
                <a:ea typeface="ＭＳ Ｐゴシック" charset="-128"/>
              </a:defRPr>
            </a:lvl8pPr>
            <a:lvl9pPr marL="3254375" indent="-109538" algn="l" rtl="0" fontAlgn="base">
              <a:spcBef>
                <a:spcPct val="20000"/>
              </a:spcBef>
              <a:spcAft>
                <a:spcPct val="0"/>
              </a:spcAft>
              <a:buClr>
                <a:schemeClr val="bg2"/>
              </a:buClr>
              <a:buSzPct val="80000"/>
              <a:buFont typeface="Times" charset="0"/>
              <a:defRPr>
                <a:solidFill>
                  <a:schemeClr val="tx1"/>
                </a:solidFill>
                <a:latin typeface="+mn-lt"/>
                <a:ea typeface="ＭＳ Ｐゴシック" charset="-128"/>
              </a:defRPr>
            </a:lvl9pPr>
          </a:lstStyle>
          <a:p>
            <a:r>
              <a:rPr lang="en-US" altLang="en-US" sz="1800" kern="0" dirty="0" smtClean="0"/>
              <a:t>2003 DWR purchased (1,166 acres)</a:t>
            </a:r>
          </a:p>
          <a:p>
            <a:r>
              <a:rPr lang="en-US" altLang="en-US" sz="1800" kern="0" dirty="0" smtClean="0"/>
              <a:t>2008 EIR and Adaptive Management Plan</a:t>
            </a:r>
          </a:p>
          <a:p>
            <a:r>
              <a:rPr lang="en-US" altLang="en-US" sz="1800" kern="0" dirty="0" smtClean="0"/>
              <a:t>2014 Supplemental EIR</a:t>
            </a:r>
          </a:p>
          <a:p>
            <a:r>
              <a:rPr lang="en-US" altLang="en-US" sz="1800" kern="0" dirty="0" smtClean="0"/>
              <a:t>2015 update of Adaptive Management Plan</a:t>
            </a:r>
          </a:p>
          <a:p>
            <a:r>
              <a:rPr lang="en-US" altLang="en-US" sz="1800" kern="0" dirty="0" smtClean="0"/>
              <a:t>2016  Start implementation </a:t>
            </a:r>
          </a:p>
        </p:txBody>
      </p:sp>
    </p:spTree>
    <p:extLst>
      <p:ext uri="{BB962C8B-B14F-4D97-AF65-F5344CB8AC3E}">
        <p14:creationId xmlns:p14="http://schemas.microsoft.com/office/powerpoint/2010/main" val="2819462204"/>
      </p:ext>
    </p:extLst>
  </p:cSld>
  <p:clrMapOvr>
    <a:masterClrMapping/>
  </p:clrMapOvr>
  <mc:AlternateContent xmlns:mc="http://schemas.openxmlformats.org/markup-compatibility/2006" xmlns:p14="http://schemas.microsoft.com/office/powerpoint/2010/main">
    <mc:Choice Requires="p14">
      <p:transition spd="slow" p14:dur="2000" advTm="3513"/>
    </mc:Choice>
    <mc:Fallback xmlns="">
      <p:transition spd="slow" advTm="3513"/>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6"/>
          <p:cNvPicPr>
            <a:picLocks noChangeAspect="1" noChangeArrowheads="1"/>
          </p:cNvPicPr>
          <p:nvPr/>
        </p:nvPicPr>
        <p:blipFill>
          <a:blip r:embed="rId2">
            <a:extLst>
              <a:ext uri="{28A0092B-C50C-407E-A947-70E740481C1C}">
                <a14:useLocalDpi xmlns:a14="http://schemas.microsoft.com/office/drawing/2010/main" val="0"/>
              </a:ext>
            </a:extLst>
          </a:blip>
          <a:srcRect l="17757" t="1512" r="15887" b="19946"/>
          <a:stretch>
            <a:fillRect/>
          </a:stretch>
        </p:blipFill>
        <p:spPr bwMode="auto">
          <a:xfrm>
            <a:off x="3733800" y="990600"/>
            <a:ext cx="5410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p:cNvPicPr>
            <a:picLocks noChangeAspect="1" noChangeArrowheads="1"/>
          </p:cNvPicPr>
          <p:nvPr/>
        </p:nvPicPr>
        <p:blipFill>
          <a:blip r:embed="rId2">
            <a:extLst>
              <a:ext uri="{28A0092B-C50C-407E-A947-70E740481C1C}">
                <a14:useLocalDpi xmlns:a14="http://schemas.microsoft.com/office/drawing/2010/main" val="0"/>
              </a:ext>
            </a:extLst>
          </a:blip>
          <a:srcRect l="1733" t="55544" r="53297" b="21129"/>
          <a:stretch>
            <a:fillRect/>
          </a:stretch>
        </p:blipFill>
        <p:spPr bwMode="auto">
          <a:xfrm>
            <a:off x="3733800" y="5105400"/>
            <a:ext cx="4114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8"/>
          <p:cNvSpPr>
            <a:spLocks noChangeArrowheads="1"/>
          </p:cNvSpPr>
          <p:nvPr/>
        </p:nvSpPr>
        <p:spPr bwMode="auto">
          <a:xfrm>
            <a:off x="3733800" y="4495800"/>
            <a:ext cx="2362200" cy="685800"/>
          </a:xfrm>
          <a:prstGeom prst="rect">
            <a:avLst/>
          </a:prstGeom>
          <a:solidFill>
            <a:schemeClr val="tx1"/>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lvl1pPr eaLnBrk="0" hangingPunct="0">
              <a:defRPr sz="1400" b="1">
                <a:solidFill>
                  <a:schemeClr val="bg2"/>
                </a:solidFill>
                <a:latin typeface="Arial" charset="0"/>
                <a:cs typeface="Arial" charset="0"/>
              </a:defRPr>
            </a:lvl1pPr>
            <a:lvl2pPr marL="742950" indent="-285750" eaLnBrk="0" hangingPunct="0">
              <a:defRPr sz="1400" b="1">
                <a:solidFill>
                  <a:schemeClr val="bg2"/>
                </a:solidFill>
                <a:latin typeface="Arial" charset="0"/>
                <a:cs typeface="Arial" charset="0"/>
              </a:defRPr>
            </a:lvl2pPr>
            <a:lvl3pPr marL="1143000" indent="-228600" eaLnBrk="0" hangingPunct="0">
              <a:defRPr sz="1400" b="1">
                <a:solidFill>
                  <a:schemeClr val="bg2"/>
                </a:solidFill>
                <a:latin typeface="Arial" charset="0"/>
                <a:cs typeface="Arial" charset="0"/>
              </a:defRPr>
            </a:lvl3pPr>
            <a:lvl4pPr marL="1600200" indent="-228600" eaLnBrk="0" hangingPunct="0">
              <a:defRPr sz="1400" b="1">
                <a:solidFill>
                  <a:schemeClr val="bg2"/>
                </a:solidFill>
                <a:latin typeface="Arial" charset="0"/>
                <a:cs typeface="Arial" charset="0"/>
              </a:defRPr>
            </a:lvl4pPr>
            <a:lvl5pPr marL="2057400" indent="-228600" eaLnBrk="0" hangingPunct="0">
              <a:defRPr sz="1400" b="1">
                <a:solidFill>
                  <a:schemeClr val="bg2"/>
                </a:solidFill>
                <a:latin typeface="Arial" charset="0"/>
                <a:cs typeface="Arial" charset="0"/>
              </a:defRPr>
            </a:lvl5pPr>
            <a:lvl6pPr marL="2514600" indent="-228600" eaLnBrk="0" fontAlgn="base" hangingPunct="0">
              <a:spcBef>
                <a:spcPct val="0"/>
              </a:spcBef>
              <a:spcAft>
                <a:spcPct val="0"/>
              </a:spcAft>
              <a:defRPr sz="1400" b="1">
                <a:solidFill>
                  <a:schemeClr val="bg2"/>
                </a:solidFill>
                <a:latin typeface="Arial" charset="0"/>
                <a:cs typeface="Arial" charset="0"/>
              </a:defRPr>
            </a:lvl6pPr>
            <a:lvl7pPr marL="2971800" indent="-228600" eaLnBrk="0" fontAlgn="base" hangingPunct="0">
              <a:spcBef>
                <a:spcPct val="0"/>
              </a:spcBef>
              <a:spcAft>
                <a:spcPct val="0"/>
              </a:spcAft>
              <a:defRPr sz="1400" b="1">
                <a:solidFill>
                  <a:schemeClr val="bg2"/>
                </a:solidFill>
                <a:latin typeface="Arial" charset="0"/>
                <a:cs typeface="Arial" charset="0"/>
              </a:defRPr>
            </a:lvl7pPr>
            <a:lvl8pPr marL="3429000" indent="-228600" eaLnBrk="0" fontAlgn="base" hangingPunct="0">
              <a:spcBef>
                <a:spcPct val="0"/>
              </a:spcBef>
              <a:spcAft>
                <a:spcPct val="0"/>
              </a:spcAft>
              <a:defRPr sz="1400" b="1">
                <a:solidFill>
                  <a:schemeClr val="bg2"/>
                </a:solidFill>
                <a:latin typeface="Arial" charset="0"/>
                <a:cs typeface="Arial" charset="0"/>
              </a:defRPr>
            </a:lvl8pPr>
            <a:lvl9pPr marL="3886200" indent="-228600" eaLnBrk="0" fontAlgn="base" hangingPunct="0">
              <a:spcBef>
                <a:spcPct val="0"/>
              </a:spcBef>
              <a:spcAft>
                <a:spcPct val="0"/>
              </a:spcAft>
              <a:defRPr sz="1400" b="1">
                <a:solidFill>
                  <a:schemeClr val="bg2"/>
                </a:solidFill>
                <a:latin typeface="Arial" charset="0"/>
                <a:cs typeface="Arial" charset="0"/>
              </a:defRPr>
            </a:lvl9pPr>
          </a:lstStyle>
          <a:p>
            <a:pPr algn="ctr" eaLnBrk="1" hangingPunct="1"/>
            <a:endParaRPr lang="en-US" altLang="en-US"/>
          </a:p>
        </p:txBody>
      </p:sp>
      <p:sp>
        <p:nvSpPr>
          <p:cNvPr id="9" name="Content Placeholder 24"/>
          <p:cNvSpPr txBox="1">
            <a:spLocks/>
          </p:cNvSpPr>
          <p:nvPr/>
        </p:nvSpPr>
        <p:spPr bwMode="auto">
          <a:xfrm>
            <a:off x="0" y="990600"/>
            <a:ext cx="3603626" cy="4510314"/>
          </a:xfrm>
          <a:prstGeom prst="rect">
            <a:avLst/>
          </a:prstGeom>
          <a:solidFill>
            <a:srgbClr val="FFFFFF">
              <a:alpha val="6666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spcBef>
                <a:spcPct val="20000"/>
              </a:spcBef>
              <a:spcAft>
                <a:spcPct val="0"/>
              </a:spcAft>
              <a:buClr>
                <a:schemeClr val="tx2"/>
              </a:buClr>
              <a:buFont typeface="Times" pitchFamily="18" charset="0"/>
              <a:buChar char="•"/>
              <a:defRPr sz="2400">
                <a:solidFill>
                  <a:schemeClr val="tx1"/>
                </a:solidFill>
                <a:latin typeface="+mn-lt"/>
                <a:ea typeface="ＭＳ Ｐゴシック" charset="-128"/>
                <a:cs typeface="ＭＳ Ｐゴシック" charset="-128"/>
              </a:defRPr>
            </a:lvl1pPr>
            <a:lvl2pPr marL="576263" indent="-233363" algn="l" rtl="0" eaLnBrk="0" fontAlgn="base" hangingPunct="0">
              <a:spcBef>
                <a:spcPct val="20000"/>
              </a:spcBef>
              <a:spcAft>
                <a:spcPct val="0"/>
              </a:spcAft>
              <a:buClr>
                <a:schemeClr val="tx1"/>
              </a:buClr>
              <a:buFont typeface="Times" pitchFamily="18" charset="0"/>
              <a:buChar char="–"/>
              <a:defRPr sz="2000">
                <a:solidFill>
                  <a:schemeClr val="tx1"/>
                </a:solidFill>
                <a:latin typeface="+mn-lt"/>
                <a:ea typeface="ＭＳ Ｐゴシック" charset="-128"/>
              </a:defRPr>
            </a:lvl2pPr>
            <a:lvl3pPr marL="855663" indent="-165100" algn="l" rtl="0" eaLnBrk="0" fontAlgn="base" hangingPunct="0">
              <a:spcBef>
                <a:spcPct val="20000"/>
              </a:spcBef>
              <a:spcAft>
                <a:spcPct val="0"/>
              </a:spcAft>
              <a:buSzPct val="85000"/>
              <a:buFont typeface="Times" pitchFamily="18" charset="0"/>
              <a:buChar char="•"/>
              <a:defRPr sz="2000">
                <a:solidFill>
                  <a:schemeClr val="tx1"/>
                </a:solidFill>
                <a:latin typeface="+mn-lt"/>
                <a:ea typeface="ＭＳ Ｐゴシック" charset="-128"/>
              </a:defRPr>
            </a:lvl3pPr>
            <a:lvl4pPr marL="1201738" indent="-168275" algn="l" rtl="0" eaLnBrk="0" fontAlgn="base" hangingPunct="0">
              <a:spcBef>
                <a:spcPct val="20000"/>
              </a:spcBef>
              <a:spcAft>
                <a:spcPct val="0"/>
              </a:spcAft>
              <a:buClr>
                <a:schemeClr val="bg2"/>
              </a:buClr>
              <a:buSzPct val="80000"/>
              <a:buFont typeface="Times" pitchFamily="18" charset="0"/>
              <a:buChar char="•"/>
              <a:defRPr>
                <a:solidFill>
                  <a:schemeClr val="tx1"/>
                </a:solidFill>
                <a:latin typeface="+mn-lt"/>
                <a:ea typeface="ＭＳ Ｐゴシック" charset="-128"/>
              </a:defRPr>
            </a:lvl4pPr>
            <a:lvl5pPr marL="1425575" indent="-109538" algn="l" rtl="0" eaLnBrk="0" fontAlgn="base" hangingPunct="0">
              <a:spcBef>
                <a:spcPct val="20000"/>
              </a:spcBef>
              <a:spcAft>
                <a:spcPct val="0"/>
              </a:spcAft>
              <a:buClr>
                <a:schemeClr val="bg2"/>
              </a:buClr>
              <a:buSzPct val="80000"/>
              <a:buFont typeface="Times" pitchFamily="18" charset="0"/>
              <a:defRPr>
                <a:solidFill>
                  <a:schemeClr val="tx1"/>
                </a:solidFill>
                <a:latin typeface="+mn-lt"/>
                <a:ea typeface="ＭＳ Ｐゴシック" charset="-128"/>
              </a:defRPr>
            </a:lvl5pPr>
            <a:lvl6pPr marL="1882775" indent="-109538" algn="l" rtl="0" fontAlgn="base">
              <a:spcBef>
                <a:spcPct val="20000"/>
              </a:spcBef>
              <a:spcAft>
                <a:spcPct val="0"/>
              </a:spcAft>
              <a:buClr>
                <a:schemeClr val="bg2"/>
              </a:buClr>
              <a:buSzPct val="80000"/>
              <a:buFont typeface="Times" charset="0"/>
              <a:defRPr>
                <a:solidFill>
                  <a:schemeClr val="tx1"/>
                </a:solidFill>
                <a:latin typeface="+mn-lt"/>
                <a:ea typeface="ＭＳ Ｐゴシック" charset="-128"/>
              </a:defRPr>
            </a:lvl6pPr>
            <a:lvl7pPr marL="2339975" indent="-109538" algn="l" rtl="0" fontAlgn="base">
              <a:spcBef>
                <a:spcPct val="20000"/>
              </a:spcBef>
              <a:spcAft>
                <a:spcPct val="0"/>
              </a:spcAft>
              <a:buClr>
                <a:schemeClr val="bg2"/>
              </a:buClr>
              <a:buSzPct val="80000"/>
              <a:buFont typeface="Times" charset="0"/>
              <a:defRPr>
                <a:solidFill>
                  <a:schemeClr val="tx1"/>
                </a:solidFill>
                <a:latin typeface="+mn-lt"/>
                <a:ea typeface="ＭＳ Ｐゴシック" charset="-128"/>
              </a:defRPr>
            </a:lvl7pPr>
            <a:lvl8pPr marL="2797175" indent="-109538" algn="l" rtl="0" fontAlgn="base">
              <a:spcBef>
                <a:spcPct val="20000"/>
              </a:spcBef>
              <a:spcAft>
                <a:spcPct val="0"/>
              </a:spcAft>
              <a:buClr>
                <a:schemeClr val="bg2"/>
              </a:buClr>
              <a:buSzPct val="80000"/>
              <a:buFont typeface="Times" charset="0"/>
              <a:defRPr>
                <a:solidFill>
                  <a:schemeClr val="tx1"/>
                </a:solidFill>
                <a:latin typeface="+mn-lt"/>
                <a:ea typeface="ＭＳ Ｐゴシック" charset="-128"/>
              </a:defRPr>
            </a:lvl8pPr>
            <a:lvl9pPr marL="3254375" indent="-109538" algn="l" rtl="0" fontAlgn="base">
              <a:spcBef>
                <a:spcPct val="20000"/>
              </a:spcBef>
              <a:spcAft>
                <a:spcPct val="0"/>
              </a:spcAft>
              <a:buClr>
                <a:schemeClr val="bg2"/>
              </a:buClr>
              <a:buSzPct val="80000"/>
              <a:buFont typeface="Times" charset="0"/>
              <a:defRPr>
                <a:solidFill>
                  <a:schemeClr val="tx1"/>
                </a:solidFill>
                <a:latin typeface="+mn-lt"/>
                <a:ea typeface="ＭＳ Ｐゴシック" charset="-128"/>
              </a:defRPr>
            </a:lvl9pPr>
          </a:lstStyle>
          <a:p>
            <a:pPr marL="0" indent="0">
              <a:buNone/>
            </a:pPr>
            <a:r>
              <a:rPr lang="en-US" sz="1800" b="1" dirty="0" smtClean="0"/>
              <a:t>Objectives</a:t>
            </a:r>
          </a:p>
          <a:p>
            <a:pPr marL="342900" indent="-342900">
              <a:buFont typeface="+mj-lt"/>
              <a:buAutoNum type="arabicPeriod"/>
            </a:pPr>
            <a:r>
              <a:rPr lang="en-US" sz="1800" dirty="0" smtClean="0"/>
              <a:t>Benefit </a:t>
            </a:r>
            <a:r>
              <a:rPr lang="en-US" sz="1800" dirty="0"/>
              <a:t>native species by re-establishing natural ecological process and habitats. </a:t>
            </a:r>
          </a:p>
          <a:p>
            <a:pPr marL="342900" indent="-342900">
              <a:buFont typeface="+mj-lt"/>
              <a:buAutoNum type="arabicPeriod"/>
            </a:pPr>
            <a:r>
              <a:rPr lang="en-US" sz="1800" dirty="0" smtClean="0"/>
              <a:t>Scientific </a:t>
            </a:r>
            <a:r>
              <a:rPr lang="en-US" sz="1800" dirty="0"/>
              <a:t>understanding of Delta habitat restoration. </a:t>
            </a:r>
          </a:p>
          <a:p>
            <a:pPr marL="342900" indent="-342900">
              <a:buFont typeface="+mj-lt"/>
              <a:buAutoNum type="arabicPeriod"/>
            </a:pPr>
            <a:r>
              <a:rPr lang="en-US" sz="1800" dirty="0" smtClean="0"/>
              <a:t>Shoreline </a:t>
            </a:r>
            <a:r>
              <a:rPr lang="en-US" sz="1800" dirty="0"/>
              <a:t>access </a:t>
            </a:r>
            <a:r>
              <a:rPr lang="en-US" sz="1800" dirty="0" smtClean="0"/>
              <a:t>, </a:t>
            </a:r>
            <a:r>
              <a:rPr lang="en-US" sz="1800" dirty="0"/>
              <a:t>educational and recreational opportunities. </a:t>
            </a:r>
          </a:p>
          <a:p>
            <a:pPr marL="342900" indent="-342900">
              <a:buFont typeface="+mj-lt"/>
              <a:buAutoNum type="arabicPeriod"/>
            </a:pPr>
            <a:endParaRPr lang="en-US" altLang="en-US" sz="1800" kern="0" dirty="0" smtClean="0"/>
          </a:p>
        </p:txBody>
      </p:sp>
      <p:sp>
        <p:nvSpPr>
          <p:cNvPr id="10" name="Content Placeholder 24"/>
          <p:cNvSpPr txBox="1">
            <a:spLocks/>
          </p:cNvSpPr>
          <p:nvPr/>
        </p:nvSpPr>
        <p:spPr bwMode="auto">
          <a:xfrm>
            <a:off x="0" y="4005943"/>
            <a:ext cx="3603626" cy="2503714"/>
          </a:xfrm>
          <a:prstGeom prst="rect">
            <a:avLst/>
          </a:prstGeom>
          <a:solidFill>
            <a:srgbClr val="FFFFFF">
              <a:alpha val="91000"/>
            </a:srgbClr>
          </a:solidFill>
          <a:ln>
            <a:noFill/>
          </a:ln>
          <a:extLst/>
        </p:spPr>
        <p:txBody>
          <a:bodyPr vert="horz" wrap="square" lIns="91440" tIns="45720" rIns="91440" bIns="45720" numCol="1" anchor="t" anchorCtr="0" compatLnSpc="1">
            <a:prstTxWarp prst="textNoShape">
              <a:avLst/>
            </a:prstTxWarp>
          </a:bodyPr>
          <a:lstStyle>
            <a:lvl1pPr marL="169863" indent="-169863" algn="l" rtl="0" eaLnBrk="0" fontAlgn="base" hangingPunct="0">
              <a:spcBef>
                <a:spcPct val="20000"/>
              </a:spcBef>
              <a:spcAft>
                <a:spcPct val="0"/>
              </a:spcAft>
              <a:buClr>
                <a:schemeClr val="tx2"/>
              </a:buClr>
              <a:buFont typeface="Times" pitchFamily="18" charset="0"/>
              <a:buChar char="•"/>
              <a:defRPr sz="2400">
                <a:solidFill>
                  <a:schemeClr val="tx1"/>
                </a:solidFill>
                <a:latin typeface="+mn-lt"/>
                <a:ea typeface="ＭＳ Ｐゴシック" charset="-128"/>
                <a:cs typeface="ＭＳ Ｐゴシック" charset="-128"/>
              </a:defRPr>
            </a:lvl1pPr>
            <a:lvl2pPr marL="576263" indent="-233363" algn="l" rtl="0" eaLnBrk="0" fontAlgn="base" hangingPunct="0">
              <a:spcBef>
                <a:spcPct val="20000"/>
              </a:spcBef>
              <a:spcAft>
                <a:spcPct val="0"/>
              </a:spcAft>
              <a:buClr>
                <a:schemeClr val="tx1"/>
              </a:buClr>
              <a:buFont typeface="Times" pitchFamily="18" charset="0"/>
              <a:buChar char="–"/>
              <a:defRPr sz="2000">
                <a:solidFill>
                  <a:schemeClr val="tx1"/>
                </a:solidFill>
                <a:latin typeface="+mn-lt"/>
                <a:ea typeface="ＭＳ Ｐゴシック" charset="-128"/>
              </a:defRPr>
            </a:lvl2pPr>
            <a:lvl3pPr marL="855663" indent="-165100" algn="l" rtl="0" eaLnBrk="0" fontAlgn="base" hangingPunct="0">
              <a:spcBef>
                <a:spcPct val="20000"/>
              </a:spcBef>
              <a:spcAft>
                <a:spcPct val="0"/>
              </a:spcAft>
              <a:buSzPct val="85000"/>
              <a:buFont typeface="Times" pitchFamily="18" charset="0"/>
              <a:buChar char="•"/>
              <a:defRPr sz="2000">
                <a:solidFill>
                  <a:schemeClr val="tx1"/>
                </a:solidFill>
                <a:latin typeface="+mn-lt"/>
                <a:ea typeface="ＭＳ Ｐゴシック" charset="-128"/>
              </a:defRPr>
            </a:lvl3pPr>
            <a:lvl4pPr marL="1201738" indent="-168275" algn="l" rtl="0" eaLnBrk="0" fontAlgn="base" hangingPunct="0">
              <a:spcBef>
                <a:spcPct val="20000"/>
              </a:spcBef>
              <a:spcAft>
                <a:spcPct val="0"/>
              </a:spcAft>
              <a:buClr>
                <a:schemeClr val="bg2"/>
              </a:buClr>
              <a:buSzPct val="80000"/>
              <a:buFont typeface="Times" pitchFamily="18" charset="0"/>
              <a:buChar char="•"/>
              <a:defRPr>
                <a:solidFill>
                  <a:schemeClr val="tx1"/>
                </a:solidFill>
                <a:latin typeface="+mn-lt"/>
                <a:ea typeface="ＭＳ Ｐゴシック" charset="-128"/>
              </a:defRPr>
            </a:lvl4pPr>
            <a:lvl5pPr marL="1425575" indent="-109538" algn="l" rtl="0" eaLnBrk="0" fontAlgn="base" hangingPunct="0">
              <a:spcBef>
                <a:spcPct val="20000"/>
              </a:spcBef>
              <a:spcAft>
                <a:spcPct val="0"/>
              </a:spcAft>
              <a:buClr>
                <a:schemeClr val="bg2"/>
              </a:buClr>
              <a:buSzPct val="80000"/>
              <a:buFont typeface="Times" pitchFamily="18" charset="0"/>
              <a:defRPr>
                <a:solidFill>
                  <a:schemeClr val="tx1"/>
                </a:solidFill>
                <a:latin typeface="+mn-lt"/>
                <a:ea typeface="ＭＳ Ｐゴシック" charset="-128"/>
              </a:defRPr>
            </a:lvl5pPr>
            <a:lvl6pPr marL="1882775" indent="-109538" algn="l" rtl="0" fontAlgn="base">
              <a:spcBef>
                <a:spcPct val="20000"/>
              </a:spcBef>
              <a:spcAft>
                <a:spcPct val="0"/>
              </a:spcAft>
              <a:buClr>
                <a:schemeClr val="bg2"/>
              </a:buClr>
              <a:buSzPct val="80000"/>
              <a:buFont typeface="Times" charset="0"/>
              <a:defRPr>
                <a:solidFill>
                  <a:schemeClr val="tx1"/>
                </a:solidFill>
                <a:latin typeface="+mn-lt"/>
                <a:ea typeface="ＭＳ Ｐゴシック" charset="-128"/>
              </a:defRPr>
            </a:lvl6pPr>
            <a:lvl7pPr marL="2339975" indent="-109538" algn="l" rtl="0" fontAlgn="base">
              <a:spcBef>
                <a:spcPct val="20000"/>
              </a:spcBef>
              <a:spcAft>
                <a:spcPct val="0"/>
              </a:spcAft>
              <a:buClr>
                <a:schemeClr val="bg2"/>
              </a:buClr>
              <a:buSzPct val="80000"/>
              <a:buFont typeface="Times" charset="0"/>
              <a:defRPr>
                <a:solidFill>
                  <a:schemeClr val="tx1"/>
                </a:solidFill>
                <a:latin typeface="+mn-lt"/>
                <a:ea typeface="ＭＳ Ｐゴシック" charset="-128"/>
              </a:defRPr>
            </a:lvl7pPr>
            <a:lvl8pPr marL="2797175" indent="-109538" algn="l" rtl="0" fontAlgn="base">
              <a:spcBef>
                <a:spcPct val="20000"/>
              </a:spcBef>
              <a:spcAft>
                <a:spcPct val="0"/>
              </a:spcAft>
              <a:buClr>
                <a:schemeClr val="bg2"/>
              </a:buClr>
              <a:buSzPct val="80000"/>
              <a:buFont typeface="Times" charset="0"/>
              <a:defRPr>
                <a:solidFill>
                  <a:schemeClr val="tx1"/>
                </a:solidFill>
                <a:latin typeface="+mn-lt"/>
                <a:ea typeface="ＭＳ Ｐゴシック" charset="-128"/>
              </a:defRPr>
            </a:lvl8pPr>
            <a:lvl9pPr marL="3254375" indent="-109538" algn="l" rtl="0" fontAlgn="base">
              <a:spcBef>
                <a:spcPct val="20000"/>
              </a:spcBef>
              <a:spcAft>
                <a:spcPct val="0"/>
              </a:spcAft>
              <a:buClr>
                <a:schemeClr val="bg2"/>
              </a:buClr>
              <a:buSzPct val="80000"/>
              <a:buFont typeface="Times" charset="0"/>
              <a:defRPr>
                <a:solidFill>
                  <a:schemeClr val="tx1"/>
                </a:solidFill>
                <a:latin typeface="+mn-lt"/>
                <a:ea typeface="ＭＳ Ｐゴシック" charset="-128"/>
              </a:defRPr>
            </a:lvl9pPr>
          </a:lstStyle>
          <a:p>
            <a:pPr marL="0" indent="0">
              <a:buNone/>
            </a:pPr>
            <a:r>
              <a:rPr lang="en-US" sz="1800" b="1" dirty="0" smtClean="0"/>
              <a:t>Uncertainties </a:t>
            </a:r>
            <a:r>
              <a:rPr lang="en-US" sz="1800" b="1" dirty="0" smtClean="0">
                <a:sym typeface="Wingdings" panose="05000000000000000000" pitchFamily="2" charset="2"/>
              </a:rPr>
              <a:t> Hypotheses</a:t>
            </a:r>
            <a:r>
              <a:rPr lang="en-US" sz="1800" b="1" dirty="0" smtClean="0"/>
              <a:t> </a:t>
            </a:r>
            <a:endParaRPr lang="en-US" sz="1800" b="1" dirty="0"/>
          </a:p>
          <a:p>
            <a:pPr marL="342900" indent="-342900">
              <a:buFont typeface="+mj-lt"/>
              <a:buAutoNum type="arabicPeriod"/>
            </a:pPr>
            <a:r>
              <a:rPr lang="en-US" altLang="en-US" sz="1800" kern="0" dirty="0" smtClean="0"/>
              <a:t>Marsh plain elevation</a:t>
            </a:r>
          </a:p>
          <a:p>
            <a:pPr marL="749300" lvl="1" indent="-342900"/>
            <a:r>
              <a:rPr lang="en-US" altLang="en-US" sz="1400" kern="0" dirty="0" smtClean="0"/>
              <a:t>Fish survival and growth</a:t>
            </a:r>
          </a:p>
          <a:p>
            <a:pPr marL="749300" lvl="1" indent="-342900"/>
            <a:r>
              <a:rPr lang="en-US" altLang="en-US" sz="1400" kern="0" dirty="0" smtClean="0"/>
              <a:t>Food production and transport</a:t>
            </a:r>
            <a:endParaRPr lang="en-US" altLang="en-US" sz="1400" kern="0" dirty="0"/>
          </a:p>
          <a:p>
            <a:pPr marL="342900" indent="-342900">
              <a:buFont typeface="+mj-lt"/>
              <a:buAutoNum type="arabicPeriod"/>
            </a:pPr>
            <a:r>
              <a:rPr lang="en-US" altLang="en-US" sz="1800" kern="0" dirty="0" smtClean="0"/>
              <a:t>Channel Planform and Scale</a:t>
            </a:r>
          </a:p>
          <a:p>
            <a:pPr marL="749300" lvl="1" indent="-342900"/>
            <a:r>
              <a:rPr lang="en-US" altLang="en-US" sz="1400" kern="0" dirty="0" smtClean="0"/>
              <a:t>Rearing and foraging habitat for salmon, </a:t>
            </a:r>
            <a:r>
              <a:rPr lang="en-US" altLang="en-US" sz="1400" kern="0" dirty="0" err="1" smtClean="0"/>
              <a:t>splittail</a:t>
            </a:r>
            <a:endParaRPr lang="en-US" altLang="en-US" sz="1400" kern="0" dirty="0" smtClean="0"/>
          </a:p>
          <a:p>
            <a:pPr marL="749300" lvl="1" indent="-342900"/>
            <a:r>
              <a:rPr lang="en-US" altLang="en-US" sz="1400" kern="0" dirty="0" smtClean="0"/>
              <a:t>Predation by fish and birds</a:t>
            </a:r>
          </a:p>
        </p:txBody>
      </p:sp>
    </p:spTree>
    <p:extLst>
      <p:ext uri="{BB962C8B-B14F-4D97-AF65-F5344CB8AC3E}">
        <p14:creationId xmlns:p14="http://schemas.microsoft.com/office/powerpoint/2010/main" val="1754947004"/>
      </p:ext>
    </p:extLst>
  </p:cSld>
  <p:clrMapOvr>
    <a:masterClrMapping/>
  </p:clrMapOvr>
  <mc:AlternateContent xmlns:mc="http://schemas.openxmlformats.org/markup-compatibility/2006" xmlns:p14="http://schemas.microsoft.com/office/powerpoint/2010/main">
    <mc:Choice Requires="p14">
      <p:transition spd="slow" p14:dur="2000" advTm="5142"/>
    </mc:Choice>
    <mc:Fallback xmlns="">
      <p:transition spd="slow" advTm="51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29001" y="0"/>
            <a:ext cx="5715000" cy="6913180"/>
          </a:xfrm>
          <a:prstGeom prst="rect">
            <a:avLst/>
          </a:prstGeom>
        </p:spPr>
      </p:pic>
      <p:sp>
        <p:nvSpPr>
          <p:cNvPr id="2" name="Title 1"/>
          <p:cNvSpPr>
            <a:spLocks noGrp="1"/>
          </p:cNvSpPr>
          <p:nvPr>
            <p:ph type="title"/>
          </p:nvPr>
        </p:nvSpPr>
        <p:spPr/>
        <p:txBody>
          <a:bodyPr>
            <a:normAutofit/>
          </a:bodyPr>
          <a:lstStyle/>
          <a:p>
            <a:r>
              <a:rPr lang="en-US" dirty="0" smtClean="0"/>
              <a:t>Eco-Restore</a:t>
            </a:r>
            <a:endParaRPr lang="en-US" dirty="0"/>
          </a:p>
        </p:txBody>
      </p:sp>
      <p:sp>
        <p:nvSpPr>
          <p:cNvPr id="3" name="Content Placeholder 2"/>
          <p:cNvSpPr>
            <a:spLocks noGrp="1"/>
          </p:cNvSpPr>
          <p:nvPr>
            <p:ph sz="half" idx="1"/>
          </p:nvPr>
        </p:nvSpPr>
        <p:spPr>
          <a:xfrm>
            <a:off x="304800" y="1295400"/>
            <a:ext cx="3124201" cy="5181600"/>
          </a:xfrm>
        </p:spPr>
        <p:txBody>
          <a:bodyPr>
            <a:normAutofit fontScale="92500" lnSpcReduction="10000"/>
          </a:bodyPr>
          <a:lstStyle/>
          <a:p>
            <a:r>
              <a:rPr lang="en-US" b="1" dirty="0" smtClean="0"/>
              <a:t>30,000+ </a:t>
            </a:r>
            <a:r>
              <a:rPr lang="en-US" b="1" dirty="0"/>
              <a:t>acres </a:t>
            </a:r>
            <a:r>
              <a:rPr lang="en-US" dirty="0"/>
              <a:t>of </a:t>
            </a:r>
            <a:r>
              <a:rPr lang="en-US" dirty="0" smtClean="0"/>
              <a:t>Delta </a:t>
            </a:r>
            <a:r>
              <a:rPr lang="en-US" dirty="0"/>
              <a:t>habitat restoration in 5 years </a:t>
            </a:r>
          </a:p>
          <a:p>
            <a:r>
              <a:rPr lang="en-US" dirty="0"/>
              <a:t>Includes </a:t>
            </a:r>
            <a:r>
              <a:rPr lang="en-US" b="1" dirty="0"/>
              <a:t>8,000 ac of tidal marsh </a:t>
            </a:r>
            <a:r>
              <a:rPr lang="en-US" dirty="0"/>
              <a:t>for compliance </a:t>
            </a:r>
            <a:r>
              <a:rPr lang="en-US" sz="2000" dirty="0"/>
              <a:t>with USFWS and NMFS </a:t>
            </a:r>
            <a:r>
              <a:rPr lang="en-US" sz="2000" dirty="0" err="1"/>
              <a:t>BiOps</a:t>
            </a:r>
            <a:r>
              <a:rPr lang="en-US" sz="2000" dirty="0"/>
              <a:t> </a:t>
            </a:r>
            <a:r>
              <a:rPr lang="en-US" sz="2000" dirty="0" smtClean="0"/>
              <a:t>and CDFW ITP for Coordinated Operations </a:t>
            </a:r>
            <a:r>
              <a:rPr lang="en-US" sz="2000" dirty="0"/>
              <a:t>of CVP and </a:t>
            </a:r>
            <a:r>
              <a:rPr lang="en-US" sz="2000" dirty="0" smtClean="0"/>
              <a:t>SWP</a:t>
            </a:r>
          </a:p>
          <a:p>
            <a:endParaRPr lang="en-US" sz="2000" dirty="0"/>
          </a:p>
          <a:p>
            <a:pPr marL="0" indent="0">
              <a:buNone/>
            </a:pPr>
            <a:r>
              <a:rPr lang="en-US" sz="2600" dirty="0">
                <a:solidFill>
                  <a:srgbClr val="56A0D3"/>
                </a:solidFill>
              </a:rPr>
              <a:t>Suisun Marsh Plan </a:t>
            </a:r>
            <a:endParaRPr lang="en-US" sz="2600" dirty="0" smtClean="0">
              <a:solidFill>
                <a:srgbClr val="56A0D3"/>
              </a:solidFill>
            </a:endParaRPr>
          </a:p>
          <a:p>
            <a:r>
              <a:rPr lang="en-US" b="1" dirty="0" smtClean="0"/>
              <a:t>5,000 </a:t>
            </a:r>
            <a:r>
              <a:rPr lang="en-US" b="1" dirty="0"/>
              <a:t>– 7,000 acres </a:t>
            </a:r>
            <a:r>
              <a:rPr lang="en-US" dirty="0"/>
              <a:t>tidal marsh </a:t>
            </a:r>
            <a:r>
              <a:rPr lang="en-US" dirty="0" smtClean="0"/>
              <a:t>restoration</a:t>
            </a:r>
            <a:endParaRPr lang="en-US" dirty="0"/>
          </a:p>
        </p:txBody>
      </p:sp>
    </p:spTree>
    <p:extLst>
      <p:ext uri="{BB962C8B-B14F-4D97-AF65-F5344CB8AC3E}">
        <p14:creationId xmlns:p14="http://schemas.microsoft.com/office/powerpoint/2010/main" val="5837749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325" y="433410"/>
            <a:ext cx="7104063" cy="1143000"/>
          </a:xfrm>
        </p:spPr>
        <p:txBody>
          <a:bodyPr/>
          <a:lstStyle/>
          <a:p>
            <a:r>
              <a:rPr lang="en-US" dirty="0" smtClean="0"/>
              <a:t>Dutch Slough Tidal Marsh Restoration Project</a:t>
            </a:r>
            <a:endParaRPr lang="nl-NL" dirty="0"/>
          </a:p>
        </p:txBody>
      </p:sp>
      <p:grpSp>
        <p:nvGrpSpPr>
          <p:cNvPr id="7" name="Group 6"/>
          <p:cNvGrpSpPr/>
          <p:nvPr/>
        </p:nvGrpSpPr>
        <p:grpSpPr>
          <a:xfrm>
            <a:off x="1538005" y="1508749"/>
            <a:ext cx="6520606" cy="4877436"/>
            <a:chOff x="1538005" y="1508749"/>
            <a:chExt cx="6520606" cy="4877436"/>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005" y="1508749"/>
              <a:ext cx="6520606" cy="4877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7605995" y="6002135"/>
              <a:ext cx="307240" cy="1536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smtClean="0">
                <a:ln>
                  <a:noFill/>
                </a:ln>
                <a:solidFill>
                  <a:schemeClr val="tx1"/>
                </a:solidFill>
                <a:effectLst/>
                <a:latin typeface="Times" pitchFamily="1" charset="0"/>
              </a:endParaRPr>
            </a:p>
          </p:txBody>
        </p:sp>
      </p:grpSp>
      <p:sp>
        <p:nvSpPr>
          <p:cNvPr id="12" name="Slide Number Placeholder 3"/>
          <p:cNvSpPr>
            <a:spLocks noGrp="1"/>
          </p:cNvSpPr>
          <p:nvPr>
            <p:ph type="sldNum" sz="quarter" idx="4294967295"/>
          </p:nvPr>
        </p:nvSpPr>
        <p:spPr>
          <a:xfrm>
            <a:off x="6947510" y="6386900"/>
            <a:ext cx="1884278" cy="306525"/>
          </a:xfrm>
        </p:spPr>
        <p:txBody>
          <a:bodyPr/>
          <a:lstStyle/>
          <a:p>
            <a:fld id="{96CC02E9-3F05-4F10-9136-20B191F5747C}" type="slidenum">
              <a:rPr lang="en-US" sz="1200" b="1" smtClean="0"/>
              <a:t>30</a:t>
            </a:fld>
            <a:endParaRPr lang="en-US" sz="1200" b="1" dirty="0"/>
          </a:p>
        </p:txBody>
      </p:sp>
    </p:spTree>
    <p:extLst>
      <p:ext uri="{BB962C8B-B14F-4D97-AF65-F5344CB8AC3E}">
        <p14:creationId xmlns:p14="http://schemas.microsoft.com/office/powerpoint/2010/main" val="28727090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073" y="502881"/>
            <a:ext cx="7798328" cy="647515"/>
          </a:xfrm>
        </p:spPr>
        <p:txBody>
          <a:bodyPr>
            <a:normAutofit/>
          </a:bodyPr>
          <a:lstStyle/>
          <a:p>
            <a:r>
              <a:rPr lang="en-US" dirty="0" smtClean="0"/>
              <a:t>Paradise Cut Bypass Expansion Project</a:t>
            </a:r>
            <a:endParaRPr lang="en-US" dirty="0"/>
          </a:p>
        </p:txBody>
      </p:sp>
      <p:grpSp>
        <p:nvGrpSpPr>
          <p:cNvPr id="4" name="Group 3"/>
          <p:cNvGrpSpPr/>
          <p:nvPr/>
        </p:nvGrpSpPr>
        <p:grpSpPr>
          <a:xfrm>
            <a:off x="355072" y="1371600"/>
            <a:ext cx="7761639" cy="4984113"/>
            <a:chOff x="1382361" y="1543050"/>
            <a:chExt cx="6504339" cy="4176742"/>
          </a:xfrm>
        </p:grpSpPr>
        <p:pic>
          <p:nvPicPr>
            <p:cNvPr id="6" name="Picture 1" descr="Delta_Map.pdf"/>
            <p:cNvPicPr>
              <a:picLocks noChangeAspect="1"/>
            </p:cNvPicPr>
            <p:nvPr/>
          </p:nvPicPr>
          <p:blipFill>
            <a:blip r:embed="rId3" cstate="print"/>
            <a:srcRect l="13911" t="9744" r="12141" b="16061"/>
            <a:stretch>
              <a:fillRect/>
            </a:stretch>
          </p:blipFill>
          <p:spPr bwMode="auto">
            <a:xfrm>
              <a:off x="1382361" y="1600201"/>
              <a:ext cx="2981303" cy="3871609"/>
            </a:xfrm>
            <a:prstGeom prst="rect">
              <a:avLst/>
            </a:prstGeom>
            <a:noFill/>
            <a:ln w="9525">
              <a:noFill/>
              <a:miter lim="800000"/>
              <a:headEnd/>
              <a:tailEnd/>
            </a:ln>
          </p:spPr>
        </p:pic>
        <p:sp>
          <p:nvSpPr>
            <p:cNvPr id="8" name="Process 4"/>
            <p:cNvSpPr/>
            <p:nvPr/>
          </p:nvSpPr>
          <p:spPr>
            <a:xfrm>
              <a:off x="3429000" y="4514851"/>
              <a:ext cx="400050" cy="460463"/>
            </a:xfrm>
            <a:prstGeom prst="flowChartProcess">
              <a:avLst/>
            </a:prstGeom>
            <a:noFill/>
            <a:ln w="254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cxnSp>
          <p:nvCxnSpPr>
            <p:cNvPr id="9" name="Straight Connector 8"/>
            <p:cNvCxnSpPr/>
            <p:nvPr/>
          </p:nvCxnSpPr>
          <p:spPr>
            <a:xfrm flipV="1">
              <a:off x="3429000" y="1543051"/>
              <a:ext cx="1300673" cy="2971801"/>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sp>
          <p:nvSpPr>
            <p:cNvPr id="12" name="TextBox 11"/>
            <p:cNvSpPr txBox="1">
              <a:spLocks noChangeArrowheads="1"/>
            </p:cNvSpPr>
            <p:nvPr/>
          </p:nvSpPr>
          <p:spPr bwMode="auto">
            <a:xfrm rot="1456087">
              <a:off x="5026340" y="3894246"/>
              <a:ext cx="888385" cy="207749"/>
            </a:xfrm>
            <a:prstGeom prst="rect">
              <a:avLst/>
            </a:prstGeom>
            <a:noFill/>
            <a:ln w="9525">
              <a:noFill/>
              <a:miter lim="800000"/>
              <a:headEnd/>
              <a:tailEnd/>
            </a:ln>
          </p:spPr>
          <p:txBody>
            <a:bodyPr wrap="none">
              <a:prstTxWarp prst="textNoShape">
                <a:avLst/>
              </a:prstTxWarp>
              <a:spAutoFit/>
            </a:bodyPr>
            <a:lstStyle/>
            <a:p>
              <a:r>
                <a:rPr lang="en-US" sz="750" dirty="0">
                  <a:solidFill>
                    <a:schemeClr val="bg1"/>
                  </a:solidFill>
                </a:rPr>
                <a:t>Tom Paine Slough</a:t>
              </a:r>
            </a:p>
          </p:txBody>
        </p:sp>
        <p:sp>
          <p:nvSpPr>
            <p:cNvPr id="13" name="TextBox 12"/>
            <p:cNvSpPr txBox="1">
              <a:spLocks noChangeArrowheads="1"/>
            </p:cNvSpPr>
            <p:nvPr/>
          </p:nvSpPr>
          <p:spPr bwMode="auto">
            <a:xfrm>
              <a:off x="7029450" y="2761507"/>
              <a:ext cx="521297" cy="219291"/>
            </a:xfrm>
            <a:prstGeom prst="rect">
              <a:avLst/>
            </a:prstGeom>
            <a:noFill/>
            <a:ln w="9525">
              <a:noFill/>
              <a:miter lim="800000"/>
              <a:headEnd/>
              <a:tailEnd/>
            </a:ln>
          </p:spPr>
          <p:txBody>
            <a:bodyPr wrap="none">
              <a:prstTxWarp prst="textNoShape">
                <a:avLst/>
              </a:prstTxWarp>
              <a:spAutoFit/>
            </a:bodyPr>
            <a:lstStyle/>
            <a:p>
              <a:r>
                <a:rPr lang="en-US" sz="825" dirty="0">
                  <a:solidFill>
                    <a:schemeClr val="bg1"/>
                  </a:solidFill>
                </a:rPr>
                <a:t>Lathrop</a:t>
              </a:r>
            </a:p>
          </p:txBody>
        </p:sp>
        <p:sp>
          <p:nvSpPr>
            <p:cNvPr id="18" name="TextBox 11"/>
            <p:cNvSpPr txBox="1">
              <a:spLocks noChangeArrowheads="1"/>
            </p:cNvSpPr>
            <p:nvPr/>
          </p:nvSpPr>
          <p:spPr bwMode="auto">
            <a:xfrm rot="2132628">
              <a:off x="5800701" y="3634298"/>
              <a:ext cx="628698" cy="184666"/>
            </a:xfrm>
            <a:prstGeom prst="rect">
              <a:avLst/>
            </a:prstGeom>
            <a:noFill/>
            <a:ln w="9525">
              <a:noFill/>
              <a:miter lim="800000"/>
              <a:headEnd/>
              <a:tailEnd/>
            </a:ln>
          </p:spPr>
          <p:txBody>
            <a:bodyPr wrap="none">
              <a:prstTxWarp prst="textNoShape">
                <a:avLst/>
              </a:prstTxWarp>
              <a:spAutoFit/>
            </a:bodyPr>
            <a:lstStyle/>
            <a:p>
              <a:r>
                <a:rPr lang="en-US" sz="600" dirty="0">
                  <a:solidFill>
                    <a:schemeClr val="bg1"/>
                  </a:solidFill>
                </a:rPr>
                <a:t>Flow direction</a:t>
              </a:r>
            </a:p>
          </p:txBody>
        </p:sp>
        <p:sp>
          <p:nvSpPr>
            <p:cNvPr id="3" name="Rectangle 2"/>
            <p:cNvSpPr/>
            <p:nvPr/>
          </p:nvSpPr>
          <p:spPr>
            <a:xfrm>
              <a:off x="4718890" y="1543050"/>
              <a:ext cx="3167810" cy="4176741"/>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2214" y="1604963"/>
              <a:ext cx="3021161" cy="4052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a:off x="3436548" y="4980105"/>
              <a:ext cx="1300673" cy="739687"/>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604368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938" r="3803" b="38536"/>
          <a:stretch/>
        </p:blipFill>
        <p:spPr bwMode="auto">
          <a:xfrm>
            <a:off x="383822" y="1219200"/>
            <a:ext cx="8535729"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381000" y="533400"/>
            <a:ext cx="7620000" cy="514349"/>
          </a:xfrm>
        </p:spPr>
        <p:txBody>
          <a:bodyPr>
            <a:noAutofit/>
          </a:bodyPr>
          <a:lstStyle/>
          <a:p>
            <a:pPr algn="l"/>
            <a:r>
              <a:rPr lang="en-US" sz="3200" dirty="0" smtClean="0"/>
              <a:t>Paradise Cut Bypass Expansion Project</a:t>
            </a:r>
            <a:endParaRPr lang="en-US" sz="3200" dirty="0"/>
          </a:p>
        </p:txBody>
      </p:sp>
      <p:sp>
        <p:nvSpPr>
          <p:cNvPr id="4" name="TextBox 3"/>
          <p:cNvSpPr txBox="1"/>
          <p:nvPr/>
        </p:nvSpPr>
        <p:spPr>
          <a:xfrm>
            <a:off x="4800600" y="5436395"/>
            <a:ext cx="3028950" cy="507831"/>
          </a:xfrm>
          <a:prstGeom prst="rect">
            <a:avLst/>
          </a:prstGeom>
          <a:noFill/>
        </p:spPr>
        <p:txBody>
          <a:bodyPr wrap="square" rtlCol="0">
            <a:spAutoFit/>
          </a:bodyPr>
          <a:lstStyle/>
          <a:p>
            <a:pPr algn="ctr"/>
            <a:r>
              <a:rPr lang="en-US" sz="1350" dirty="0"/>
              <a:t>Looking South up the San Joaquin River. Photo by Daniel </a:t>
            </a:r>
            <a:r>
              <a:rPr lang="en-US" sz="1350" dirty="0" err="1"/>
              <a:t>Nylen</a:t>
            </a:r>
            <a:r>
              <a:rPr lang="en-US" sz="1350" dirty="0"/>
              <a:t>, American Rivers.</a:t>
            </a:r>
          </a:p>
        </p:txBody>
      </p:sp>
    </p:spTree>
    <p:extLst>
      <p:ext uri="{BB962C8B-B14F-4D97-AF65-F5344CB8AC3E}">
        <p14:creationId xmlns:p14="http://schemas.microsoft.com/office/powerpoint/2010/main" val="35373610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1143000" y="1257300"/>
            <a:ext cx="48508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a:spLocks noChangeArrowheads="1"/>
          </p:cNvSpPr>
          <p:nvPr/>
        </p:nvSpPr>
        <p:spPr bwMode="auto">
          <a:xfrm rot="1456087">
            <a:off x="5026340" y="4294296"/>
            <a:ext cx="888385" cy="207749"/>
          </a:xfrm>
          <a:prstGeom prst="rect">
            <a:avLst/>
          </a:prstGeom>
          <a:noFill/>
          <a:ln w="9525">
            <a:noFill/>
            <a:miter lim="800000"/>
            <a:headEnd/>
            <a:tailEnd/>
          </a:ln>
        </p:spPr>
        <p:txBody>
          <a:bodyPr wrap="none">
            <a:prstTxWarp prst="textNoShape">
              <a:avLst/>
            </a:prstTxWarp>
            <a:spAutoFit/>
          </a:bodyPr>
          <a:lstStyle/>
          <a:p>
            <a:r>
              <a:rPr lang="en-US" sz="750" dirty="0">
                <a:solidFill>
                  <a:schemeClr val="bg1"/>
                </a:solidFill>
              </a:rPr>
              <a:t>Tom Paine Slough</a:t>
            </a:r>
          </a:p>
        </p:txBody>
      </p:sp>
      <p:sp>
        <p:nvSpPr>
          <p:cNvPr id="18" name="TextBox 11"/>
          <p:cNvSpPr txBox="1">
            <a:spLocks noChangeArrowheads="1"/>
          </p:cNvSpPr>
          <p:nvPr/>
        </p:nvSpPr>
        <p:spPr bwMode="auto">
          <a:xfrm rot="2132628">
            <a:off x="5800701" y="4034348"/>
            <a:ext cx="628698" cy="184666"/>
          </a:xfrm>
          <a:prstGeom prst="rect">
            <a:avLst/>
          </a:prstGeom>
          <a:noFill/>
          <a:ln w="9525">
            <a:noFill/>
            <a:miter lim="800000"/>
            <a:headEnd/>
            <a:tailEnd/>
          </a:ln>
        </p:spPr>
        <p:txBody>
          <a:bodyPr wrap="none">
            <a:prstTxWarp prst="textNoShape">
              <a:avLst/>
            </a:prstTxWarp>
            <a:spAutoFit/>
          </a:bodyPr>
          <a:lstStyle/>
          <a:p>
            <a:r>
              <a:rPr lang="en-US" sz="600" dirty="0">
                <a:solidFill>
                  <a:schemeClr val="bg1"/>
                </a:solidFill>
              </a:rPr>
              <a:t>Flow direction</a:t>
            </a:r>
          </a:p>
        </p:txBody>
      </p:sp>
      <p:sp>
        <p:nvSpPr>
          <p:cNvPr id="2" name="Title 1"/>
          <p:cNvSpPr>
            <a:spLocks noGrp="1"/>
          </p:cNvSpPr>
          <p:nvPr>
            <p:ph type="title"/>
          </p:nvPr>
        </p:nvSpPr>
        <p:spPr>
          <a:xfrm>
            <a:off x="2286000" y="1320388"/>
            <a:ext cx="4419059" cy="647515"/>
          </a:xfrm>
        </p:spPr>
        <p:txBody>
          <a:bodyPr>
            <a:normAutofit/>
          </a:bodyPr>
          <a:lstStyle/>
          <a:p>
            <a:r>
              <a:rPr lang="en-US" sz="2700" dirty="0"/>
              <a:t>Project Description</a:t>
            </a: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21" t="15144" r="4690" b="11555"/>
          <a:stretch/>
        </p:blipFill>
        <p:spPr bwMode="auto">
          <a:xfrm>
            <a:off x="1245799" y="1360333"/>
            <a:ext cx="4636409" cy="4913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81310" y="2413225"/>
            <a:ext cx="2073575" cy="323165"/>
          </a:xfrm>
          <a:prstGeom prst="rect">
            <a:avLst/>
          </a:prstGeom>
          <a:noFill/>
        </p:spPr>
        <p:txBody>
          <a:bodyPr wrap="square" rtlCol="0">
            <a:spAutoFit/>
          </a:bodyPr>
          <a:lstStyle/>
          <a:p>
            <a:r>
              <a:rPr lang="en-US" sz="1500" dirty="0"/>
              <a:t>Existing Paradise Cut</a:t>
            </a:r>
          </a:p>
        </p:txBody>
      </p:sp>
      <p:sp>
        <p:nvSpPr>
          <p:cNvPr id="14" name="TextBox 13"/>
          <p:cNvSpPr txBox="1"/>
          <p:nvPr/>
        </p:nvSpPr>
        <p:spPr>
          <a:xfrm>
            <a:off x="6081311" y="3086481"/>
            <a:ext cx="1885950" cy="323165"/>
          </a:xfrm>
          <a:prstGeom prst="rect">
            <a:avLst/>
          </a:prstGeom>
          <a:noFill/>
        </p:spPr>
        <p:txBody>
          <a:bodyPr wrap="square" rtlCol="0">
            <a:spAutoFit/>
          </a:bodyPr>
          <a:lstStyle/>
          <a:p>
            <a:r>
              <a:rPr lang="en-US" sz="1500" dirty="0"/>
              <a:t>Existing Weir</a:t>
            </a:r>
          </a:p>
        </p:txBody>
      </p:sp>
      <p:sp>
        <p:nvSpPr>
          <p:cNvPr id="15" name="TextBox 14"/>
          <p:cNvSpPr txBox="1"/>
          <p:nvPr/>
        </p:nvSpPr>
        <p:spPr>
          <a:xfrm>
            <a:off x="6102031" y="4957717"/>
            <a:ext cx="1885950" cy="323165"/>
          </a:xfrm>
          <a:prstGeom prst="rect">
            <a:avLst/>
          </a:prstGeom>
          <a:noFill/>
        </p:spPr>
        <p:txBody>
          <a:bodyPr wrap="square" rtlCol="0">
            <a:spAutoFit/>
          </a:bodyPr>
          <a:lstStyle/>
          <a:p>
            <a:r>
              <a:rPr lang="en-US" sz="1500" dirty="0"/>
              <a:t>Add new weir</a:t>
            </a:r>
          </a:p>
        </p:txBody>
      </p:sp>
      <p:sp>
        <p:nvSpPr>
          <p:cNvPr id="16" name="TextBox 15"/>
          <p:cNvSpPr txBox="1"/>
          <p:nvPr/>
        </p:nvSpPr>
        <p:spPr>
          <a:xfrm>
            <a:off x="6109637" y="3601383"/>
            <a:ext cx="1885950" cy="553998"/>
          </a:xfrm>
          <a:prstGeom prst="rect">
            <a:avLst/>
          </a:prstGeom>
          <a:noFill/>
        </p:spPr>
        <p:txBody>
          <a:bodyPr wrap="square" rtlCol="0">
            <a:spAutoFit/>
          </a:bodyPr>
          <a:lstStyle/>
          <a:p>
            <a:r>
              <a:rPr lang="en-US" sz="1500" dirty="0"/>
              <a:t>Add flood easement to agricultural fields</a:t>
            </a:r>
          </a:p>
        </p:txBody>
      </p:sp>
      <p:sp>
        <p:nvSpPr>
          <p:cNvPr id="17" name="TextBox 16"/>
          <p:cNvSpPr txBox="1"/>
          <p:nvPr/>
        </p:nvSpPr>
        <p:spPr>
          <a:xfrm>
            <a:off x="6081311" y="1347196"/>
            <a:ext cx="2161084" cy="923330"/>
          </a:xfrm>
          <a:prstGeom prst="rect">
            <a:avLst/>
          </a:prstGeom>
          <a:noFill/>
        </p:spPr>
        <p:txBody>
          <a:bodyPr wrap="square" rtlCol="0">
            <a:spAutoFit/>
          </a:bodyPr>
          <a:lstStyle/>
          <a:p>
            <a:r>
              <a:rPr lang="en-US" b="1" dirty="0"/>
              <a:t>DWR 2016</a:t>
            </a:r>
          </a:p>
          <a:p>
            <a:r>
              <a:rPr lang="en-US" b="1" dirty="0"/>
              <a:t>Conceptual Model Option M-ag</a:t>
            </a:r>
          </a:p>
        </p:txBody>
      </p:sp>
      <p:sp>
        <p:nvSpPr>
          <p:cNvPr id="4" name="TextBox 3"/>
          <p:cNvSpPr txBox="1"/>
          <p:nvPr/>
        </p:nvSpPr>
        <p:spPr>
          <a:xfrm>
            <a:off x="6102031" y="4248127"/>
            <a:ext cx="1600200" cy="553998"/>
          </a:xfrm>
          <a:prstGeom prst="rect">
            <a:avLst/>
          </a:prstGeom>
          <a:noFill/>
        </p:spPr>
        <p:txBody>
          <a:bodyPr wrap="square" rtlCol="0">
            <a:spAutoFit/>
          </a:bodyPr>
          <a:lstStyle/>
          <a:p>
            <a:r>
              <a:rPr lang="en-US" sz="1500" dirty="0"/>
              <a:t>Create setback levees</a:t>
            </a:r>
          </a:p>
        </p:txBody>
      </p:sp>
      <p:cxnSp>
        <p:nvCxnSpPr>
          <p:cNvPr id="7" name="Straight Arrow Connector 6"/>
          <p:cNvCxnSpPr>
            <a:stCxn id="55" idx="1"/>
          </p:cNvCxnSpPr>
          <p:nvPr/>
        </p:nvCxnSpPr>
        <p:spPr>
          <a:xfrm flipH="1">
            <a:off x="4171952" y="2551724"/>
            <a:ext cx="1909358" cy="23084"/>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4" idx="1"/>
          </p:cNvCxnSpPr>
          <p:nvPr/>
        </p:nvCxnSpPr>
        <p:spPr>
          <a:xfrm flipH="1">
            <a:off x="5200650" y="3236521"/>
            <a:ext cx="880661" cy="535379"/>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6" idx="1"/>
          </p:cNvCxnSpPr>
          <p:nvPr/>
        </p:nvCxnSpPr>
        <p:spPr>
          <a:xfrm flipH="1">
            <a:off x="5126631" y="3866841"/>
            <a:ext cx="983006" cy="164782"/>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4629150" y="4504932"/>
            <a:ext cx="1485900" cy="1274"/>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62" idx="1"/>
          </p:cNvCxnSpPr>
          <p:nvPr/>
        </p:nvCxnSpPr>
        <p:spPr>
          <a:xfrm flipH="1">
            <a:off x="5520373" y="5107760"/>
            <a:ext cx="607617" cy="171449"/>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6081311" y="2401683"/>
            <a:ext cx="1763777" cy="30008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Rectangle 57"/>
          <p:cNvSpPr/>
          <p:nvPr/>
        </p:nvSpPr>
        <p:spPr>
          <a:xfrm>
            <a:off x="6091015" y="3086480"/>
            <a:ext cx="1281335" cy="30008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Rectangle 59"/>
          <p:cNvSpPr/>
          <p:nvPr/>
        </p:nvSpPr>
        <p:spPr>
          <a:xfrm>
            <a:off x="6109638" y="3621161"/>
            <a:ext cx="1717664" cy="52084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solidFill>
                  <a:srgbClr val="00B050"/>
                </a:solidFill>
              </a:ln>
            </a:endParaRPr>
          </a:p>
        </p:txBody>
      </p:sp>
      <p:sp>
        <p:nvSpPr>
          <p:cNvPr id="61" name="Rectangle 60"/>
          <p:cNvSpPr/>
          <p:nvPr/>
        </p:nvSpPr>
        <p:spPr>
          <a:xfrm>
            <a:off x="6115051" y="4261990"/>
            <a:ext cx="1301033" cy="52084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solidFill>
                  <a:srgbClr val="00B050"/>
                </a:solidFill>
              </a:ln>
            </a:endParaRPr>
          </a:p>
        </p:txBody>
      </p:sp>
      <p:sp>
        <p:nvSpPr>
          <p:cNvPr id="62" name="Rectangle 61"/>
          <p:cNvSpPr/>
          <p:nvPr/>
        </p:nvSpPr>
        <p:spPr>
          <a:xfrm>
            <a:off x="6127990" y="4936310"/>
            <a:ext cx="1301034" cy="34289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solidFill>
                  <a:srgbClr val="00B050"/>
                </a:solidFill>
              </a:ln>
            </a:endParaRPr>
          </a:p>
        </p:txBody>
      </p:sp>
      <p:sp>
        <p:nvSpPr>
          <p:cNvPr id="69" name="TextBox 68"/>
          <p:cNvSpPr txBox="1"/>
          <p:nvPr/>
        </p:nvSpPr>
        <p:spPr>
          <a:xfrm>
            <a:off x="4514851" y="5543551"/>
            <a:ext cx="3213340" cy="646331"/>
          </a:xfrm>
          <a:prstGeom prst="rect">
            <a:avLst/>
          </a:prstGeom>
          <a:solidFill>
            <a:schemeClr val="bg1"/>
          </a:solidFill>
          <a:ln w="28575">
            <a:solidFill>
              <a:srgbClr val="FF0000"/>
            </a:solidFill>
          </a:ln>
        </p:spPr>
        <p:txBody>
          <a:bodyPr wrap="square" rtlCol="0">
            <a:spAutoFit/>
          </a:bodyPr>
          <a:lstStyle/>
          <a:p>
            <a:pPr algn="ctr"/>
            <a:r>
              <a:rPr lang="en-US" dirty="0">
                <a:solidFill>
                  <a:srgbClr val="FF0000"/>
                </a:solidFill>
              </a:rPr>
              <a:t>Less than 10% chance of flooding in any given year.</a:t>
            </a:r>
          </a:p>
        </p:txBody>
      </p:sp>
      <p:sp>
        <p:nvSpPr>
          <p:cNvPr id="25" name="Title 1"/>
          <p:cNvSpPr txBox="1">
            <a:spLocks/>
          </p:cNvSpPr>
          <p:nvPr/>
        </p:nvSpPr>
        <p:spPr>
          <a:xfrm>
            <a:off x="457201" y="457200"/>
            <a:ext cx="7696200" cy="647515"/>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000" kern="1200">
                <a:solidFill>
                  <a:srgbClr val="56A0D3"/>
                </a:solidFill>
                <a:latin typeface="Arial" panose="020B0604020202020204" pitchFamily="34" charset="0"/>
                <a:ea typeface="+mj-ea"/>
                <a:cs typeface="Arial" panose="020B0604020202020204" pitchFamily="34" charset="0"/>
              </a:defRPr>
            </a:lvl1pPr>
          </a:lstStyle>
          <a:p>
            <a:r>
              <a:rPr lang="en-US" dirty="0" smtClean="0"/>
              <a:t>Paradise Cut</a:t>
            </a:r>
            <a:endParaRPr lang="en-US" dirty="0"/>
          </a:p>
        </p:txBody>
      </p:sp>
    </p:spTree>
    <p:extLst>
      <p:ext uri="{BB962C8B-B14F-4D97-AF65-F5344CB8AC3E}">
        <p14:creationId xmlns:p14="http://schemas.microsoft.com/office/powerpoint/2010/main" val="214539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1000"/>
                                        <p:tgtEl>
                                          <p:spTgt spid="55"/>
                                        </p:tgtEl>
                                      </p:cBhvr>
                                    </p:animEffect>
                                    <p:anim calcmode="lin" valueType="num">
                                      <p:cBhvr>
                                        <p:cTn id="13" dur="1000" fill="hold"/>
                                        <p:tgtEl>
                                          <p:spTgt spid="55"/>
                                        </p:tgtEl>
                                        <p:attrNameLst>
                                          <p:attrName>ppt_x</p:attrName>
                                        </p:attrNameLst>
                                      </p:cBhvr>
                                      <p:tavLst>
                                        <p:tav tm="0">
                                          <p:val>
                                            <p:strVal val="#ppt_x"/>
                                          </p:val>
                                        </p:tav>
                                        <p:tav tm="100000">
                                          <p:val>
                                            <p:strVal val="#ppt_x"/>
                                          </p:val>
                                        </p:tav>
                                      </p:tavLst>
                                    </p:anim>
                                    <p:anim calcmode="lin" valueType="num">
                                      <p:cBhvr>
                                        <p:cTn id="14" dur="1000" fill="hold"/>
                                        <p:tgtEl>
                                          <p:spTgt spid="5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1000"/>
                                        <p:tgtEl>
                                          <p:spTgt spid="58"/>
                                        </p:tgtEl>
                                      </p:cBhvr>
                                    </p:animEffect>
                                    <p:anim calcmode="lin" valueType="num">
                                      <p:cBhvr>
                                        <p:cTn id="23" dur="1000" fill="hold"/>
                                        <p:tgtEl>
                                          <p:spTgt spid="58"/>
                                        </p:tgtEl>
                                        <p:attrNameLst>
                                          <p:attrName>ppt_x</p:attrName>
                                        </p:attrNameLst>
                                      </p:cBhvr>
                                      <p:tavLst>
                                        <p:tav tm="0">
                                          <p:val>
                                            <p:strVal val="#ppt_x"/>
                                          </p:val>
                                        </p:tav>
                                        <p:tav tm="100000">
                                          <p:val>
                                            <p:strVal val="#ppt_x"/>
                                          </p:val>
                                        </p:tav>
                                      </p:tavLst>
                                    </p:anim>
                                    <p:anim calcmode="lin" valueType="num">
                                      <p:cBhvr>
                                        <p:cTn id="24" dur="1000" fill="hold"/>
                                        <p:tgtEl>
                                          <p:spTgt spid="5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anim calcmode="lin" valueType="num">
                                      <p:cBhvr>
                                        <p:cTn id="45" dur="1000" fill="hold"/>
                                        <p:tgtEl>
                                          <p:spTgt spid="24"/>
                                        </p:tgtEl>
                                        <p:attrNameLst>
                                          <p:attrName>ppt_x</p:attrName>
                                        </p:attrNameLst>
                                      </p:cBhvr>
                                      <p:tavLst>
                                        <p:tav tm="0">
                                          <p:val>
                                            <p:strVal val="#ppt_x"/>
                                          </p:val>
                                        </p:tav>
                                        <p:tav tm="100000">
                                          <p:val>
                                            <p:strVal val="#ppt_x"/>
                                          </p:val>
                                        </p:tav>
                                      </p:tavLst>
                                    </p:anim>
                                    <p:anim calcmode="lin" valueType="num">
                                      <p:cBhvr>
                                        <p:cTn id="46" dur="1000" fill="hold"/>
                                        <p:tgtEl>
                                          <p:spTgt spid="2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1000"/>
                                        <p:tgtEl>
                                          <p:spTgt spid="4"/>
                                        </p:tgtEl>
                                      </p:cBhvr>
                                    </p:animEffect>
                                    <p:anim calcmode="lin" valueType="num">
                                      <p:cBhvr>
                                        <p:cTn id="50" dur="1000" fill="hold"/>
                                        <p:tgtEl>
                                          <p:spTgt spid="4"/>
                                        </p:tgtEl>
                                        <p:attrNameLst>
                                          <p:attrName>ppt_x</p:attrName>
                                        </p:attrNameLst>
                                      </p:cBhvr>
                                      <p:tavLst>
                                        <p:tav tm="0">
                                          <p:val>
                                            <p:strVal val="#ppt_x"/>
                                          </p:val>
                                        </p:tav>
                                        <p:tav tm="100000">
                                          <p:val>
                                            <p:strVal val="#ppt_x"/>
                                          </p:val>
                                        </p:tav>
                                      </p:tavLst>
                                    </p:anim>
                                    <p:anim calcmode="lin" valueType="num">
                                      <p:cBhvr>
                                        <p:cTn id="51" dur="1000" fill="hold"/>
                                        <p:tgtEl>
                                          <p:spTgt spid="4"/>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1000"/>
                                        <p:tgtEl>
                                          <p:spTgt spid="31"/>
                                        </p:tgtEl>
                                      </p:cBhvr>
                                    </p:animEffect>
                                    <p:anim calcmode="lin" valueType="num">
                                      <p:cBhvr>
                                        <p:cTn id="65" dur="1000" fill="hold"/>
                                        <p:tgtEl>
                                          <p:spTgt spid="31"/>
                                        </p:tgtEl>
                                        <p:attrNameLst>
                                          <p:attrName>ppt_x</p:attrName>
                                        </p:attrNameLst>
                                      </p:cBhvr>
                                      <p:tavLst>
                                        <p:tav tm="0">
                                          <p:val>
                                            <p:strVal val="#ppt_x"/>
                                          </p:val>
                                        </p:tav>
                                        <p:tav tm="100000">
                                          <p:val>
                                            <p:strVal val="#ppt_x"/>
                                          </p:val>
                                        </p:tav>
                                      </p:tavLst>
                                    </p:anim>
                                    <p:anim calcmode="lin" valueType="num">
                                      <p:cBhvr>
                                        <p:cTn id="66" dur="1000" fill="hold"/>
                                        <p:tgtEl>
                                          <p:spTgt spid="31"/>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fade">
                                      <p:cBhvr>
                                        <p:cTn id="69" dur="1000"/>
                                        <p:tgtEl>
                                          <p:spTgt spid="60"/>
                                        </p:tgtEl>
                                      </p:cBhvr>
                                    </p:animEffect>
                                    <p:anim calcmode="lin" valueType="num">
                                      <p:cBhvr>
                                        <p:cTn id="70" dur="1000" fill="hold"/>
                                        <p:tgtEl>
                                          <p:spTgt spid="60"/>
                                        </p:tgtEl>
                                        <p:attrNameLst>
                                          <p:attrName>ppt_x</p:attrName>
                                        </p:attrNameLst>
                                      </p:cBhvr>
                                      <p:tavLst>
                                        <p:tav tm="0">
                                          <p:val>
                                            <p:strVal val="#ppt_x"/>
                                          </p:val>
                                        </p:tav>
                                        <p:tav tm="100000">
                                          <p:val>
                                            <p:strVal val="#ppt_x"/>
                                          </p:val>
                                        </p:tav>
                                      </p:tavLst>
                                    </p:anim>
                                    <p:anim calcmode="lin" valueType="num">
                                      <p:cBhvr>
                                        <p:cTn id="71" dur="1000" fill="hold"/>
                                        <p:tgtEl>
                                          <p:spTgt spid="60"/>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1000"/>
                                        <p:tgtEl>
                                          <p:spTgt spid="61"/>
                                        </p:tgtEl>
                                      </p:cBhvr>
                                    </p:animEffect>
                                    <p:anim calcmode="lin" valueType="num">
                                      <p:cBhvr>
                                        <p:cTn id="75" dur="1000" fill="hold"/>
                                        <p:tgtEl>
                                          <p:spTgt spid="61"/>
                                        </p:tgtEl>
                                        <p:attrNameLst>
                                          <p:attrName>ppt_x</p:attrName>
                                        </p:attrNameLst>
                                      </p:cBhvr>
                                      <p:tavLst>
                                        <p:tav tm="0">
                                          <p:val>
                                            <p:strVal val="#ppt_x"/>
                                          </p:val>
                                        </p:tav>
                                        <p:tav tm="100000">
                                          <p:val>
                                            <p:strVal val="#ppt_x"/>
                                          </p:val>
                                        </p:tav>
                                      </p:tavLst>
                                    </p:anim>
                                    <p:anim calcmode="lin" valueType="num">
                                      <p:cBhvr>
                                        <p:cTn id="76" dur="1000" fill="hold"/>
                                        <p:tgtEl>
                                          <p:spTgt spid="61"/>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1000"/>
                                        <p:tgtEl>
                                          <p:spTgt spid="62"/>
                                        </p:tgtEl>
                                      </p:cBhvr>
                                    </p:animEffect>
                                    <p:anim calcmode="lin" valueType="num">
                                      <p:cBhvr>
                                        <p:cTn id="80" dur="1000" fill="hold"/>
                                        <p:tgtEl>
                                          <p:spTgt spid="62"/>
                                        </p:tgtEl>
                                        <p:attrNameLst>
                                          <p:attrName>ppt_x</p:attrName>
                                        </p:attrNameLst>
                                      </p:cBhvr>
                                      <p:tavLst>
                                        <p:tav tm="0">
                                          <p:val>
                                            <p:strVal val="#ppt_x"/>
                                          </p:val>
                                        </p:tav>
                                        <p:tav tm="100000">
                                          <p:val>
                                            <p:strVal val="#ppt_x"/>
                                          </p:val>
                                        </p:tav>
                                      </p:tavLst>
                                    </p:anim>
                                    <p:anim calcmode="lin" valueType="num">
                                      <p:cBhvr>
                                        <p:cTn id="81"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grpId="0" nodeType="clickEffect">
                                  <p:stCondLst>
                                    <p:cond delay="0"/>
                                  </p:stCondLst>
                                  <p:childTnLst>
                                    <p:set>
                                      <p:cBhvr>
                                        <p:cTn id="85" dur="1" fill="hold">
                                          <p:stCondLst>
                                            <p:cond delay="0"/>
                                          </p:stCondLst>
                                        </p:cTn>
                                        <p:tgtEl>
                                          <p:spTgt spid="69"/>
                                        </p:tgtEl>
                                        <p:attrNameLst>
                                          <p:attrName>style.visibility</p:attrName>
                                        </p:attrNameLst>
                                      </p:cBhvr>
                                      <p:to>
                                        <p:strVal val="visible"/>
                                      </p:to>
                                    </p:set>
                                    <p:anim calcmode="lin" valueType="num">
                                      <p:cBhvr>
                                        <p:cTn id="86" dur="1000" fill="hold"/>
                                        <p:tgtEl>
                                          <p:spTgt spid="69"/>
                                        </p:tgtEl>
                                        <p:attrNameLst>
                                          <p:attrName>ppt_w</p:attrName>
                                        </p:attrNameLst>
                                      </p:cBhvr>
                                      <p:tavLst>
                                        <p:tav tm="0">
                                          <p:val>
                                            <p:fltVal val="0"/>
                                          </p:val>
                                        </p:tav>
                                        <p:tav tm="100000">
                                          <p:val>
                                            <p:strVal val="#ppt_w"/>
                                          </p:val>
                                        </p:tav>
                                      </p:tavLst>
                                    </p:anim>
                                    <p:anim calcmode="lin" valueType="num">
                                      <p:cBhvr>
                                        <p:cTn id="87" dur="1000" fill="hold"/>
                                        <p:tgtEl>
                                          <p:spTgt spid="69"/>
                                        </p:tgtEl>
                                        <p:attrNameLst>
                                          <p:attrName>ppt_h</p:attrName>
                                        </p:attrNameLst>
                                      </p:cBhvr>
                                      <p:tavLst>
                                        <p:tav tm="0">
                                          <p:val>
                                            <p:fltVal val="0"/>
                                          </p:val>
                                        </p:tav>
                                        <p:tav tm="100000">
                                          <p:val>
                                            <p:strVal val="#ppt_h"/>
                                          </p:val>
                                        </p:tav>
                                      </p:tavLst>
                                    </p:anim>
                                    <p:anim calcmode="lin" valueType="num">
                                      <p:cBhvr>
                                        <p:cTn id="88" dur="1000" fill="hold"/>
                                        <p:tgtEl>
                                          <p:spTgt spid="69"/>
                                        </p:tgtEl>
                                        <p:attrNameLst>
                                          <p:attrName>style.rotation</p:attrName>
                                        </p:attrNameLst>
                                      </p:cBhvr>
                                      <p:tavLst>
                                        <p:tav tm="0">
                                          <p:val>
                                            <p:fltVal val="90"/>
                                          </p:val>
                                        </p:tav>
                                        <p:tav tm="100000">
                                          <p:val>
                                            <p:fltVal val="0"/>
                                          </p:val>
                                        </p:tav>
                                      </p:tavLst>
                                    </p:anim>
                                    <p:animEffect transition="in" filter="fade">
                                      <p:cBhvr>
                                        <p:cTn id="89"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P spid="4" grpId="0"/>
      <p:bldP spid="55" grpId="0" animBg="1"/>
      <p:bldP spid="58" grpId="0" animBg="1"/>
      <p:bldP spid="60" grpId="0" animBg="1"/>
      <p:bldP spid="61" grpId="0" animBg="1"/>
      <p:bldP spid="62" grpId="0" animBg="1"/>
      <p:bldP spid="6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4000" contrast="-10000"/>
                    </a14:imgEffect>
                  </a14:imgLayer>
                </a14:imgProps>
              </a:ext>
              <a:ext uri="{28A0092B-C50C-407E-A947-70E740481C1C}">
                <a14:useLocalDpi xmlns:a14="http://schemas.microsoft.com/office/drawing/2010/main" val="0"/>
              </a:ext>
            </a:extLst>
          </a:blip>
          <a:srcRect/>
          <a:stretch>
            <a:fillRect/>
          </a:stretch>
        </p:blipFill>
        <p:spPr bwMode="auto">
          <a:xfrm>
            <a:off x="2571751" y="1930789"/>
            <a:ext cx="3936206" cy="3824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flipH="1" flipV="1">
            <a:off x="2914650" y="3543300"/>
            <a:ext cx="1543050" cy="137160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063229"/>
            <a:ext cx="7543800" cy="857250"/>
          </a:xfrm>
        </p:spPr>
        <p:txBody>
          <a:bodyPr>
            <a:noAutofit/>
          </a:bodyPr>
          <a:lstStyle/>
          <a:p>
            <a:r>
              <a:rPr lang="en-US" sz="2400" dirty="0" smtClean="0"/>
              <a:t>Directs </a:t>
            </a:r>
            <a:r>
              <a:rPr lang="en-US" sz="2400" dirty="0"/>
              <a:t>water away from urban areas</a:t>
            </a:r>
          </a:p>
        </p:txBody>
      </p:sp>
      <p:cxnSp>
        <p:nvCxnSpPr>
          <p:cNvPr id="6" name="Straight Arrow Connector 5"/>
          <p:cNvCxnSpPr/>
          <p:nvPr/>
        </p:nvCxnSpPr>
        <p:spPr>
          <a:xfrm flipH="1" flipV="1">
            <a:off x="2914650" y="3543300"/>
            <a:ext cx="1543050" cy="1371600"/>
          </a:xfrm>
          <a:prstGeom prst="straightConnector1">
            <a:avLst/>
          </a:prstGeom>
          <a:ln w="57150">
            <a:solidFill>
              <a:schemeClr val="accent5">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4229100" y="3200400"/>
            <a:ext cx="257175" cy="17145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29400" y="3714751"/>
            <a:ext cx="1535906" cy="646331"/>
          </a:xfrm>
          <a:prstGeom prst="rect">
            <a:avLst/>
          </a:prstGeom>
          <a:noFill/>
        </p:spPr>
        <p:txBody>
          <a:bodyPr wrap="square" rtlCol="0">
            <a:spAutoFit/>
          </a:bodyPr>
          <a:lstStyle/>
          <a:p>
            <a:r>
              <a:rPr lang="en-US" dirty="0">
                <a:solidFill>
                  <a:srgbClr val="FF0000"/>
                </a:solidFill>
              </a:rPr>
              <a:t>Dangerous flood waters </a:t>
            </a:r>
          </a:p>
        </p:txBody>
      </p:sp>
      <p:sp>
        <p:nvSpPr>
          <p:cNvPr id="16" name="TextBox 15"/>
          <p:cNvSpPr txBox="1"/>
          <p:nvPr/>
        </p:nvSpPr>
        <p:spPr>
          <a:xfrm>
            <a:off x="1314450" y="3714750"/>
            <a:ext cx="1143000" cy="923330"/>
          </a:xfrm>
          <a:prstGeom prst="rect">
            <a:avLst/>
          </a:prstGeom>
          <a:noFill/>
        </p:spPr>
        <p:txBody>
          <a:bodyPr wrap="square" rtlCol="0">
            <a:spAutoFit/>
          </a:bodyPr>
          <a:lstStyle/>
          <a:p>
            <a:r>
              <a:rPr lang="en-US" dirty="0">
                <a:solidFill>
                  <a:srgbClr val="0070C0"/>
                </a:solidFill>
              </a:rPr>
              <a:t>Safer controlled flooding</a:t>
            </a:r>
          </a:p>
        </p:txBody>
      </p:sp>
      <p:sp>
        <p:nvSpPr>
          <p:cNvPr id="8" name="Title 1"/>
          <p:cNvSpPr txBox="1">
            <a:spLocks/>
          </p:cNvSpPr>
          <p:nvPr/>
        </p:nvSpPr>
        <p:spPr>
          <a:xfrm>
            <a:off x="457201" y="457200"/>
            <a:ext cx="7696200" cy="647515"/>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3000" kern="1200">
                <a:solidFill>
                  <a:srgbClr val="56A0D3"/>
                </a:solidFill>
                <a:latin typeface="Arial" panose="020B0604020202020204" pitchFamily="34" charset="0"/>
                <a:ea typeface="+mj-ea"/>
                <a:cs typeface="Arial" panose="020B0604020202020204" pitchFamily="34" charset="0"/>
              </a:defRPr>
            </a:lvl1pPr>
          </a:lstStyle>
          <a:p>
            <a:r>
              <a:rPr lang="en-US" dirty="0" smtClean="0"/>
              <a:t>Paradise Cut </a:t>
            </a:r>
            <a:r>
              <a:rPr lang="en-US" sz="2700" dirty="0" smtClean="0"/>
              <a:t>- </a:t>
            </a:r>
            <a:r>
              <a:rPr lang="en-US" sz="3100" dirty="0"/>
              <a:t>Flood Risk Reduction Benefits</a:t>
            </a:r>
            <a:endParaRPr lang="en-US" dirty="0"/>
          </a:p>
        </p:txBody>
      </p:sp>
    </p:spTree>
    <p:extLst>
      <p:ext uri="{BB962C8B-B14F-4D97-AF65-F5344CB8AC3E}">
        <p14:creationId xmlns:p14="http://schemas.microsoft.com/office/powerpoint/2010/main" val="357222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0134" y="2209800"/>
            <a:ext cx="3752895" cy="2084633"/>
          </a:xfrm>
          <a:prstGeom prst="rect">
            <a:avLst/>
          </a:prstGeom>
        </p:spPr>
      </p:pic>
      <p:pic>
        <p:nvPicPr>
          <p:cNvPr id="7" name="Picture 6"/>
          <p:cNvPicPr>
            <a:picLocks noChangeAspect="1"/>
          </p:cNvPicPr>
          <p:nvPr/>
        </p:nvPicPr>
        <p:blipFill>
          <a:blip r:embed="rId3"/>
          <a:stretch>
            <a:fillRect/>
          </a:stretch>
        </p:blipFill>
        <p:spPr>
          <a:xfrm>
            <a:off x="990600" y="3949874"/>
            <a:ext cx="3747905" cy="2084634"/>
          </a:xfrm>
          <a:prstGeom prst="rect">
            <a:avLst/>
          </a:prstGeom>
        </p:spPr>
      </p:pic>
      <p:sp>
        <p:nvSpPr>
          <p:cNvPr id="6" name="Title 1"/>
          <p:cNvSpPr txBox="1">
            <a:spLocks/>
          </p:cNvSpPr>
          <p:nvPr/>
        </p:nvSpPr>
        <p:spPr>
          <a:xfrm>
            <a:off x="542371" y="1133209"/>
            <a:ext cx="7316714" cy="48641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50" b="1" dirty="0">
                <a:solidFill>
                  <a:schemeClr val="bg1"/>
                </a:solidFill>
              </a:rPr>
              <a:t>Hydraulic Performance </a:t>
            </a:r>
          </a:p>
        </p:txBody>
      </p:sp>
      <p:sp>
        <p:nvSpPr>
          <p:cNvPr id="3" name="TextBox 2"/>
          <p:cNvSpPr txBox="1"/>
          <p:nvPr/>
        </p:nvSpPr>
        <p:spPr>
          <a:xfrm>
            <a:off x="835308" y="1825630"/>
            <a:ext cx="7560276" cy="276999"/>
          </a:xfrm>
          <a:prstGeom prst="rect">
            <a:avLst/>
          </a:prstGeom>
          <a:noFill/>
        </p:spPr>
        <p:txBody>
          <a:bodyPr wrap="square" rtlCol="0">
            <a:spAutoFit/>
          </a:bodyPr>
          <a:lstStyle/>
          <a:p>
            <a:r>
              <a:rPr lang="en-US" sz="1200" dirty="0">
                <a:solidFill>
                  <a:srgbClr val="000000"/>
                </a:solidFill>
              </a:rPr>
              <a:t>200-year event (0.5% chance that flood of that magnitude or greater will occur in any given year)</a:t>
            </a:r>
          </a:p>
        </p:txBody>
      </p:sp>
      <p:grpSp>
        <p:nvGrpSpPr>
          <p:cNvPr id="20" name="Group 19"/>
          <p:cNvGrpSpPr/>
          <p:nvPr/>
        </p:nvGrpSpPr>
        <p:grpSpPr>
          <a:xfrm>
            <a:off x="4822333" y="2209800"/>
            <a:ext cx="4169267" cy="3764499"/>
            <a:chOff x="4466789" y="1609408"/>
            <a:chExt cx="4572000" cy="4128133"/>
          </a:xfrm>
        </p:grpSpPr>
        <p:pic>
          <p:nvPicPr>
            <p:cNvPr id="17" name="Picture 16"/>
            <p:cNvPicPr>
              <a:picLocks noChangeAspect="1"/>
            </p:cNvPicPr>
            <p:nvPr/>
          </p:nvPicPr>
          <p:blipFill>
            <a:blip r:embed="rId4"/>
            <a:stretch>
              <a:fillRect/>
            </a:stretch>
          </p:blipFill>
          <p:spPr>
            <a:xfrm>
              <a:off x="4466789" y="1609408"/>
              <a:ext cx="4572000" cy="4128133"/>
            </a:xfrm>
            <a:prstGeom prst="rect">
              <a:avLst/>
            </a:prstGeom>
          </p:spPr>
        </p:pic>
        <p:sp>
          <p:nvSpPr>
            <p:cNvPr id="18" name="Freeform 17"/>
            <p:cNvSpPr/>
            <p:nvPr/>
          </p:nvSpPr>
          <p:spPr>
            <a:xfrm>
              <a:off x="7208654" y="4371975"/>
              <a:ext cx="415223" cy="1090613"/>
            </a:xfrm>
            <a:custGeom>
              <a:avLst/>
              <a:gdLst>
                <a:gd name="connsiteX0" fmla="*/ 349434 w 415223"/>
                <a:gd name="connsiteY0" fmla="*/ 1090613 h 1090613"/>
                <a:gd name="connsiteX1" fmla="*/ 373246 w 415223"/>
                <a:gd name="connsiteY1" fmla="*/ 1066800 h 1090613"/>
                <a:gd name="connsiteX2" fmla="*/ 387534 w 415223"/>
                <a:gd name="connsiteY2" fmla="*/ 1057275 h 1090613"/>
                <a:gd name="connsiteX3" fmla="*/ 406584 w 415223"/>
                <a:gd name="connsiteY3" fmla="*/ 1028700 h 1090613"/>
                <a:gd name="connsiteX4" fmla="*/ 406584 w 415223"/>
                <a:gd name="connsiteY4" fmla="*/ 947738 h 1090613"/>
                <a:gd name="connsiteX5" fmla="*/ 392296 w 415223"/>
                <a:gd name="connsiteY5" fmla="*/ 942975 h 1090613"/>
                <a:gd name="connsiteX6" fmla="*/ 363721 w 415223"/>
                <a:gd name="connsiteY6" fmla="*/ 928688 h 1090613"/>
                <a:gd name="connsiteX7" fmla="*/ 354196 w 415223"/>
                <a:gd name="connsiteY7" fmla="*/ 914400 h 1090613"/>
                <a:gd name="connsiteX8" fmla="*/ 325621 w 415223"/>
                <a:gd name="connsiteY8" fmla="*/ 895350 h 1090613"/>
                <a:gd name="connsiteX9" fmla="*/ 320859 w 415223"/>
                <a:gd name="connsiteY9" fmla="*/ 881063 h 1090613"/>
                <a:gd name="connsiteX10" fmla="*/ 301809 w 415223"/>
                <a:gd name="connsiteY10" fmla="*/ 852488 h 1090613"/>
                <a:gd name="connsiteX11" fmla="*/ 287521 w 415223"/>
                <a:gd name="connsiteY11" fmla="*/ 823913 h 1090613"/>
                <a:gd name="connsiteX12" fmla="*/ 277996 w 415223"/>
                <a:gd name="connsiteY12" fmla="*/ 795338 h 1090613"/>
                <a:gd name="connsiteX13" fmla="*/ 292284 w 415223"/>
                <a:gd name="connsiteY13" fmla="*/ 700088 h 1090613"/>
                <a:gd name="connsiteX14" fmla="*/ 297046 w 415223"/>
                <a:gd name="connsiteY14" fmla="*/ 685800 h 1090613"/>
                <a:gd name="connsiteX15" fmla="*/ 320859 w 415223"/>
                <a:gd name="connsiteY15" fmla="*/ 657225 h 1090613"/>
                <a:gd name="connsiteX16" fmla="*/ 335146 w 415223"/>
                <a:gd name="connsiteY16" fmla="*/ 652463 h 1090613"/>
                <a:gd name="connsiteX17" fmla="*/ 349434 w 415223"/>
                <a:gd name="connsiteY17" fmla="*/ 638175 h 1090613"/>
                <a:gd name="connsiteX18" fmla="*/ 358959 w 415223"/>
                <a:gd name="connsiteY18" fmla="*/ 600075 h 1090613"/>
                <a:gd name="connsiteX19" fmla="*/ 354196 w 415223"/>
                <a:gd name="connsiteY19" fmla="*/ 557213 h 1090613"/>
                <a:gd name="connsiteX20" fmla="*/ 335146 w 415223"/>
                <a:gd name="connsiteY20" fmla="*/ 552450 h 1090613"/>
                <a:gd name="connsiteX21" fmla="*/ 297046 w 415223"/>
                <a:gd name="connsiteY21" fmla="*/ 542925 h 1090613"/>
                <a:gd name="connsiteX22" fmla="*/ 282759 w 415223"/>
                <a:gd name="connsiteY22" fmla="*/ 547688 h 1090613"/>
                <a:gd name="connsiteX23" fmla="*/ 277996 w 415223"/>
                <a:gd name="connsiteY23" fmla="*/ 561975 h 1090613"/>
                <a:gd name="connsiteX24" fmla="*/ 268471 w 415223"/>
                <a:gd name="connsiteY24" fmla="*/ 576263 h 1090613"/>
                <a:gd name="connsiteX25" fmla="*/ 263709 w 415223"/>
                <a:gd name="connsiteY25" fmla="*/ 590550 h 1090613"/>
                <a:gd name="connsiteX26" fmla="*/ 258946 w 415223"/>
                <a:gd name="connsiteY26" fmla="*/ 619125 h 1090613"/>
                <a:gd name="connsiteX27" fmla="*/ 244659 w 415223"/>
                <a:gd name="connsiteY27" fmla="*/ 628650 h 1090613"/>
                <a:gd name="connsiteX28" fmla="*/ 230371 w 415223"/>
                <a:gd name="connsiteY28" fmla="*/ 623888 h 1090613"/>
                <a:gd name="connsiteX29" fmla="*/ 201796 w 415223"/>
                <a:gd name="connsiteY29" fmla="*/ 604838 h 1090613"/>
                <a:gd name="connsiteX30" fmla="*/ 173221 w 415223"/>
                <a:gd name="connsiteY30" fmla="*/ 595313 h 1090613"/>
                <a:gd name="connsiteX31" fmla="*/ 158934 w 415223"/>
                <a:gd name="connsiteY31" fmla="*/ 585788 h 1090613"/>
                <a:gd name="connsiteX32" fmla="*/ 144646 w 415223"/>
                <a:gd name="connsiteY32" fmla="*/ 581025 h 1090613"/>
                <a:gd name="connsiteX33" fmla="*/ 125596 w 415223"/>
                <a:gd name="connsiteY33" fmla="*/ 552450 h 1090613"/>
                <a:gd name="connsiteX34" fmla="*/ 106546 w 415223"/>
                <a:gd name="connsiteY34" fmla="*/ 523875 h 1090613"/>
                <a:gd name="connsiteX35" fmla="*/ 87496 w 415223"/>
                <a:gd name="connsiteY35" fmla="*/ 495300 h 1090613"/>
                <a:gd name="connsiteX36" fmla="*/ 77971 w 415223"/>
                <a:gd name="connsiteY36" fmla="*/ 481013 h 1090613"/>
                <a:gd name="connsiteX37" fmla="*/ 68446 w 415223"/>
                <a:gd name="connsiteY37" fmla="*/ 452438 h 1090613"/>
                <a:gd name="connsiteX38" fmla="*/ 63684 w 415223"/>
                <a:gd name="connsiteY38" fmla="*/ 438150 h 1090613"/>
                <a:gd name="connsiteX39" fmla="*/ 68446 w 415223"/>
                <a:gd name="connsiteY39" fmla="*/ 338138 h 1090613"/>
                <a:gd name="connsiteX40" fmla="*/ 77971 w 415223"/>
                <a:gd name="connsiteY40" fmla="*/ 309563 h 1090613"/>
                <a:gd name="connsiteX41" fmla="*/ 87496 w 415223"/>
                <a:gd name="connsiteY41" fmla="*/ 276225 h 1090613"/>
                <a:gd name="connsiteX42" fmla="*/ 82734 w 415223"/>
                <a:gd name="connsiteY42" fmla="*/ 219075 h 1090613"/>
                <a:gd name="connsiteX43" fmla="*/ 73209 w 415223"/>
                <a:gd name="connsiteY43" fmla="*/ 190500 h 1090613"/>
                <a:gd name="connsiteX44" fmla="*/ 44634 w 415223"/>
                <a:gd name="connsiteY44" fmla="*/ 176213 h 1090613"/>
                <a:gd name="connsiteX45" fmla="*/ 6534 w 415223"/>
                <a:gd name="connsiteY45" fmla="*/ 142875 h 1090613"/>
                <a:gd name="connsiteX46" fmla="*/ 1771 w 415223"/>
                <a:gd name="connsiteY46" fmla="*/ 0 h 109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15223" h="1090613">
                  <a:moveTo>
                    <a:pt x="349434" y="1090613"/>
                  </a:moveTo>
                  <a:cubicBezTo>
                    <a:pt x="357371" y="1082675"/>
                    <a:pt x="364798" y="1074192"/>
                    <a:pt x="373246" y="1066800"/>
                  </a:cubicBezTo>
                  <a:cubicBezTo>
                    <a:pt x="377554" y="1063031"/>
                    <a:pt x="383765" y="1061583"/>
                    <a:pt x="387534" y="1057275"/>
                  </a:cubicBezTo>
                  <a:cubicBezTo>
                    <a:pt x="395072" y="1048660"/>
                    <a:pt x="406584" y="1028700"/>
                    <a:pt x="406584" y="1028700"/>
                  </a:cubicBezTo>
                  <a:cubicBezTo>
                    <a:pt x="416640" y="998530"/>
                    <a:pt x="419479" y="996093"/>
                    <a:pt x="406584" y="947738"/>
                  </a:cubicBezTo>
                  <a:cubicBezTo>
                    <a:pt x="405290" y="942887"/>
                    <a:pt x="396786" y="945220"/>
                    <a:pt x="392296" y="942975"/>
                  </a:cubicBezTo>
                  <a:cubicBezTo>
                    <a:pt x="355374" y="924514"/>
                    <a:pt x="399628" y="940655"/>
                    <a:pt x="363721" y="928688"/>
                  </a:cubicBezTo>
                  <a:cubicBezTo>
                    <a:pt x="360546" y="923925"/>
                    <a:pt x="358504" y="918169"/>
                    <a:pt x="354196" y="914400"/>
                  </a:cubicBezTo>
                  <a:cubicBezTo>
                    <a:pt x="345581" y="906862"/>
                    <a:pt x="325621" y="895350"/>
                    <a:pt x="325621" y="895350"/>
                  </a:cubicBezTo>
                  <a:cubicBezTo>
                    <a:pt x="324034" y="890588"/>
                    <a:pt x="323297" y="885451"/>
                    <a:pt x="320859" y="881063"/>
                  </a:cubicBezTo>
                  <a:cubicBezTo>
                    <a:pt x="315300" y="871056"/>
                    <a:pt x="305429" y="863348"/>
                    <a:pt x="301809" y="852488"/>
                  </a:cubicBezTo>
                  <a:cubicBezTo>
                    <a:pt x="295236" y="832770"/>
                    <a:pt x="299831" y="842377"/>
                    <a:pt x="287521" y="823913"/>
                  </a:cubicBezTo>
                  <a:cubicBezTo>
                    <a:pt x="284346" y="814388"/>
                    <a:pt x="277281" y="805353"/>
                    <a:pt x="277996" y="795338"/>
                  </a:cubicBezTo>
                  <a:cubicBezTo>
                    <a:pt x="283475" y="718642"/>
                    <a:pt x="275713" y="749804"/>
                    <a:pt x="292284" y="700088"/>
                  </a:cubicBezTo>
                  <a:cubicBezTo>
                    <a:pt x="293871" y="695325"/>
                    <a:pt x="294261" y="689977"/>
                    <a:pt x="297046" y="685800"/>
                  </a:cubicBezTo>
                  <a:cubicBezTo>
                    <a:pt x="304074" y="675258"/>
                    <a:pt x="309858" y="664559"/>
                    <a:pt x="320859" y="657225"/>
                  </a:cubicBezTo>
                  <a:cubicBezTo>
                    <a:pt x="325036" y="654440"/>
                    <a:pt x="330384" y="654050"/>
                    <a:pt x="335146" y="652463"/>
                  </a:cubicBezTo>
                  <a:cubicBezTo>
                    <a:pt x="339909" y="647700"/>
                    <a:pt x="345698" y="643779"/>
                    <a:pt x="349434" y="638175"/>
                  </a:cubicBezTo>
                  <a:cubicBezTo>
                    <a:pt x="353617" y="631901"/>
                    <a:pt x="358273" y="603506"/>
                    <a:pt x="358959" y="600075"/>
                  </a:cubicBezTo>
                  <a:cubicBezTo>
                    <a:pt x="357371" y="585788"/>
                    <a:pt x="360625" y="570071"/>
                    <a:pt x="354196" y="557213"/>
                  </a:cubicBezTo>
                  <a:cubicBezTo>
                    <a:pt x="351269" y="551359"/>
                    <a:pt x="341536" y="553870"/>
                    <a:pt x="335146" y="552450"/>
                  </a:cubicBezTo>
                  <a:cubicBezTo>
                    <a:pt x="300660" y="544786"/>
                    <a:pt x="322580" y="551437"/>
                    <a:pt x="297046" y="542925"/>
                  </a:cubicBezTo>
                  <a:cubicBezTo>
                    <a:pt x="292284" y="544513"/>
                    <a:pt x="286309" y="544138"/>
                    <a:pt x="282759" y="547688"/>
                  </a:cubicBezTo>
                  <a:cubicBezTo>
                    <a:pt x="279209" y="551238"/>
                    <a:pt x="280241" y="557485"/>
                    <a:pt x="277996" y="561975"/>
                  </a:cubicBezTo>
                  <a:cubicBezTo>
                    <a:pt x="275436" y="567095"/>
                    <a:pt x="271646" y="571500"/>
                    <a:pt x="268471" y="576263"/>
                  </a:cubicBezTo>
                  <a:cubicBezTo>
                    <a:pt x="266884" y="581025"/>
                    <a:pt x="264798" y="585650"/>
                    <a:pt x="263709" y="590550"/>
                  </a:cubicBezTo>
                  <a:cubicBezTo>
                    <a:pt x="261614" y="599976"/>
                    <a:pt x="263264" y="610488"/>
                    <a:pt x="258946" y="619125"/>
                  </a:cubicBezTo>
                  <a:cubicBezTo>
                    <a:pt x="256386" y="624244"/>
                    <a:pt x="249421" y="625475"/>
                    <a:pt x="244659" y="628650"/>
                  </a:cubicBezTo>
                  <a:cubicBezTo>
                    <a:pt x="239896" y="627063"/>
                    <a:pt x="234759" y="626326"/>
                    <a:pt x="230371" y="623888"/>
                  </a:cubicBezTo>
                  <a:cubicBezTo>
                    <a:pt x="220364" y="618329"/>
                    <a:pt x="212656" y="608458"/>
                    <a:pt x="201796" y="604838"/>
                  </a:cubicBezTo>
                  <a:lnTo>
                    <a:pt x="173221" y="595313"/>
                  </a:lnTo>
                  <a:cubicBezTo>
                    <a:pt x="168459" y="592138"/>
                    <a:pt x="164053" y="588348"/>
                    <a:pt x="158934" y="585788"/>
                  </a:cubicBezTo>
                  <a:cubicBezTo>
                    <a:pt x="154444" y="583543"/>
                    <a:pt x="148196" y="584575"/>
                    <a:pt x="144646" y="581025"/>
                  </a:cubicBezTo>
                  <a:cubicBezTo>
                    <a:pt x="136551" y="572930"/>
                    <a:pt x="131946" y="561975"/>
                    <a:pt x="125596" y="552450"/>
                  </a:cubicBezTo>
                  <a:lnTo>
                    <a:pt x="106546" y="523875"/>
                  </a:lnTo>
                  <a:lnTo>
                    <a:pt x="87496" y="495300"/>
                  </a:lnTo>
                  <a:lnTo>
                    <a:pt x="77971" y="481013"/>
                  </a:lnTo>
                  <a:lnTo>
                    <a:pt x="68446" y="452438"/>
                  </a:lnTo>
                  <a:lnTo>
                    <a:pt x="63684" y="438150"/>
                  </a:lnTo>
                  <a:cubicBezTo>
                    <a:pt x="65271" y="404813"/>
                    <a:pt x="64760" y="371309"/>
                    <a:pt x="68446" y="338138"/>
                  </a:cubicBezTo>
                  <a:cubicBezTo>
                    <a:pt x="69555" y="328159"/>
                    <a:pt x="74796" y="319088"/>
                    <a:pt x="77971" y="309563"/>
                  </a:cubicBezTo>
                  <a:cubicBezTo>
                    <a:pt x="84805" y="289062"/>
                    <a:pt x="81515" y="300150"/>
                    <a:pt x="87496" y="276225"/>
                  </a:cubicBezTo>
                  <a:cubicBezTo>
                    <a:pt x="85909" y="257175"/>
                    <a:pt x="85877" y="237931"/>
                    <a:pt x="82734" y="219075"/>
                  </a:cubicBezTo>
                  <a:cubicBezTo>
                    <a:pt x="81083" y="209171"/>
                    <a:pt x="81563" y="196069"/>
                    <a:pt x="73209" y="190500"/>
                  </a:cubicBezTo>
                  <a:cubicBezTo>
                    <a:pt x="54744" y="178191"/>
                    <a:pt x="64351" y="182785"/>
                    <a:pt x="44634" y="176213"/>
                  </a:cubicBezTo>
                  <a:cubicBezTo>
                    <a:pt x="11296" y="153988"/>
                    <a:pt x="22409" y="166688"/>
                    <a:pt x="6534" y="142875"/>
                  </a:cubicBezTo>
                  <a:cubicBezTo>
                    <a:pt x="-4493" y="76718"/>
                    <a:pt x="1771" y="123956"/>
                    <a:pt x="1771" y="0"/>
                  </a:cubicBezTo>
                </a:path>
              </a:pathLst>
            </a:custGeom>
            <a:noFill/>
            <a:ln w="571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reeform 18"/>
            <p:cNvSpPr/>
            <p:nvPr/>
          </p:nvSpPr>
          <p:spPr>
            <a:xfrm>
              <a:off x="6534150" y="2000250"/>
              <a:ext cx="690660" cy="2381250"/>
            </a:xfrm>
            <a:custGeom>
              <a:avLst/>
              <a:gdLst>
                <a:gd name="connsiteX0" fmla="*/ 681038 w 690660"/>
                <a:gd name="connsiteY0" fmla="*/ 2381250 h 2381250"/>
                <a:gd name="connsiteX1" fmla="*/ 661988 w 690660"/>
                <a:gd name="connsiteY1" fmla="*/ 2281238 h 2381250"/>
                <a:gd name="connsiteX2" fmla="*/ 647700 w 690660"/>
                <a:gd name="connsiteY2" fmla="*/ 2271713 h 2381250"/>
                <a:gd name="connsiteX3" fmla="*/ 666750 w 690660"/>
                <a:gd name="connsiteY3" fmla="*/ 2228850 h 2381250"/>
                <a:gd name="connsiteX4" fmla="*/ 681038 w 690660"/>
                <a:gd name="connsiteY4" fmla="*/ 2224088 h 2381250"/>
                <a:gd name="connsiteX5" fmla="*/ 690563 w 690660"/>
                <a:gd name="connsiteY5" fmla="*/ 2209800 h 2381250"/>
                <a:gd name="connsiteX6" fmla="*/ 676275 w 690660"/>
                <a:gd name="connsiteY6" fmla="*/ 2181225 h 2381250"/>
                <a:gd name="connsiteX7" fmla="*/ 661988 w 690660"/>
                <a:gd name="connsiteY7" fmla="*/ 2152650 h 2381250"/>
                <a:gd name="connsiteX8" fmla="*/ 647700 w 690660"/>
                <a:gd name="connsiteY8" fmla="*/ 2143125 h 2381250"/>
                <a:gd name="connsiteX9" fmla="*/ 642938 w 690660"/>
                <a:gd name="connsiteY9" fmla="*/ 2128838 h 2381250"/>
                <a:gd name="connsiteX10" fmla="*/ 633413 w 690660"/>
                <a:gd name="connsiteY10" fmla="*/ 2114550 h 2381250"/>
                <a:gd name="connsiteX11" fmla="*/ 628650 w 690660"/>
                <a:gd name="connsiteY11" fmla="*/ 2057400 h 2381250"/>
                <a:gd name="connsiteX12" fmla="*/ 623888 w 690660"/>
                <a:gd name="connsiteY12" fmla="*/ 2043113 h 2381250"/>
                <a:gd name="connsiteX13" fmla="*/ 600075 w 690660"/>
                <a:gd name="connsiteY13" fmla="*/ 2038350 h 2381250"/>
                <a:gd name="connsiteX14" fmla="*/ 585788 w 690660"/>
                <a:gd name="connsiteY14" fmla="*/ 2028825 h 2381250"/>
                <a:gd name="connsiteX15" fmla="*/ 576263 w 690660"/>
                <a:gd name="connsiteY15" fmla="*/ 2000250 h 2381250"/>
                <a:gd name="connsiteX16" fmla="*/ 571500 w 690660"/>
                <a:gd name="connsiteY16" fmla="*/ 1933575 h 2381250"/>
                <a:gd name="connsiteX17" fmla="*/ 538163 w 690660"/>
                <a:gd name="connsiteY17" fmla="*/ 1895475 h 2381250"/>
                <a:gd name="connsiteX18" fmla="*/ 495300 w 690660"/>
                <a:gd name="connsiteY18" fmla="*/ 1900238 h 2381250"/>
                <a:gd name="connsiteX19" fmla="*/ 481013 w 690660"/>
                <a:gd name="connsiteY19" fmla="*/ 1905000 h 2381250"/>
                <a:gd name="connsiteX20" fmla="*/ 452438 w 690660"/>
                <a:gd name="connsiteY20" fmla="*/ 1900238 h 2381250"/>
                <a:gd name="connsiteX21" fmla="*/ 447675 w 690660"/>
                <a:gd name="connsiteY21" fmla="*/ 1862138 h 2381250"/>
                <a:gd name="connsiteX22" fmla="*/ 476250 w 690660"/>
                <a:gd name="connsiteY22" fmla="*/ 1852613 h 2381250"/>
                <a:gd name="connsiteX23" fmla="*/ 490538 w 690660"/>
                <a:gd name="connsiteY23" fmla="*/ 1847850 h 2381250"/>
                <a:gd name="connsiteX24" fmla="*/ 500063 w 690660"/>
                <a:gd name="connsiteY24" fmla="*/ 1833563 h 2381250"/>
                <a:gd name="connsiteX25" fmla="*/ 509588 w 690660"/>
                <a:gd name="connsiteY25" fmla="*/ 1790700 h 2381250"/>
                <a:gd name="connsiteX26" fmla="*/ 519113 w 690660"/>
                <a:gd name="connsiteY26" fmla="*/ 1762125 h 2381250"/>
                <a:gd name="connsiteX27" fmla="*/ 523875 w 690660"/>
                <a:gd name="connsiteY27" fmla="*/ 1700213 h 2381250"/>
                <a:gd name="connsiteX28" fmla="*/ 528638 w 690660"/>
                <a:gd name="connsiteY28" fmla="*/ 1685925 h 2381250"/>
                <a:gd name="connsiteX29" fmla="*/ 542925 w 690660"/>
                <a:gd name="connsiteY29" fmla="*/ 1671638 h 2381250"/>
                <a:gd name="connsiteX30" fmla="*/ 566738 w 690660"/>
                <a:gd name="connsiteY30" fmla="*/ 1652588 h 2381250"/>
                <a:gd name="connsiteX31" fmla="*/ 561975 w 690660"/>
                <a:gd name="connsiteY31" fmla="*/ 1576388 h 2381250"/>
                <a:gd name="connsiteX32" fmla="*/ 547688 w 690660"/>
                <a:gd name="connsiteY32" fmla="*/ 1547813 h 2381250"/>
                <a:gd name="connsiteX33" fmla="*/ 533400 w 690660"/>
                <a:gd name="connsiteY33" fmla="*/ 1519238 h 2381250"/>
                <a:gd name="connsiteX34" fmla="*/ 519113 w 690660"/>
                <a:gd name="connsiteY34" fmla="*/ 1490663 h 2381250"/>
                <a:gd name="connsiteX35" fmla="*/ 509588 w 690660"/>
                <a:gd name="connsiteY35" fmla="*/ 1462088 h 2381250"/>
                <a:gd name="connsiteX36" fmla="*/ 490538 w 690660"/>
                <a:gd name="connsiteY36" fmla="*/ 1433513 h 2381250"/>
                <a:gd name="connsiteX37" fmla="*/ 481013 w 690660"/>
                <a:gd name="connsiteY37" fmla="*/ 1419225 h 2381250"/>
                <a:gd name="connsiteX38" fmla="*/ 476250 w 690660"/>
                <a:gd name="connsiteY38" fmla="*/ 1404938 h 2381250"/>
                <a:gd name="connsiteX39" fmla="*/ 481013 w 690660"/>
                <a:gd name="connsiteY39" fmla="*/ 1343025 h 2381250"/>
                <a:gd name="connsiteX40" fmla="*/ 495300 w 690660"/>
                <a:gd name="connsiteY40" fmla="*/ 1314450 h 2381250"/>
                <a:gd name="connsiteX41" fmla="*/ 500063 w 690660"/>
                <a:gd name="connsiteY41" fmla="*/ 1300163 h 2381250"/>
                <a:gd name="connsiteX42" fmla="*/ 495300 w 690660"/>
                <a:gd name="connsiteY42" fmla="*/ 1243013 h 2381250"/>
                <a:gd name="connsiteX43" fmla="*/ 457200 w 690660"/>
                <a:gd name="connsiteY43" fmla="*/ 1209675 h 2381250"/>
                <a:gd name="connsiteX44" fmla="*/ 428625 w 690660"/>
                <a:gd name="connsiteY44" fmla="*/ 1185863 h 2381250"/>
                <a:gd name="connsiteX45" fmla="*/ 414338 w 690660"/>
                <a:gd name="connsiteY45" fmla="*/ 1143000 h 2381250"/>
                <a:gd name="connsiteX46" fmla="*/ 409575 w 690660"/>
                <a:gd name="connsiteY46" fmla="*/ 1128713 h 2381250"/>
                <a:gd name="connsiteX47" fmla="*/ 400050 w 690660"/>
                <a:gd name="connsiteY47" fmla="*/ 1114425 h 2381250"/>
                <a:gd name="connsiteX48" fmla="*/ 390525 w 690660"/>
                <a:gd name="connsiteY48" fmla="*/ 1085850 h 2381250"/>
                <a:gd name="connsiteX49" fmla="*/ 385763 w 690660"/>
                <a:gd name="connsiteY49" fmla="*/ 1062038 h 2381250"/>
                <a:gd name="connsiteX50" fmla="*/ 376238 w 690660"/>
                <a:gd name="connsiteY50" fmla="*/ 1033463 h 2381250"/>
                <a:gd name="connsiteX51" fmla="*/ 381000 w 690660"/>
                <a:gd name="connsiteY51" fmla="*/ 914400 h 2381250"/>
                <a:gd name="connsiteX52" fmla="*/ 385763 w 690660"/>
                <a:gd name="connsiteY52" fmla="*/ 895350 h 2381250"/>
                <a:gd name="connsiteX53" fmla="*/ 395288 w 690660"/>
                <a:gd name="connsiteY53" fmla="*/ 866775 h 2381250"/>
                <a:gd name="connsiteX54" fmla="*/ 400050 w 690660"/>
                <a:gd name="connsiteY54" fmla="*/ 852488 h 2381250"/>
                <a:gd name="connsiteX55" fmla="*/ 404813 w 690660"/>
                <a:gd name="connsiteY55" fmla="*/ 828675 h 2381250"/>
                <a:gd name="connsiteX56" fmla="*/ 409575 w 690660"/>
                <a:gd name="connsiteY56" fmla="*/ 800100 h 2381250"/>
                <a:gd name="connsiteX57" fmla="*/ 414338 w 690660"/>
                <a:gd name="connsiteY57" fmla="*/ 781050 h 2381250"/>
                <a:gd name="connsiteX58" fmla="*/ 423863 w 690660"/>
                <a:gd name="connsiteY58" fmla="*/ 738188 h 2381250"/>
                <a:gd name="connsiteX59" fmla="*/ 433388 w 690660"/>
                <a:gd name="connsiteY59" fmla="*/ 709613 h 2381250"/>
                <a:gd name="connsiteX60" fmla="*/ 438150 w 690660"/>
                <a:gd name="connsiteY60" fmla="*/ 695325 h 2381250"/>
                <a:gd name="connsiteX61" fmla="*/ 442913 w 690660"/>
                <a:gd name="connsiteY61" fmla="*/ 681038 h 2381250"/>
                <a:gd name="connsiteX62" fmla="*/ 447675 w 690660"/>
                <a:gd name="connsiteY62" fmla="*/ 642938 h 2381250"/>
                <a:gd name="connsiteX63" fmla="*/ 461963 w 690660"/>
                <a:gd name="connsiteY63" fmla="*/ 595313 h 2381250"/>
                <a:gd name="connsiteX64" fmla="*/ 471488 w 690660"/>
                <a:gd name="connsiteY64" fmla="*/ 566738 h 2381250"/>
                <a:gd name="connsiteX65" fmla="*/ 476250 w 690660"/>
                <a:gd name="connsiteY65" fmla="*/ 552450 h 2381250"/>
                <a:gd name="connsiteX66" fmla="*/ 466725 w 690660"/>
                <a:gd name="connsiteY66" fmla="*/ 514350 h 2381250"/>
                <a:gd name="connsiteX67" fmla="*/ 461963 w 690660"/>
                <a:gd name="connsiteY67" fmla="*/ 500063 h 2381250"/>
                <a:gd name="connsiteX68" fmla="*/ 442913 w 690660"/>
                <a:gd name="connsiteY68" fmla="*/ 471488 h 2381250"/>
                <a:gd name="connsiteX69" fmla="*/ 428625 w 690660"/>
                <a:gd name="connsiteY69" fmla="*/ 461963 h 2381250"/>
                <a:gd name="connsiteX70" fmla="*/ 419100 w 690660"/>
                <a:gd name="connsiteY70" fmla="*/ 447675 h 2381250"/>
                <a:gd name="connsiteX71" fmla="*/ 414338 w 690660"/>
                <a:gd name="connsiteY71" fmla="*/ 433388 h 2381250"/>
                <a:gd name="connsiteX72" fmla="*/ 381000 w 690660"/>
                <a:gd name="connsiteY72" fmla="*/ 390525 h 2381250"/>
                <a:gd name="connsiteX73" fmla="*/ 366713 w 690660"/>
                <a:gd name="connsiteY73" fmla="*/ 381000 h 2381250"/>
                <a:gd name="connsiteX74" fmla="*/ 347663 w 690660"/>
                <a:gd name="connsiteY74" fmla="*/ 357188 h 2381250"/>
                <a:gd name="connsiteX75" fmla="*/ 342900 w 690660"/>
                <a:gd name="connsiteY75" fmla="*/ 342900 h 2381250"/>
                <a:gd name="connsiteX76" fmla="*/ 257175 w 690660"/>
                <a:gd name="connsiteY76" fmla="*/ 319088 h 2381250"/>
                <a:gd name="connsiteX77" fmla="*/ 252413 w 690660"/>
                <a:gd name="connsiteY77" fmla="*/ 242888 h 2381250"/>
                <a:gd name="connsiteX78" fmla="*/ 266700 w 690660"/>
                <a:gd name="connsiteY78" fmla="*/ 233363 h 2381250"/>
                <a:gd name="connsiteX79" fmla="*/ 290513 w 690660"/>
                <a:gd name="connsiteY79" fmla="*/ 209550 h 2381250"/>
                <a:gd name="connsiteX80" fmla="*/ 314325 w 690660"/>
                <a:gd name="connsiteY80" fmla="*/ 185738 h 2381250"/>
                <a:gd name="connsiteX81" fmla="*/ 309563 w 690660"/>
                <a:gd name="connsiteY81" fmla="*/ 161925 h 2381250"/>
                <a:gd name="connsiteX82" fmla="*/ 285750 w 690660"/>
                <a:gd name="connsiteY82" fmla="*/ 138113 h 2381250"/>
                <a:gd name="connsiteX83" fmla="*/ 185738 w 690660"/>
                <a:gd name="connsiteY83" fmla="*/ 123825 h 2381250"/>
                <a:gd name="connsiteX84" fmla="*/ 157163 w 690660"/>
                <a:gd name="connsiteY84" fmla="*/ 114300 h 2381250"/>
                <a:gd name="connsiteX85" fmla="*/ 142875 w 690660"/>
                <a:gd name="connsiteY85" fmla="*/ 104775 h 2381250"/>
                <a:gd name="connsiteX86" fmla="*/ 114300 w 690660"/>
                <a:gd name="connsiteY86" fmla="*/ 95250 h 2381250"/>
                <a:gd name="connsiteX87" fmla="*/ 71438 w 690660"/>
                <a:gd name="connsiteY87" fmla="*/ 66675 h 2381250"/>
                <a:gd name="connsiteX88" fmla="*/ 42863 w 690660"/>
                <a:gd name="connsiteY88" fmla="*/ 42863 h 2381250"/>
                <a:gd name="connsiteX89" fmla="*/ 14288 w 690660"/>
                <a:gd name="connsiteY89" fmla="*/ 23813 h 2381250"/>
                <a:gd name="connsiteX90" fmla="*/ 0 w 690660"/>
                <a:gd name="connsiteY90" fmla="*/ 0 h 238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90660" h="2381250">
                  <a:moveTo>
                    <a:pt x="681038" y="2381250"/>
                  </a:moveTo>
                  <a:cubicBezTo>
                    <a:pt x="677326" y="2314441"/>
                    <a:pt x="696176" y="2309728"/>
                    <a:pt x="661988" y="2281238"/>
                  </a:cubicBezTo>
                  <a:cubicBezTo>
                    <a:pt x="657591" y="2277574"/>
                    <a:pt x="652463" y="2274888"/>
                    <a:pt x="647700" y="2271713"/>
                  </a:cubicBezTo>
                  <a:cubicBezTo>
                    <a:pt x="651678" y="2247849"/>
                    <a:pt x="646955" y="2242047"/>
                    <a:pt x="666750" y="2228850"/>
                  </a:cubicBezTo>
                  <a:cubicBezTo>
                    <a:pt x="670927" y="2226065"/>
                    <a:pt x="676275" y="2225675"/>
                    <a:pt x="681038" y="2224088"/>
                  </a:cubicBezTo>
                  <a:cubicBezTo>
                    <a:pt x="684213" y="2219325"/>
                    <a:pt x="689622" y="2215446"/>
                    <a:pt x="690563" y="2209800"/>
                  </a:cubicBezTo>
                  <a:cubicBezTo>
                    <a:pt x="691877" y="2201914"/>
                    <a:pt x="679591" y="2186199"/>
                    <a:pt x="676275" y="2181225"/>
                  </a:cubicBezTo>
                  <a:cubicBezTo>
                    <a:pt x="672402" y="2169605"/>
                    <a:pt x="671220" y="2161882"/>
                    <a:pt x="661988" y="2152650"/>
                  </a:cubicBezTo>
                  <a:cubicBezTo>
                    <a:pt x="657941" y="2148603"/>
                    <a:pt x="652463" y="2146300"/>
                    <a:pt x="647700" y="2143125"/>
                  </a:cubicBezTo>
                  <a:cubicBezTo>
                    <a:pt x="646113" y="2138363"/>
                    <a:pt x="645183" y="2133328"/>
                    <a:pt x="642938" y="2128838"/>
                  </a:cubicBezTo>
                  <a:cubicBezTo>
                    <a:pt x="640378" y="2123718"/>
                    <a:pt x="634536" y="2120163"/>
                    <a:pt x="633413" y="2114550"/>
                  </a:cubicBezTo>
                  <a:cubicBezTo>
                    <a:pt x="629664" y="2095805"/>
                    <a:pt x="631176" y="2076348"/>
                    <a:pt x="628650" y="2057400"/>
                  </a:cubicBezTo>
                  <a:cubicBezTo>
                    <a:pt x="627987" y="2052424"/>
                    <a:pt x="628065" y="2045898"/>
                    <a:pt x="623888" y="2043113"/>
                  </a:cubicBezTo>
                  <a:cubicBezTo>
                    <a:pt x="617153" y="2038623"/>
                    <a:pt x="608013" y="2039938"/>
                    <a:pt x="600075" y="2038350"/>
                  </a:cubicBezTo>
                  <a:cubicBezTo>
                    <a:pt x="595313" y="2035175"/>
                    <a:pt x="588821" y="2033679"/>
                    <a:pt x="585788" y="2028825"/>
                  </a:cubicBezTo>
                  <a:cubicBezTo>
                    <a:pt x="580467" y="2020311"/>
                    <a:pt x="576263" y="2000250"/>
                    <a:pt x="576263" y="2000250"/>
                  </a:cubicBezTo>
                  <a:cubicBezTo>
                    <a:pt x="574675" y="1978025"/>
                    <a:pt x="576904" y="1955191"/>
                    <a:pt x="571500" y="1933575"/>
                  </a:cubicBezTo>
                  <a:cubicBezTo>
                    <a:pt x="565944" y="1911350"/>
                    <a:pt x="553641" y="1905794"/>
                    <a:pt x="538163" y="1895475"/>
                  </a:cubicBezTo>
                  <a:cubicBezTo>
                    <a:pt x="523875" y="1897063"/>
                    <a:pt x="509480" y="1897875"/>
                    <a:pt x="495300" y="1900238"/>
                  </a:cubicBezTo>
                  <a:cubicBezTo>
                    <a:pt x="490348" y="1901063"/>
                    <a:pt x="486033" y="1905000"/>
                    <a:pt x="481013" y="1905000"/>
                  </a:cubicBezTo>
                  <a:cubicBezTo>
                    <a:pt x="471357" y="1905000"/>
                    <a:pt x="461963" y="1901825"/>
                    <a:pt x="452438" y="1900238"/>
                  </a:cubicBezTo>
                  <a:cubicBezTo>
                    <a:pt x="445081" y="1889203"/>
                    <a:pt x="432375" y="1877438"/>
                    <a:pt x="447675" y="1862138"/>
                  </a:cubicBezTo>
                  <a:cubicBezTo>
                    <a:pt x="454775" y="1855038"/>
                    <a:pt x="466725" y="1855788"/>
                    <a:pt x="476250" y="1852613"/>
                  </a:cubicBezTo>
                  <a:lnTo>
                    <a:pt x="490538" y="1847850"/>
                  </a:lnTo>
                  <a:cubicBezTo>
                    <a:pt x="493713" y="1843088"/>
                    <a:pt x="497503" y="1838682"/>
                    <a:pt x="500063" y="1833563"/>
                  </a:cubicBezTo>
                  <a:cubicBezTo>
                    <a:pt x="506874" y="1819941"/>
                    <a:pt x="505932" y="1805325"/>
                    <a:pt x="509588" y="1790700"/>
                  </a:cubicBezTo>
                  <a:cubicBezTo>
                    <a:pt x="512023" y="1780960"/>
                    <a:pt x="519113" y="1762125"/>
                    <a:pt x="519113" y="1762125"/>
                  </a:cubicBezTo>
                  <a:cubicBezTo>
                    <a:pt x="520700" y="1741488"/>
                    <a:pt x="521308" y="1720751"/>
                    <a:pt x="523875" y="1700213"/>
                  </a:cubicBezTo>
                  <a:cubicBezTo>
                    <a:pt x="524498" y="1695231"/>
                    <a:pt x="525853" y="1690102"/>
                    <a:pt x="528638" y="1685925"/>
                  </a:cubicBezTo>
                  <a:cubicBezTo>
                    <a:pt x="532374" y="1680321"/>
                    <a:pt x="538613" y="1676812"/>
                    <a:pt x="542925" y="1671638"/>
                  </a:cubicBezTo>
                  <a:cubicBezTo>
                    <a:pt x="559496" y="1651753"/>
                    <a:pt x="543283" y="1660405"/>
                    <a:pt x="566738" y="1652588"/>
                  </a:cubicBezTo>
                  <a:cubicBezTo>
                    <a:pt x="565150" y="1627188"/>
                    <a:pt x="564639" y="1601698"/>
                    <a:pt x="561975" y="1576388"/>
                  </a:cubicBezTo>
                  <a:cubicBezTo>
                    <a:pt x="560379" y="1561222"/>
                    <a:pt x="554325" y="1561087"/>
                    <a:pt x="547688" y="1547813"/>
                  </a:cubicBezTo>
                  <a:cubicBezTo>
                    <a:pt x="527970" y="1508379"/>
                    <a:pt x="560696" y="1560181"/>
                    <a:pt x="533400" y="1519238"/>
                  </a:cubicBezTo>
                  <a:cubicBezTo>
                    <a:pt x="516037" y="1467143"/>
                    <a:pt x="543726" y="1546041"/>
                    <a:pt x="519113" y="1490663"/>
                  </a:cubicBezTo>
                  <a:cubicBezTo>
                    <a:pt x="515035" y="1481488"/>
                    <a:pt x="515157" y="1470442"/>
                    <a:pt x="509588" y="1462088"/>
                  </a:cubicBezTo>
                  <a:lnTo>
                    <a:pt x="490538" y="1433513"/>
                  </a:lnTo>
                  <a:cubicBezTo>
                    <a:pt x="487363" y="1428750"/>
                    <a:pt x="482823" y="1424655"/>
                    <a:pt x="481013" y="1419225"/>
                  </a:cubicBezTo>
                  <a:lnTo>
                    <a:pt x="476250" y="1404938"/>
                  </a:lnTo>
                  <a:cubicBezTo>
                    <a:pt x="477838" y="1384300"/>
                    <a:pt x="478446" y="1363564"/>
                    <a:pt x="481013" y="1343025"/>
                  </a:cubicBezTo>
                  <a:cubicBezTo>
                    <a:pt x="483008" y="1327065"/>
                    <a:pt x="488209" y="1328631"/>
                    <a:pt x="495300" y="1314450"/>
                  </a:cubicBezTo>
                  <a:cubicBezTo>
                    <a:pt x="497545" y="1309960"/>
                    <a:pt x="498475" y="1304925"/>
                    <a:pt x="500063" y="1300163"/>
                  </a:cubicBezTo>
                  <a:cubicBezTo>
                    <a:pt x="498475" y="1281113"/>
                    <a:pt x="499049" y="1261758"/>
                    <a:pt x="495300" y="1243013"/>
                  </a:cubicBezTo>
                  <a:cubicBezTo>
                    <a:pt x="492247" y="1227748"/>
                    <a:pt x="464895" y="1214805"/>
                    <a:pt x="457200" y="1209675"/>
                  </a:cubicBezTo>
                  <a:cubicBezTo>
                    <a:pt x="437310" y="1196415"/>
                    <a:pt x="446959" y="1204196"/>
                    <a:pt x="428625" y="1185863"/>
                  </a:cubicBezTo>
                  <a:lnTo>
                    <a:pt x="414338" y="1143000"/>
                  </a:lnTo>
                  <a:cubicBezTo>
                    <a:pt x="412751" y="1138238"/>
                    <a:pt x="412360" y="1132890"/>
                    <a:pt x="409575" y="1128713"/>
                  </a:cubicBezTo>
                  <a:lnTo>
                    <a:pt x="400050" y="1114425"/>
                  </a:lnTo>
                  <a:cubicBezTo>
                    <a:pt x="396875" y="1104900"/>
                    <a:pt x="392494" y="1095695"/>
                    <a:pt x="390525" y="1085850"/>
                  </a:cubicBezTo>
                  <a:cubicBezTo>
                    <a:pt x="388938" y="1077913"/>
                    <a:pt x="387893" y="1069847"/>
                    <a:pt x="385763" y="1062038"/>
                  </a:cubicBezTo>
                  <a:cubicBezTo>
                    <a:pt x="383121" y="1052352"/>
                    <a:pt x="376238" y="1033463"/>
                    <a:pt x="376238" y="1033463"/>
                  </a:cubicBezTo>
                  <a:cubicBezTo>
                    <a:pt x="377825" y="993775"/>
                    <a:pt x="378267" y="954025"/>
                    <a:pt x="381000" y="914400"/>
                  </a:cubicBezTo>
                  <a:cubicBezTo>
                    <a:pt x="381450" y="907870"/>
                    <a:pt x="383882" y="901619"/>
                    <a:pt x="385763" y="895350"/>
                  </a:cubicBezTo>
                  <a:cubicBezTo>
                    <a:pt x="388648" y="885733"/>
                    <a:pt x="392113" y="876300"/>
                    <a:pt x="395288" y="866775"/>
                  </a:cubicBezTo>
                  <a:cubicBezTo>
                    <a:pt x="396875" y="862013"/>
                    <a:pt x="399065" y="857410"/>
                    <a:pt x="400050" y="852488"/>
                  </a:cubicBezTo>
                  <a:cubicBezTo>
                    <a:pt x="401638" y="844550"/>
                    <a:pt x="403365" y="836639"/>
                    <a:pt x="404813" y="828675"/>
                  </a:cubicBezTo>
                  <a:cubicBezTo>
                    <a:pt x="406540" y="819174"/>
                    <a:pt x="407681" y="809569"/>
                    <a:pt x="409575" y="800100"/>
                  </a:cubicBezTo>
                  <a:cubicBezTo>
                    <a:pt x="410859" y="793682"/>
                    <a:pt x="412918" y="787440"/>
                    <a:pt x="414338" y="781050"/>
                  </a:cubicBezTo>
                  <a:cubicBezTo>
                    <a:pt x="418226" y="763554"/>
                    <a:pt x="418881" y="754793"/>
                    <a:pt x="423863" y="738188"/>
                  </a:cubicBezTo>
                  <a:cubicBezTo>
                    <a:pt x="426748" y="728571"/>
                    <a:pt x="430213" y="719138"/>
                    <a:pt x="433388" y="709613"/>
                  </a:cubicBezTo>
                  <a:lnTo>
                    <a:pt x="438150" y="695325"/>
                  </a:lnTo>
                  <a:lnTo>
                    <a:pt x="442913" y="681038"/>
                  </a:lnTo>
                  <a:cubicBezTo>
                    <a:pt x="444500" y="668338"/>
                    <a:pt x="445571" y="655563"/>
                    <a:pt x="447675" y="642938"/>
                  </a:cubicBezTo>
                  <a:cubicBezTo>
                    <a:pt x="450074" y="628547"/>
                    <a:pt x="457731" y="608011"/>
                    <a:pt x="461963" y="595313"/>
                  </a:cubicBezTo>
                  <a:lnTo>
                    <a:pt x="471488" y="566738"/>
                  </a:lnTo>
                  <a:lnTo>
                    <a:pt x="476250" y="552450"/>
                  </a:lnTo>
                  <a:cubicBezTo>
                    <a:pt x="473075" y="539750"/>
                    <a:pt x="470864" y="526769"/>
                    <a:pt x="466725" y="514350"/>
                  </a:cubicBezTo>
                  <a:cubicBezTo>
                    <a:pt x="465138" y="509588"/>
                    <a:pt x="464401" y="504451"/>
                    <a:pt x="461963" y="500063"/>
                  </a:cubicBezTo>
                  <a:cubicBezTo>
                    <a:pt x="456404" y="490056"/>
                    <a:pt x="452438" y="477838"/>
                    <a:pt x="442913" y="471488"/>
                  </a:cubicBezTo>
                  <a:lnTo>
                    <a:pt x="428625" y="461963"/>
                  </a:lnTo>
                  <a:cubicBezTo>
                    <a:pt x="425450" y="457200"/>
                    <a:pt x="421660" y="452795"/>
                    <a:pt x="419100" y="447675"/>
                  </a:cubicBezTo>
                  <a:cubicBezTo>
                    <a:pt x="416855" y="443185"/>
                    <a:pt x="416776" y="437776"/>
                    <a:pt x="414338" y="433388"/>
                  </a:cubicBezTo>
                  <a:cubicBezTo>
                    <a:pt x="405182" y="416907"/>
                    <a:pt x="395363" y="402494"/>
                    <a:pt x="381000" y="390525"/>
                  </a:cubicBezTo>
                  <a:cubicBezTo>
                    <a:pt x="376603" y="386861"/>
                    <a:pt x="371475" y="384175"/>
                    <a:pt x="366713" y="381000"/>
                  </a:cubicBezTo>
                  <a:cubicBezTo>
                    <a:pt x="354740" y="345087"/>
                    <a:pt x="372283" y="387964"/>
                    <a:pt x="347663" y="357188"/>
                  </a:cubicBezTo>
                  <a:cubicBezTo>
                    <a:pt x="344527" y="353268"/>
                    <a:pt x="346450" y="346450"/>
                    <a:pt x="342900" y="342900"/>
                  </a:cubicBezTo>
                  <a:cubicBezTo>
                    <a:pt x="314594" y="314594"/>
                    <a:pt x="298724" y="322550"/>
                    <a:pt x="257175" y="319088"/>
                  </a:cubicBezTo>
                  <a:cubicBezTo>
                    <a:pt x="246835" y="288067"/>
                    <a:pt x="239929" y="280339"/>
                    <a:pt x="252413" y="242888"/>
                  </a:cubicBezTo>
                  <a:cubicBezTo>
                    <a:pt x="254223" y="237458"/>
                    <a:pt x="261938" y="236538"/>
                    <a:pt x="266700" y="233363"/>
                  </a:cubicBezTo>
                  <a:cubicBezTo>
                    <a:pt x="292097" y="195266"/>
                    <a:pt x="258765" y="241297"/>
                    <a:pt x="290513" y="209550"/>
                  </a:cubicBezTo>
                  <a:cubicBezTo>
                    <a:pt x="322266" y="177798"/>
                    <a:pt x="276222" y="211141"/>
                    <a:pt x="314325" y="185738"/>
                  </a:cubicBezTo>
                  <a:cubicBezTo>
                    <a:pt x="312738" y="177800"/>
                    <a:pt x="312405" y="169504"/>
                    <a:pt x="309563" y="161925"/>
                  </a:cubicBezTo>
                  <a:cubicBezTo>
                    <a:pt x="305436" y="150918"/>
                    <a:pt x="296227" y="142769"/>
                    <a:pt x="285750" y="138113"/>
                  </a:cubicBezTo>
                  <a:cubicBezTo>
                    <a:pt x="249598" y="122045"/>
                    <a:pt x="231388" y="126869"/>
                    <a:pt x="185738" y="123825"/>
                  </a:cubicBezTo>
                  <a:cubicBezTo>
                    <a:pt x="176213" y="120650"/>
                    <a:pt x="165517" y="119869"/>
                    <a:pt x="157163" y="114300"/>
                  </a:cubicBezTo>
                  <a:cubicBezTo>
                    <a:pt x="152400" y="111125"/>
                    <a:pt x="148106" y="107100"/>
                    <a:pt x="142875" y="104775"/>
                  </a:cubicBezTo>
                  <a:cubicBezTo>
                    <a:pt x="133700" y="100697"/>
                    <a:pt x="122654" y="100819"/>
                    <a:pt x="114300" y="95250"/>
                  </a:cubicBezTo>
                  <a:lnTo>
                    <a:pt x="71438" y="66675"/>
                  </a:lnTo>
                  <a:cubicBezTo>
                    <a:pt x="20376" y="32634"/>
                    <a:pt x="97873" y="85648"/>
                    <a:pt x="42863" y="42863"/>
                  </a:cubicBezTo>
                  <a:cubicBezTo>
                    <a:pt x="33827" y="35835"/>
                    <a:pt x="14288" y="23813"/>
                    <a:pt x="14288" y="23813"/>
                  </a:cubicBezTo>
                  <a:cubicBezTo>
                    <a:pt x="2794" y="6571"/>
                    <a:pt x="7323" y="14645"/>
                    <a:pt x="0" y="0"/>
                  </a:cubicBezTo>
                </a:path>
              </a:pathLst>
            </a:custGeom>
            <a:noFill/>
            <a:ln w="571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1" name="TextBox 20"/>
          <p:cNvSpPr txBox="1"/>
          <p:nvPr/>
        </p:nvSpPr>
        <p:spPr>
          <a:xfrm>
            <a:off x="5179729" y="5312382"/>
            <a:ext cx="1884827" cy="323165"/>
          </a:xfrm>
          <a:prstGeom prst="rect">
            <a:avLst/>
          </a:prstGeom>
          <a:noFill/>
        </p:spPr>
        <p:txBody>
          <a:bodyPr wrap="square" rtlCol="0">
            <a:spAutoFit/>
          </a:bodyPr>
          <a:lstStyle/>
          <a:p>
            <a:r>
              <a:rPr lang="en-US" sz="1500" dirty="0">
                <a:solidFill>
                  <a:srgbClr val="000000"/>
                </a:solidFill>
              </a:rPr>
              <a:t>San Joaquin River</a:t>
            </a:r>
          </a:p>
        </p:txBody>
      </p:sp>
      <p:sp>
        <p:nvSpPr>
          <p:cNvPr id="13" name="TextBox 12"/>
          <p:cNvSpPr txBox="1"/>
          <p:nvPr/>
        </p:nvSpPr>
        <p:spPr>
          <a:xfrm>
            <a:off x="685800" y="1113231"/>
            <a:ext cx="7574166" cy="461665"/>
          </a:xfrm>
          <a:prstGeom prst="rect">
            <a:avLst/>
          </a:prstGeom>
          <a:noFill/>
        </p:spPr>
        <p:txBody>
          <a:bodyPr wrap="square" rtlCol="0">
            <a:spAutoFit/>
          </a:bodyPr>
          <a:lstStyle/>
          <a:p>
            <a:pPr algn="ctr"/>
            <a:r>
              <a:rPr lang="en-US" sz="2400" dirty="0" smtClean="0">
                <a:solidFill>
                  <a:srgbClr val="56A0D3"/>
                </a:solidFill>
              </a:rPr>
              <a:t>Reduces </a:t>
            </a:r>
            <a:r>
              <a:rPr lang="en-US" sz="2400" dirty="0">
                <a:solidFill>
                  <a:srgbClr val="56A0D3"/>
                </a:solidFill>
              </a:rPr>
              <a:t>river flood stage on San Joaquin River</a:t>
            </a:r>
          </a:p>
        </p:txBody>
      </p:sp>
      <p:sp>
        <p:nvSpPr>
          <p:cNvPr id="8" name="Rectangle 7"/>
          <p:cNvSpPr/>
          <p:nvPr/>
        </p:nvSpPr>
        <p:spPr>
          <a:xfrm>
            <a:off x="3581400" y="4676614"/>
            <a:ext cx="208463" cy="111458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2971800" y="4268735"/>
            <a:ext cx="1311995" cy="300082"/>
          </a:xfrm>
          <a:prstGeom prst="rect">
            <a:avLst/>
          </a:prstGeom>
          <a:solidFill>
            <a:schemeClr val="bg1">
              <a:alpha val="98000"/>
            </a:schemeClr>
          </a:solidFill>
          <a:ln w="19050">
            <a:solidFill>
              <a:srgbClr val="00B050"/>
            </a:solidFill>
          </a:ln>
        </p:spPr>
        <p:txBody>
          <a:bodyPr wrap="square" rtlCol="0">
            <a:spAutoFit/>
          </a:bodyPr>
          <a:lstStyle/>
          <a:p>
            <a:r>
              <a:rPr lang="en-US" sz="1350" dirty="0">
                <a:solidFill>
                  <a:srgbClr val="00B050"/>
                </a:solidFill>
              </a:rPr>
              <a:t>~ 3ft reduction</a:t>
            </a:r>
          </a:p>
        </p:txBody>
      </p:sp>
      <p:sp>
        <p:nvSpPr>
          <p:cNvPr id="15" name="Rectangle 14"/>
          <p:cNvSpPr/>
          <p:nvPr/>
        </p:nvSpPr>
        <p:spPr>
          <a:xfrm>
            <a:off x="6473697" y="4545736"/>
            <a:ext cx="208464" cy="20862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itle 1"/>
          <p:cNvSpPr txBox="1">
            <a:spLocks/>
          </p:cNvSpPr>
          <p:nvPr/>
        </p:nvSpPr>
        <p:spPr>
          <a:xfrm>
            <a:off x="457201" y="457200"/>
            <a:ext cx="7696200" cy="647515"/>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3000" kern="1200">
                <a:solidFill>
                  <a:srgbClr val="56A0D3"/>
                </a:solidFill>
                <a:latin typeface="Arial" panose="020B0604020202020204" pitchFamily="34" charset="0"/>
                <a:ea typeface="+mj-ea"/>
                <a:cs typeface="Arial" panose="020B0604020202020204" pitchFamily="34" charset="0"/>
              </a:defRPr>
            </a:lvl1pPr>
          </a:lstStyle>
          <a:p>
            <a:r>
              <a:rPr lang="en-US" dirty="0" smtClean="0"/>
              <a:t>Paradise Cut </a:t>
            </a:r>
            <a:r>
              <a:rPr lang="en-US" sz="2700" dirty="0" smtClean="0"/>
              <a:t>- </a:t>
            </a:r>
            <a:r>
              <a:rPr lang="en-US" sz="3100" dirty="0"/>
              <a:t>Flood Risk Reduction Benefits</a:t>
            </a:r>
            <a:endParaRPr lang="en-US" dirty="0"/>
          </a:p>
        </p:txBody>
      </p:sp>
    </p:spTree>
    <p:extLst>
      <p:ext uri="{BB962C8B-B14F-4D97-AF65-F5344CB8AC3E}">
        <p14:creationId xmlns:p14="http://schemas.microsoft.com/office/powerpoint/2010/main" val="278512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18060" y="2169740"/>
            <a:ext cx="3987740" cy="3140756"/>
          </a:xfrm>
        </p:spPr>
        <p:txBody>
          <a:bodyPr>
            <a:normAutofit/>
          </a:bodyPr>
          <a:lstStyle/>
          <a:p>
            <a:pPr algn="l"/>
            <a:r>
              <a:rPr lang="en-US" sz="2400" dirty="0" smtClean="0"/>
              <a:t>Reduces </a:t>
            </a:r>
            <a:r>
              <a:rPr lang="en-US" sz="2400" dirty="0"/>
              <a:t>flood risk along &gt;20 miles of river bank and thousands of acres </a:t>
            </a:r>
            <a:br>
              <a:rPr lang="en-US" sz="2400" dirty="0"/>
            </a:br>
            <a:r>
              <a:rPr lang="en-US" sz="2400" dirty="0"/>
              <a:t>of farmland </a:t>
            </a:r>
          </a:p>
        </p:txBody>
      </p:sp>
      <p:sp>
        <p:nvSpPr>
          <p:cNvPr id="3" name="TextBox 2"/>
          <p:cNvSpPr txBox="1"/>
          <p:nvPr/>
        </p:nvSpPr>
        <p:spPr>
          <a:xfrm>
            <a:off x="4318060" y="5541589"/>
            <a:ext cx="3876462" cy="584775"/>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t>Upper reach of influence: </a:t>
            </a:r>
          </a:p>
          <a:p>
            <a:r>
              <a:rPr lang="en-US" sz="1600" dirty="0"/>
              <a:t>Confluence of Stanislaus with San Joaquin</a:t>
            </a:r>
          </a:p>
        </p:txBody>
      </p:sp>
      <p:sp>
        <p:nvSpPr>
          <p:cNvPr id="6" name="TextBox 5"/>
          <p:cNvSpPr txBox="1"/>
          <p:nvPr/>
        </p:nvSpPr>
        <p:spPr>
          <a:xfrm>
            <a:off x="4175184" y="1562655"/>
            <a:ext cx="4206815" cy="584775"/>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a:t>Lower reach of influence: </a:t>
            </a:r>
            <a:r>
              <a:rPr lang="en-US" sz="1600" dirty="0" smtClean="0"/>
              <a:t>Stockton</a:t>
            </a:r>
            <a:endParaRPr lang="en-US" sz="1600" dirty="0"/>
          </a:p>
          <a:p>
            <a:r>
              <a:rPr lang="en-US" sz="1600" dirty="0"/>
              <a:t>Confluence of San Joaquin with Ship Channel</a:t>
            </a:r>
          </a:p>
        </p:txBody>
      </p:sp>
      <p:pic>
        <p:nvPicPr>
          <p:cNvPr id="3075"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rcRect/>
          <a:stretch>
            <a:fillRect/>
          </a:stretch>
        </p:blipFill>
        <p:spPr bwMode="auto">
          <a:xfrm>
            <a:off x="1371600" y="1434337"/>
            <a:ext cx="2424023" cy="4737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a:stCxn id="3" idx="1"/>
          </p:cNvCxnSpPr>
          <p:nvPr/>
        </p:nvCxnSpPr>
        <p:spPr>
          <a:xfrm flipH="1">
            <a:off x="3086101" y="5807046"/>
            <a:ext cx="123196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228851" y="1828113"/>
            <a:ext cx="1943101"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457201" y="457200"/>
            <a:ext cx="7696200" cy="647515"/>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000" kern="1200">
                <a:solidFill>
                  <a:srgbClr val="56A0D3"/>
                </a:solidFill>
                <a:latin typeface="Arial" panose="020B0604020202020204" pitchFamily="34" charset="0"/>
                <a:ea typeface="+mj-ea"/>
                <a:cs typeface="Arial" panose="020B0604020202020204" pitchFamily="34" charset="0"/>
              </a:defRPr>
            </a:lvl1pPr>
          </a:lstStyle>
          <a:p>
            <a:r>
              <a:rPr lang="en-US" dirty="0" smtClean="0"/>
              <a:t>Paradise Cut </a:t>
            </a:r>
            <a:r>
              <a:rPr lang="en-US" sz="2700" dirty="0" smtClean="0"/>
              <a:t>- </a:t>
            </a:r>
            <a:r>
              <a:rPr lang="en-US" sz="3100" dirty="0" smtClean="0"/>
              <a:t>Agricultural </a:t>
            </a:r>
            <a:r>
              <a:rPr lang="en-US" sz="3100" dirty="0"/>
              <a:t>Benefits</a:t>
            </a:r>
            <a:endParaRPr lang="en-US" dirty="0"/>
          </a:p>
        </p:txBody>
      </p:sp>
    </p:spTree>
    <p:extLst>
      <p:ext uri="{BB962C8B-B14F-4D97-AF65-F5344CB8AC3E}">
        <p14:creationId xmlns:p14="http://schemas.microsoft.com/office/powerpoint/2010/main" val="273577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39258" y="1079205"/>
            <a:ext cx="7118941" cy="971550"/>
          </a:xfrm>
        </p:spPr>
        <p:txBody>
          <a:bodyPr>
            <a:normAutofit/>
          </a:bodyPr>
          <a:lstStyle/>
          <a:p>
            <a:r>
              <a:rPr lang="en-US" sz="2400" dirty="0" smtClean="0"/>
              <a:t>Annual </a:t>
            </a:r>
            <a:r>
              <a:rPr lang="en-US" sz="2400" dirty="0"/>
              <a:t>agriculture is good for </a:t>
            </a:r>
            <a:r>
              <a:rPr lang="en-US" sz="2400" dirty="0" err="1"/>
              <a:t>Swainson’s</a:t>
            </a:r>
            <a:r>
              <a:rPr lang="en-US" sz="2400" dirty="0"/>
              <a:t> hawk</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2709" y="2057400"/>
            <a:ext cx="4419600"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686050" y="5471779"/>
            <a:ext cx="3371850" cy="300082"/>
          </a:xfrm>
          <a:prstGeom prst="rect">
            <a:avLst/>
          </a:prstGeom>
          <a:noFill/>
        </p:spPr>
        <p:txBody>
          <a:bodyPr wrap="square" rtlCol="0">
            <a:spAutoFit/>
          </a:bodyPr>
          <a:lstStyle/>
          <a:p>
            <a:pPr algn="ctr"/>
            <a:r>
              <a:rPr lang="en-US" sz="1350" dirty="0"/>
              <a:t>Photo by Dick Daniels. Wikipedia.</a:t>
            </a:r>
          </a:p>
        </p:txBody>
      </p:sp>
      <p:sp>
        <p:nvSpPr>
          <p:cNvPr id="6" name="Title 1"/>
          <p:cNvSpPr txBox="1">
            <a:spLocks/>
          </p:cNvSpPr>
          <p:nvPr/>
        </p:nvSpPr>
        <p:spPr>
          <a:xfrm>
            <a:off x="457201" y="457200"/>
            <a:ext cx="7696200" cy="647515"/>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000" kern="1200">
                <a:solidFill>
                  <a:srgbClr val="56A0D3"/>
                </a:solidFill>
                <a:latin typeface="Arial" panose="020B0604020202020204" pitchFamily="34" charset="0"/>
                <a:ea typeface="+mj-ea"/>
                <a:cs typeface="Arial" panose="020B0604020202020204" pitchFamily="34" charset="0"/>
              </a:defRPr>
            </a:lvl1pPr>
          </a:lstStyle>
          <a:p>
            <a:r>
              <a:rPr lang="en-US" dirty="0" smtClean="0"/>
              <a:t>Paradise Cut </a:t>
            </a:r>
            <a:r>
              <a:rPr lang="en-US" sz="2700" dirty="0" smtClean="0"/>
              <a:t>- </a:t>
            </a:r>
            <a:r>
              <a:rPr lang="en-US" sz="3100" dirty="0" smtClean="0"/>
              <a:t>Ecosystem </a:t>
            </a:r>
            <a:r>
              <a:rPr lang="en-US" sz="3100" dirty="0"/>
              <a:t>Benefits</a:t>
            </a:r>
            <a:endParaRPr lang="en-US" dirty="0"/>
          </a:p>
        </p:txBody>
      </p:sp>
    </p:spTree>
    <p:extLst>
      <p:ext uri="{BB962C8B-B14F-4D97-AF65-F5344CB8AC3E}">
        <p14:creationId xmlns:p14="http://schemas.microsoft.com/office/powerpoint/2010/main" val="17359840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Guiding Principles for Restoration</a:t>
            </a:r>
            <a:endParaRPr lang="en-US" dirty="0"/>
          </a:p>
        </p:txBody>
      </p:sp>
      <p:sp>
        <p:nvSpPr>
          <p:cNvPr id="9" name="Content Placeholder 8"/>
          <p:cNvSpPr>
            <a:spLocks noGrp="1"/>
          </p:cNvSpPr>
          <p:nvPr>
            <p:ph idx="1"/>
          </p:nvPr>
        </p:nvSpPr>
        <p:spPr/>
        <p:txBody>
          <a:bodyPr>
            <a:normAutofit/>
          </a:bodyPr>
          <a:lstStyle/>
          <a:p>
            <a:r>
              <a:rPr lang="en-US" dirty="0" smtClean="0"/>
              <a:t>Consider </a:t>
            </a:r>
            <a:r>
              <a:rPr lang="en-US" b="1" dirty="0" smtClean="0"/>
              <a:t>landscape context </a:t>
            </a:r>
          </a:p>
          <a:p>
            <a:r>
              <a:rPr lang="en-US" dirty="0" smtClean="0"/>
              <a:t>Restore </a:t>
            </a:r>
            <a:r>
              <a:rPr lang="en-US" dirty="0"/>
              <a:t>critical </a:t>
            </a:r>
            <a:r>
              <a:rPr lang="en-US" b="1" dirty="0"/>
              <a:t>physical and biological processes </a:t>
            </a:r>
            <a:endParaRPr lang="en-US" b="1" dirty="0" smtClean="0"/>
          </a:p>
          <a:p>
            <a:r>
              <a:rPr lang="en-US" dirty="0" smtClean="0"/>
              <a:t>Restore </a:t>
            </a:r>
            <a:r>
              <a:rPr lang="en-US" dirty="0"/>
              <a:t>appropriate landscape </a:t>
            </a:r>
            <a:r>
              <a:rPr lang="en-US" b="1" dirty="0"/>
              <a:t>connectivity</a:t>
            </a:r>
          </a:p>
          <a:p>
            <a:r>
              <a:rPr lang="en-US" dirty="0" smtClean="0"/>
              <a:t>Focus </a:t>
            </a:r>
            <a:r>
              <a:rPr lang="en-US" dirty="0"/>
              <a:t>on complexity and </a:t>
            </a:r>
            <a:r>
              <a:rPr lang="en-US" b="1" dirty="0"/>
              <a:t>diversity</a:t>
            </a:r>
          </a:p>
          <a:p>
            <a:r>
              <a:rPr lang="en-US" dirty="0" smtClean="0"/>
              <a:t>Create </a:t>
            </a:r>
            <a:r>
              <a:rPr lang="en-US" b="1" dirty="0"/>
              <a:t>redundancy</a:t>
            </a:r>
            <a:r>
              <a:rPr lang="en-US" dirty="0"/>
              <a:t> of key landscape elements, populations, and habitat types</a:t>
            </a:r>
          </a:p>
          <a:p>
            <a:r>
              <a:rPr lang="en-US" dirty="0" smtClean="0"/>
              <a:t>Restore </a:t>
            </a:r>
            <a:r>
              <a:rPr lang="en-US" dirty="0"/>
              <a:t>at </a:t>
            </a:r>
            <a:r>
              <a:rPr lang="en-US" b="1" dirty="0"/>
              <a:t>large scales</a:t>
            </a:r>
            <a:r>
              <a:rPr lang="en-US" dirty="0"/>
              <a:t>, with a </a:t>
            </a:r>
            <a:r>
              <a:rPr lang="en-US" b="1" dirty="0"/>
              <a:t>long time horizon </a:t>
            </a:r>
            <a:r>
              <a:rPr lang="en-US" dirty="0"/>
              <a:t>in </a:t>
            </a:r>
            <a:r>
              <a:rPr lang="en-US" dirty="0" smtClean="0"/>
              <a:t>mind</a:t>
            </a:r>
            <a:endParaRPr lang="en-US" dirty="0"/>
          </a:p>
          <a:p>
            <a:endParaRPr lang="en-US" dirty="0"/>
          </a:p>
          <a:p>
            <a:endParaRPr lang="en-US" dirty="0" smtClean="0"/>
          </a:p>
          <a:p>
            <a:pPr marL="0" indent="0">
              <a:buNone/>
            </a:pPr>
            <a:r>
              <a:rPr lang="en-US" sz="1600" dirty="0" smtClean="0"/>
              <a:t>SFEI 2016</a:t>
            </a:r>
            <a:endParaRPr lang="en-US" dirty="0" smtClean="0"/>
          </a:p>
          <a:p>
            <a:endParaRPr lang="en-US" dirty="0"/>
          </a:p>
        </p:txBody>
      </p:sp>
      <p:sp>
        <p:nvSpPr>
          <p:cNvPr id="6" name="Rounded Rectangle 5"/>
          <p:cNvSpPr/>
          <p:nvPr/>
        </p:nvSpPr>
        <p:spPr>
          <a:xfrm>
            <a:off x="-4191000" y="2057400"/>
            <a:ext cx="2286000" cy="2286001"/>
          </a:xfrm>
          <a:prstGeom prst="roundRect">
            <a:avLst/>
          </a:prstGeom>
          <a:solidFill>
            <a:srgbClr val="56A0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Physical</a:t>
            </a:r>
            <a:endParaRPr lang="en-US" sz="2400" b="1" dirty="0"/>
          </a:p>
          <a:p>
            <a:pPr algn="ctr"/>
            <a:endParaRPr lang="en-US" dirty="0"/>
          </a:p>
          <a:p>
            <a:pPr algn="ctr"/>
            <a:r>
              <a:rPr lang="en-US" dirty="0"/>
              <a:t>Elevation</a:t>
            </a:r>
          </a:p>
          <a:p>
            <a:pPr algn="ctr"/>
            <a:r>
              <a:rPr lang="en-US" dirty="0"/>
              <a:t>Topography</a:t>
            </a:r>
          </a:p>
          <a:p>
            <a:pPr algn="ctr"/>
            <a:r>
              <a:rPr lang="en-US" dirty="0"/>
              <a:t>Channels</a:t>
            </a:r>
          </a:p>
          <a:p>
            <a:pPr algn="ctr"/>
            <a:r>
              <a:rPr lang="en-US" dirty="0"/>
              <a:t>Geomorphology</a:t>
            </a:r>
            <a:endParaRPr lang="en-US" dirty="0"/>
          </a:p>
        </p:txBody>
      </p:sp>
      <p:sp>
        <p:nvSpPr>
          <p:cNvPr id="7" name="Rounded Rectangle 6"/>
          <p:cNvSpPr/>
          <p:nvPr/>
        </p:nvSpPr>
        <p:spPr>
          <a:xfrm>
            <a:off x="-4191000" y="4876800"/>
            <a:ext cx="2286000" cy="2271486"/>
          </a:xfrm>
          <a:prstGeom prst="roundRect">
            <a:avLst/>
          </a:prstGeom>
          <a:solidFill>
            <a:srgbClr val="56A0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Hydrological Processes</a:t>
            </a:r>
            <a:endParaRPr lang="en-US" sz="2400" b="1" dirty="0"/>
          </a:p>
          <a:p>
            <a:pPr algn="ctr"/>
            <a:endParaRPr lang="en-US" dirty="0"/>
          </a:p>
          <a:p>
            <a:pPr algn="ctr"/>
            <a:r>
              <a:rPr lang="en-US" dirty="0" smtClean="0"/>
              <a:t>Tidal </a:t>
            </a:r>
          </a:p>
          <a:p>
            <a:pPr algn="ctr"/>
            <a:r>
              <a:rPr lang="en-US" dirty="0" smtClean="0"/>
              <a:t>River Flows</a:t>
            </a:r>
          </a:p>
          <a:p>
            <a:pPr algn="ctr"/>
            <a:r>
              <a:rPr lang="en-US" dirty="0"/>
              <a:t> </a:t>
            </a:r>
            <a:r>
              <a:rPr lang="en-US" dirty="0" smtClean="0"/>
              <a:t>Groundwater</a:t>
            </a:r>
          </a:p>
          <a:p>
            <a:pPr algn="ctr"/>
            <a:r>
              <a:rPr lang="en-US" dirty="0" smtClean="0"/>
              <a:t>Surface Runoff</a:t>
            </a:r>
            <a:endParaRPr lang="en-US" dirty="0"/>
          </a:p>
        </p:txBody>
      </p:sp>
      <p:sp>
        <p:nvSpPr>
          <p:cNvPr id="8" name="Rounded Rectangle 7"/>
          <p:cNvSpPr/>
          <p:nvPr/>
        </p:nvSpPr>
        <p:spPr>
          <a:xfrm>
            <a:off x="-2057400" y="7144658"/>
            <a:ext cx="2057400" cy="2029619"/>
          </a:xfrm>
          <a:prstGeom prst="roundRect">
            <a:avLst/>
          </a:prstGeom>
          <a:solidFill>
            <a:srgbClr val="56A0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Vegetation</a:t>
            </a:r>
            <a:endParaRPr lang="en-US" sz="2400" b="1" dirty="0"/>
          </a:p>
          <a:p>
            <a:pPr algn="ctr"/>
            <a:endParaRPr lang="en-US" dirty="0"/>
          </a:p>
          <a:p>
            <a:pPr algn="ctr"/>
            <a:r>
              <a:rPr lang="en-US" dirty="0" smtClean="0"/>
              <a:t>Aquatic </a:t>
            </a:r>
          </a:p>
          <a:p>
            <a:pPr algn="ctr"/>
            <a:r>
              <a:rPr lang="en-US" dirty="0" smtClean="0"/>
              <a:t>Wetland</a:t>
            </a:r>
          </a:p>
          <a:p>
            <a:pPr algn="ctr"/>
            <a:r>
              <a:rPr lang="en-US" dirty="0" smtClean="0"/>
              <a:t>Forest</a:t>
            </a:r>
          </a:p>
          <a:p>
            <a:pPr algn="ctr"/>
            <a:endParaRPr lang="en-US" dirty="0"/>
          </a:p>
        </p:txBody>
      </p:sp>
    </p:spTree>
    <p:extLst>
      <p:ext uri="{BB962C8B-B14F-4D97-AF65-F5344CB8AC3E}">
        <p14:creationId xmlns:p14="http://schemas.microsoft.com/office/powerpoint/2010/main" val="27701829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325" y="457200"/>
            <a:ext cx="7104063" cy="1143000"/>
          </a:xfrm>
        </p:spPr>
        <p:txBody>
          <a:bodyPr/>
          <a:lstStyle/>
          <a:p>
            <a:r>
              <a:rPr lang="en-US" dirty="0" smtClean="0"/>
              <a:t>Thank you!</a:t>
            </a:r>
            <a:endParaRPr lang="en-US" dirty="0"/>
          </a:p>
        </p:txBody>
      </p:sp>
      <p:sp>
        <p:nvSpPr>
          <p:cNvPr id="3" name="Slide Number Placeholder 2"/>
          <p:cNvSpPr>
            <a:spLocks noGrp="1"/>
          </p:cNvSpPr>
          <p:nvPr>
            <p:ph type="sldNum" sz="quarter" idx="12"/>
          </p:nvPr>
        </p:nvSpPr>
        <p:spPr/>
        <p:txBody>
          <a:bodyPr/>
          <a:lstStyle/>
          <a:p>
            <a:fld id="{96CC02E9-3F05-4F10-9136-20B191F5747C}" type="slidenum">
              <a:rPr lang="en-US" smtClean="0"/>
              <a:t>39</a:t>
            </a:fld>
            <a:endParaRPr lang="en-US"/>
          </a:p>
        </p:txBody>
      </p:sp>
      <p:pic>
        <p:nvPicPr>
          <p:cNvPr id="5" name="Picture 3" descr="G:\15xxxx\D150158.00 - Tule Red Restoration Project\03 Working Documents\T7 - Wetland Delineation\Photos\ReportPhotos\11-PerennialChannelPC-1.jpg"/>
          <p:cNvPicPr>
            <a:picLocks noChangeAspect="1" noChangeArrowheads="1"/>
          </p:cNvPicPr>
          <p:nvPr/>
        </p:nvPicPr>
        <p:blipFill rotWithShape="1">
          <a:blip r:embed="rId2">
            <a:extLst>
              <a:ext uri="{28A0092B-C50C-407E-A947-70E740481C1C}">
                <a14:useLocalDpi xmlns:a14="http://schemas.microsoft.com/office/drawing/2010/main" val="0"/>
              </a:ext>
            </a:extLst>
          </a:blip>
          <a:srcRect l="270" t="2155" r="179"/>
          <a:stretch/>
        </p:blipFill>
        <p:spPr bwMode="auto">
          <a:xfrm>
            <a:off x="228599" y="1830968"/>
            <a:ext cx="8610601" cy="4760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1378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Delta Landscapes Project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447800"/>
            <a:ext cx="2458529" cy="3181350"/>
          </a:xfrm>
          <a:prstGeom prst="rect">
            <a:avLst/>
          </a:prstGeom>
        </p:spPr>
      </p:pic>
      <p:pic>
        <p:nvPicPr>
          <p:cNvPr id="4" name="Content Placeholder 3"/>
          <p:cNvPicPr>
            <a:picLocks noGrp="1" noChangeAspect="1"/>
          </p:cNvPicPr>
          <p:nvPr>
            <p:ph idx="1"/>
          </p:nvPr>
        </p:nvPicPr>
        <p:blipFill rotWithShape="1">
          <a:blip r:embed="rId3"/>
          <a:srcRect r="50000"/>
          <a:stretch/>
        </p:blipFill>
        <p:spPr>
          <a:xfrm>
            <a:off x="3581400" y="1447800"/>
            <a:ext cx="2286000" cy="3181350"/>
          </a:xfrm>
          <a:prstGeom prst="rect">
            <a:avLst/>
          </a:prstGeom>
        </p:spPr>
      </p:pic>
      <p:pic>
        <p:nvPicPr>
          <p:cNvPr id="5" name="Picture 4"/>
          <p:cNvPicPr>
            <a:picLocks noChangeAspect="1"/>
          </p:cNvPicPr>
          <p:nvPr/>
        </p:nvPicPr>
        <p:blipFill>
          <a:blip r:embed="rId4"/>
          <a:stretch>
            <a:fillRect/>
          </a:stretch>
        </p:blipFill>
        <p:spPr>
          <a:xfrm>
            <a:off x="6226206" y="1447800"/>
            <a:ext cx="2460594" cy="3181350"/>
          </a:xfrm>
          <a:prstGeom prst="rect">
            <a:avLst/>
          </a:prstGeom>
        </p:spPr>
      </p:pic>
      <p:sp>
        <p:nvSpPr>
          <p:cNvPr id="7" name="Title 1"/>
          <p:cNvSpPr txBox="1">
            <a:spLocks/>
          </p:cNvSpPr>
          <p:nvPr/>
        </p:nvSpPr>
        <p:spPr>
          <a:xfrm>
            <a:off x="885825" y="5029200"/>
            <a:ext cx="3657600" cy="503238"/>
          </a:xfrm>
          <a:prstGeom prst="rect">
            <a:avLst/>
          </a:prstGeom>
        </p:spPr>
        <p:txBody>
          <a:bodyPr vert="horz" lIns="91440" tIns="45720" rIns="91440" bIns="45720" rtlCol="0" anchor="ctr">
            <a:noAutofit/>
          </a:bodyPr>
          <a:lstStyle>
            <a:lvl1pPr algn="l" defTabSz="914400" rtl="0" eaLnBrk="1" latinLnBrk="0" hangingPunct="1">
              <a:spcBef>
                <a:spcPct val="0"/>
              </a:spcBef>
              <a:buNone/>
              <a:defRPr sz="3000" kern="1200">
                <a:solidFill>
                  <a:srgbClr val="56A0D3"/>
                </a:solidFill>
                <a:latin typeface="Arial" panose="020B0604020202020204" pitchFamily="34" charset="0"/>
                <a:ea typeface="+mj-ea"/>
                <a:cs typeface="Arial" panose="020B0604020202020204" pitchFamily="34" charset="0"/>
              </a:defRPr>
            </a:lvl1pPr>
          </a:lstStyle>
          <a:p>
            <a:r>
              <a:rPr lang="en-US" sz="1600" dirty="0" smtClean="0"/>
              <a:t>San Francisco Estuary Institute (SFEI)</a:t>
            </a:r>
            <a:endParaRPr lang="en-US" sz="1600" dirty="0"/>
          </a:p>
        </p:txBody>
      </p:sp>
    </p:spTree>
    <p:extLst>
      <p:ext uri="{BB962C8B-B14F-4D97-AF65-F5344CB8AC3E}">
        <p14:creationId xmlns:p14="http://schemas.microsoft.com/office/powerpoint/2010/main" val="30527227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6CC02E9-3F05-4F10-9136-20B191F5747C}" type="slidenum">
              <a:rPr lang="en-US" smtClean="0"/>
              <a:t>40</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139373"/>
            <a:ext cx="9144000" cy="5723726"/>
          </a:xfrm>
          <a:prstGeom prst="rect">
            <a:avLst/>
          </a:prstGeom>
        </p:spPr>
      </p:pic>
      <p:sp>
        <p:nvSpPr>
          <p:cNvPr id="5" name="TextBox 4"/>
          <p:cNvSpPr txBox="1"/>
          <p:nvPr/>
        </p:nvSpPr>
        <p:spPr>
          <a:xfrm>
            <a:off x="446281" y="6442772"/>
            <a:ext cx="4125720" cy="307777"/>
          </a:xfrm>
          <a:prstGeom prst="rect">
            <a:avLst/>
          </a:prstGeom>
          <a:noFill/>
        </p:spPr>
        <p:txBody>
          <a:bodyPr wrap="square" rtlCol="0">
            <a:spAutoFit/>
          </a:bodyPr>
          <a:lstStyle/>
          <a:p>
            <a:r>
              <a:rPr lang="en-US" sz="1400" dirty="0" smtClean="0">
                <a:solidFill>
                  <a:schemeClr val="bg1">
                    <a:lumMod val="75000"/>
                  </a:schemeClr>
                </a:solidFill>
              </a:rPr>
              <a:t>Grizzly Slough property, Jan 28, 2017 </a:t>
            </a:r>
            <a:endParaRPr lang="en-US" sz="1400" dirty="0">
              <a:solidFill>
                <a:schemeClr val="bg1">
                  <a:lumMod val="75000"/>
                </a:schemeClr>
              </a:solidFill>
            </a:endParaRPr>
          </a:p>
        </p:txBody>
      </p:sp>
      <p:sp>
        <p:nvSpPr>
          <p:cNvPr id="2" name="Title 1"/>
          <p:cNvSpPr>
            <a:spLocks noGrp="1"/>
          </p:cNvSpPr>
          <p:nvPr>
            <p:ph type="title"/>
          </p:nvPr>
        </p:nvSpPr>
        <p:spPr>
          <a:xfrm>
            <a:off x="750169" y="1110344"/>
            <a:ext cx="7104063" cy="596658"/>
          </a:xfrm>
        </p:spPr>
        <p:txBody>
          <a:bodyPr/>
          <a:lstStyle/>
          <a:p>
            <a:r>
              <a:rPr lang="en-US" dirty="0" smtClean="0"/>
              <a:t>Looking to the future …..</a:t>
            </a:r>
            <a:endParaRPr lang="en-US" dirty="0"/>
          </a:p>
        </p:txBody>
      </p:sp>
      <p:sp>
        <p:nvSpPr>
          <p:cNvPr id="8" name="Content Placeholder 3"/>
          <p:cNvSpPr txBox="1">
            <a:spLocks/>
          </p:cNvSpPr>
          <p:nvPr/>
        </p:nvSpPr>
        <p:spPr>
          <a:xfrm>
            <a:off x="4800601" y="4565618"/>
            <a:ext cx="3047999" cy="2192603"/>
          </a:xfrm>
          <a:prstGeom prst="rect">
            <a:avLst/>
          </a:prstGeom>
        </p:spPr>
        <p:txBody>
          <a:bodyPr/>
          <a:lstStyle>
            <a:lvl1pPr marL="169863" indent="-169863" algn="l" rtl="0" eaLnBrk="1" fontAlgn="base" hangingPunct="1">
              <a:spcBef>
                <a:spcPct val="20000"/>
              </a:spcBef>
              <a:spcAft>
                <a:spcPct val="0"/>
              </a:spcAft>
              <a:buClr>
                <a:schemeClr val="tx2"/>
              </a:buClr>
              <a:buFont typeface="Times" pitchFamily="1" charset="0"/>
              <a:buChar char="•"/>
              <a:defRPr sz="2400">
                <a:solidFill>
                  <a:schemeClr val="tx1"/>
                </a:solidFill>
                <a:latin typeface="+mn-lt"/>
                <a:ea typeface="+mn-ea"/>
                <a:cs typeface="+mn-cs"/>
              </a:defRPr>
            </a:lvl1pPr>
            <a:lvl2pPr marL="576263" indent="-233363" algn="l" rtl="0" eaLnBrk="1" fontAlgn="base" hangingPunct="1">
              <a:spcBef>
                <a:spcPct val="20000"/>
              </a:spcBef>
              <a:spcAft>
                <a:spcPct val="0"/>
              </a:spcAft>
              <a:buClr>
                <a:schemeClr val="tx1"/>
              </a:buClr>
              <a:buFont typeface="Times" pitchFamily="1" charset="0"/>
              <a:buChar char="–"/>
              <a:defRPr sz="2000">
                <a:solidFill>
                  <a:schemeClr val="tx1"/>
                </a:solidFill>
                <a:latin typeface="+mn-lt"/>
              </a:defRPr>
            </a:lvl2pPr>
            <a:lvl3pPr marL="855663" indent="-165100" algn="l" rtl="0" eaLnBrk="1" fontAlgn="base" hangingPunct="1">
              <a:spcBef>
                <a:spcPct val="20000"/>
              </a:spcBef>
              <a:spcAft>
                <a:spcPct val="0"/>
              </a:spcAft>
              <a:buSzPct val="85000"/>
              <a:buFont typeface="Times" pitchFamily="1" charset="0"/>
              <a:buChar char="•"/>
              <a:defRPr sz="2000">
                <a:solidFill>
                  <a:schemeClr val="tx1"/>
                </a:solidFill>
                <a:latin typeface="+mn-lt"/>
              </a:defRPr>
            </a:lvl3pPr>
            <a:lvl4pPr marL="1201738" indent="-168275" algn="l" rtl="0" eaLnBrk="1" fontAlgn="base" hangingPunct="1">
              <a:spcBef>
                <a:spcPct val="20000"/>
              </a:spcBef>
              <a:spcAft>
                <a:spcPct val="0"/>
              </a:spcAft>
              <a:buClr>
                <a:schemeClr val="bg2"/>
              </a:buClr>
              <a:buSzPct val="80000"/>
              <a:buFont typeface="Times" pitchFamily="1" charset="0"/>
              <a:buChar char="•"/>
              <a:defRPr>
                <a:solidFill>
                  <a:schemeClr val="tx1"/>
                </a:solidFill>
                <a:latin typeface="+mn-lt"/>
              </a:defRPr>
            </a:lvl4pPr>
            <a:lvl5pPr marL="1425575" indent="-109538" algn="l" rtl="0" eaLnBrk="1" fontAlgn="base" hangingPunct="1">
              <a:spcBef>
                <a:spcPct val="20000"/>
              </a:spcBef>
              <a:spcAft>
                <a:spcPct val="0"/>
              </a:spcAft>
              <a:buClr>
                <a:schemeClr val="bg2"/>
              </a:buClr>
              <a:buSzPct val="80000"/>
              <a:buFont typeface="Times" pitchFamily="1" charset="0"/>
              <a:defRPr>
                <a:solidFill>
                  <a:schemeClr val="tx1"/>
                </a:solidFill>
                <a:latin typeface="+mn-lt"/>
              </a:defRPr>
            </a:lvl5pPr>
            <a:lvl6pPr marL="1882775" indent="-109538" algn="l" rtl="0" eaLnBrk="1" fontAlgn="base" hangingPunct="1">
              <a:spcBef>
                <a:spcPct val="20000"/>
              </a:spcBef>
              <a:spcAft>
                <a:spcPct val="0"/>
              </a:spcAft>
              <a:buClr>
                <a:schemeClr val="bg2"/>
              </a:buClr>
              <a:buSzPct val="80000"/>
              <a:buFont typeface="Times" pitchFamily="1" charset="0"/>
              <a:defRPr>
                <a:solidFill>
                  <a:schemeClr val="tx1"/>
                </a:solidFill>
                <a:latin typeface="+mn-lt"/>
              </a:defRPr>
            </a:lvl6pPr>
            <a:lvl7pPr marL="2339975" indent="-109538" algn="l" rtl="0" eaLnBrk="1" fontAlgn="base" hangingPunct="1">
              <a:spcBef>
                <a:spcPct val="20000"/>
              </a:spcBef>
              <a:spcAft>
                <a:spcPct val="0"/>
              </a:spcAft>
              <a:buClr>
                <a:schemeClr val="bg2"/>
              </a:buClr>
              <a:buSzPct val="80000"/>
              <a:buFont typeface="Times" pitchFamily="1" charset="0"/>
              <a:defRPr>
                <a:solidFill>
                  <a:schemeClr val="tx1"/>
                </a:solidFill>
                <a:latin typeface="+mn-lt"/>
              </a:defRPr>
            </a:lvl7pPr>
            <a:lvl8pPr marL="2797175" indent="-109538" algn="l" rtl="0" eaLnBrk="1" fontAlgn="base" hangingPunct="1">
              <a:spcBef>
                <a:spcPct val="20000"/>
              </a:spcBef>
              <a:spcAft>
                <a:spcPct val="0"/>
              </a:spcAft>
              <a:buClr>
                <a:schemeClr val="bg2"/>
              </a:buClr>
              <a:buSzPct val="80000"/>
              <a:buFont typeface="Times" pitchFamily="1" charset="0"/>
              <a:defRPr>
                <a:solidFill>
                  <a:schemeClr val="tx1"/>
                </a:solidFill>
                <a:latin typeface="+mn-lt"/>
              </a:defRPr>
            </a:lvl8pPr>
            <a:lvl9pPr marL="3254375" indent="-109538" algn="l" rtl="0" eaLnBrk="1" fontAlgn="base" hangingPunct="1">
              <a:spcBef>
                <a:spcPct val="20000"/>
              </a:spcBef>
              <a:spcAft>
                <a:spcPct val="0"/>
              </a:spcAft>
              <a:buClr>
                <a:schemeClr val="bg2"/>
              </a:buClr>
              <a:buSzPct val="80000"/>
              <a:buFont typeface="Times" pitchFamily="1" charset="0"/>
              <a:defRPr>
                <a:solidFill>
                  <a:schemeClr val="tx1"/>
                </a:solidFill>
                <a:latin typeface="+mn-lt"/>
              </a:defRPr>
            </a:lvl9pPr>
          </a:lstStyle>
          <a:p>
            <a:pPr marL="0" indent="0">
              <a:buNone/>
            </a:pPr>
            <a:r>
              <a:rPr lang="en-US" sz="1800" b="1" kern="0" dirty="0" smtClean="0">
                <a:solidFill>
                  <a:schemeClr val="bg1"/>
                </a:solidFill>
              </a:rPr>
              <a:t>Long-Term Management</a:t>
            </a:r>
          </a:p>
          <a:p>
            <a:r>
              <a:rPr lang="en-US" sz="1600" kern="0" dirty="0" smtClean="0">
                <a:solidFill>
                  <a:schemeClr val="bg1"/>
                </a:solidFill>
              </a:rPr>
              <a:t>Invasive species</a:t>
            </a:r>
          </a:p>
          <a:p>
            <a:r>
              <a:rPr lang="en-US" sz="1600" kern="0" dirty="0">
                <a:solidFill>
                  <a:schemeClr val="bg1"/>
                </a:solidFill>
              </a:rPr>
              <a:t>Surrounding land conversion</a:t>
            </a:r>
          </a:p>
          <a:p>
            <a:r>
              <a:rPr lang="en-US" sz="1600" kern="0" dirty="0" smtClean="0">
                <a:solidFill>
                  <a:schemeClr val="bg1"/>
                </a:solidFill>
              </a:rPr>
              <a:t>Compatible agriculture </a:t>
            </a:r>
          </a:p>
          <a:p>
            <a:r>
              <a:rPr lang="en-US" sz="1600" kern="0" dirty="0" smtClean="0">
                <a:solidFill>
                  <a:schemeClr val="bg1"/>
                </a:solidFill>
              </a:rPr>
              <a:t>Trespass</a:t>
            </a:r>
          </a:p>
          <a:p>
            <a:r>
              <a:rPr lang="en-US" sz="1600" kern="0" dirty="0" smtClean="0">
                <a:solidFill>
                  <a:schemeClr val="bg1"/>
                </a:solidFill>
              </a:rPr>
              <a:t>$$$</a:t>
            </a:r>
          </a:p>
          <a:p>
            <a:r>
              <a:rPr lang="en-US" sz="1600" kern="0" dirty="0" smtClean="0">
                <a:solidFill>
                  <a:schemeClr val="bg1"/>
                </a:solidFill>
              </a:rPr>
              <a:t>Climate change</a:t>
            </a:r>
            <a:endParaRPr lang="en-US" sz="1800" kern="0" dirty="0" smtClean="0">
              <a:solidFill>
                <a:schemeClr val="bg1"/>
              </a:solidFill>
            </a:endParaRPr>
          </a:p>
        </p:txBody>
      </p:sp>
      <p:sp>
        <p:nvSpPr>
          <p:cNvPr id="7" name="TextBox 6"/>
          <p:cNvSpPr txBox="1"/>
          <p:nvPr/>
        </p:nvSpPr>
        <p:spPr>
          <a:xfrm>
            <a:off x="245475" y="3678285"/>
            <a:ext cx="4248150" cy="1754326"/>
          </a:xfrm>
          <a:prstGeom prst="rect">
            <a:avLst/>
          </a:prstGeom>
          <a:noFill/>
        </p:spPr>
        <p:txBody>
          <a:bodyPr wrap="square" rtlCol="0">
            <a:spAutoFit/>
          </a:bodyPr>
          <a:lstStyle/>
          <a:p>
            <a:r>
              <a:rPr lang="en-US" b="1" dirty="0" smtClean="0">
                <a:solidFill>
                  <a:schemeClr val="bg1"/>
                </a:solidFill>
              </a:rPr>
              <a:t>How to measure success? </a:t>
            </a:r>
          </a:p>
          <a:p>
            <a:r>
              <a:rPr lang="en-US" dirty="0" smtClean="0">
                <a:solidFill>
                  <a:schemeClr val="bg1"/>
                </a:solidFill>
              </a:rPr>
              <a:t>Species, community, or </a:t>
            </a:r>
            <a:r>
              <a:rPr lang="en-US" b="1" dirty="0" smtClean="0">
                <a:solidFill>
                  <a:schemeClr val="bg1"/>
                </a:solidFill>
              </a:rPr>
              <a:t>trajectory</a:t>
            </a:r>
          </a:p>
          <a:p>
            <a:endParaRPr lang="en-US" dirty="0">
              <a:solidFill>
                <a:schemeClr val="bg1"/>
              </a:solidFill>
            </a:endParaRPr>
          </a:p>
          <a:p>
            <a:r>
              <a:rPr lang="en-US" b="1" dirty="0" smtClean="0">
                <a:solidFill>
                  <a:schemeClr val="bg1"/>
                </a:solidFill>
              </a:rPr>
              <a:t>Diverse Portfolio</a:t>
            </a:r>
            <a:endParaRPr lang="en-US" dirty="0" smtClean="0">
              <a:solidFill>
                <a:schemeClr val="bg1"/>
              </a:solidFill>
            </a:endParaRPr>
          </a:p>
          <a:p>
            <a:r>
              <a:rPr lang="en-US" dirty="0">
                <a:solidFill>
                  <a:schemeClr val="bg1"/>
                </a:solidFill>
              </a:rPr>
              <a:t> </a:t>
            </a:r>
            <a:r>
              <a:rPr lang="en-US" dirty="0" smtClean="0">
                <a:solidFill>
                  <a:schemeClr val="bg1"/>
                </a:solidFill>
              </a:rPr>
              <a:t>Spatial - mosaic, patches   </a:t>
            </a:r>
          </a:p>
          <a:p>
            <a:r>
              <a:rPr lang="en-US" dirty="0">
                <a:solidFill>
                  <a:schemeClr val="bg1"/>
                </a:solidFill>
              </a:rPr>
              <a:t> </a:t>
            </a:r>
            <a:r>
              <a:rPr lang="en-US" dirty="0" smtClean="0">
                <a:solidFill>
                  <a:schemeClr val="bg1"/>
                </a:solidFill>
              </a:rPr>
              <a:t>Temporal - successional stage, age</a:t>
            </a:r>
            <a:endParaRPr lang="en-US" dirty="0">
              <a:solidFill>
                <a:schemeClr val="bg1"/>
              </a:solidFill>
            </a:endParaRPr>
          </a:p>
        </p:txBody>
      </p:sp>
    </p:spTree>
    <p:extLst>
      <p:ext uri="{BB962C8B-B14F-4D97-AF65-F5344CB8AC3E}">
        <p14:creationId xmlns:p14="http://schemas.microsoft.com/office/powerpoint/2010/main" val="201783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
            <a:ext cx="9144000" cy="6858001"/>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2" name="Slide Number Placeholder 1"/>
          <p:cNvSpPr>
            <a:spLocks noGrp="1"/>
          </p:cNvSpPr>
          <p:nvPr>
            <p:ph type="sldNum" sz="quarter" idx="12"/>
          </p:nvPr>
        </p:nvSpPr>
        <p:spPr/>
        <p:txBody>
          <a:bodyPr/>
          <a:lstStyle/>
          <a:p>
            <a:fld id="{96CC02E9-3F05-4F10-9136-20B191F5747C}" type="slidenum">
              <a:rPr lang="en-US" smtClean="0"/>
              <a:t>41</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33399" y="1"/>
            <a:ext cx="8534400" cy="6400798"/>
          </a:xfrm>
          <a:prstGeom prst="rect">
            <a:avLst/>
          </a:prstGeom>
        </p:spPr>
      </p:pic>
    </p:spTree>
    <p:extLst>
      <p:ext uri="{BB962C8B-B14F-4D97-AF65-F5344CB8AC3E}">
        <p14:creationId xmlns:p14="http://schemas.microsoft.com/office/powerpoint/2010/main" val="24377007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7" name="Text Box 3"/>
          <p:cNvSpPr txBox="1">
            <a:spLocks noChangeArrowheads="1"/>
          </p:cNvSpPr>
          <p:nvPr/>
        </p:nvSpPr>
        <p:spPr bwMode="auto">
          <a:xfrm>
            <a:off x="6526251" y="6301928"/>
            <a:ext cx="240161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solidFill>
                  <a:schemeClr val="bg1">
                    <a:lumMod val="75000"/>
                  </a:schemeClr>
                </a:solidFill>
              </a:rPr>
              <a:t>10,000 </a:t>
            </a:r>
            <a:r>
              <a:rPr lang="en-US" altLang="en-US" sz="1400" dirty="0" err="1">
                <a:solidFill>
                  <a:schemeClr val="bg1">
                    <a:lumMod val="75000"/>
                  </a:schemeClr>
                </a:solidFill>
              </a:rPr>
              <a:t>cfs</a:t>
            </a:r>
            <a:r>
              <a:rPr lang="en-US" altLang="en-US" sz="1400" dirty="0">
                <a:solidFill>
                  <a:schemeClr val="bg1">
                    <a:lumMod val="75000"/>
                  </a:schemeClr>
                </a:solidFill>
              </a:rPr>
              <a:t>, March 25, 2006 </a:t>
            </a:r>
            <a:endParaRPr lang="en-US" altLang="en-US" sz="1400" dirty="0" smtClean="0">
              <a:solidFill>
                <a:schemeClr val="bg1">
                  <a:lumMod val="75000"/>
                </a:schemeClr>
              </a:solidFill>
            </a:endParaRPr>
          </a:p>
          <a:p>
            <a:r>
              <a:rPr lang="en-US" altLang="en-US" sz="1400" dirty="0" smtClean="0">
                <a:solidFill>
                  <a:schemeClr val="bg1">
                    <a:lumMod val="75000"/>
                  </a:schemeClr>
                </a:solidFill>
              </a:rPr>
              <a:t>Photo: TNC</a:t>
            </a:r>
            <a:endParaRPr lang="en-US" altLang="en-US" sz="1400" dirty="0">
              <a:solidFill>
                <a:schemeClr val="bg1">
                  <a:lumMod val="75000"/>
                </a:schemeClr>
              </a:solidFill>
            </a:endParaRPr>
          </a:p>
        </p:txBody>
      </p:sp>
      <p:pic>
        <p:nvPicPr>
          <p:cNvPr id="154626" name="Picture 2" descr="IMG_04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319088" y="5951538"/>
            <a:ext cx="23796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solidFill>
                  <a:schemeClr val="bg1"/>
                </a:solidFill>
                <a:latin typeface="Arial" charset="0"/>
                <a:ea typeface="ＭＳ Ｐゴシック" charset="0"/>
              </a:rPr>
              <a:t>10,000 </a:t>
            </a:r>
            <a:r>
              <a:rPr lang="en-US" sz="1400" dirty="0" err="1">
                <a:solidFill>
                  <a:schemeClr val="bg1"/>
                </a:solidFill>
                <a:latin typeface="Arial" charset="0"/>
                <a:ea typeface="ＭＳ Ｐゴシック" charset="0"/>
              </a:rPr>
              <a:t>cfs</a:t>
            </a:r>
            <a:r>
              <a:rPr lang="en-US" sz="1400" dirty="0">
                <a:solidFill>
                  <a:schemeClr val="bg1"/>
                </a:solidFill>
                <a:latin typeface="Arial" charset="0"/>
                <a:ea typeface="ＭＳ Ｐゴシック" charset="0"/>
              </a:rPr>
              <a:t>, March 25, 2006 </a:t>
            </a:r>
          </a:p>
        </p:txBody>
      </p:sp>
      <p:sp>
        <p:nvSpPr>
          <p:cNvPr id="5" name="Text Box 12"/>
          <p:cNvSpPr txBox="1">
            <a:spLocks noChangeArrowheads="1"/>
          </p:cNvSpPr>
          <p:nvPr/>
        </p:nvSpPr>
        <p:spPr bwMode="auto">
          <a:xfrm>
            <a:off x="152400" y="838200"/>
            <a:ext cx="6000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defRPr/>
            </a:pPr>
            <a:r>
              <a:rPr lang="en-US" altLang="en-US" sz="3600" dirty="0" smtClean="0">
                <a:solidFill>
                  <a:schemeClr val="bg1"/>
                </a:solidFill>
                <a:effectLst>
                  <a:outerShdw blurRad="38100" dist="38100" dir="2700000" algn="tl">
                    <a:srgbClr val="000000"/>
                  </a:outerShdw>
                </a:effectLst>
              </a:rPr>
              <a:t>Cosumnes River floodplain</a:t>
            </a:r>
          </a:p>
        </p:txBody>
      </p:sp>
    </p:spTree>
    <p:custDataLst>
      <p:tags r:id="rId1"/>
    </p:custDataLst>
    <p:extLst>
      <p:ext uri="{BB962C8B-B14F-4D97-AF65-F5344CB8AC3E}">
        <p14:creationId xmlns:p14="http://schemas.microsoft.com/office/powerpoint/2010/main" val="557023523"/>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Restore?</a:t>
            </a:r>
            <a:endParaRPr lang="en-US" dirty="0"/>
          </a:p>
        </p:txBody>
      </p:sp>
      <p:sp>
        <p:nvSpPr>
          <p:cNvPr id="3" name="Content Placeholder 2"/>
          <p:cNvSpPr>
            <a:spLocks noGrp="1"/>
          </p:cNvSpPr>
          <p:nvPr>
            <p:ph idx="1"/>
          </p:nvPr>
        </p:nvSpPr>
        <p:spPr/>
        <p:txBody>
          <a:bodyPr/>
          <a:lstStyle/>
          <a:p>
            <a:endParaRPr lang="en-US"/>
          </a:p>
        </p:txBody>
      </p:sp>
      <p:pic>
        <p:nvPicPr>
          <p:cNvPr id="4" name="Picture 2" descr="Cosumnes Greatest hits 01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0"/>
          <a:stretch/>
        </p:blipFill>
        <p:spPr>
          <a:xfrm>
            <a:off x="-121920" y="1066800"/>
            <a:ext cx="9265920" cy="578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963748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1" name="Rectangle 5"/>
          <p:cNvSpPr>
            <a:spLocks noGrp="1" noChangeArrowheads="1"/>
          </p:cNvSpPr>
          <p:nvPr>
            <p:ph type="title"/>
          </p:nvPr>
        </p:nvSpPr>
        <p:spPr/>
        <p:txBody>
          <a:bodyPr>
            <a:normAutofit fontScale="90000"/>
          </a:bodyPr>
          <a:lstStyle/>
          <a:p>
            <a:pPr eaLnBrk="1" hangingPunct="1">
              <a:defRPr/>
            </a:pPr>
            <a:endParaRPr lang="en-US" smtClean="0"/>
          </a:p>
        </p:txBody>
      </p:sp>
      <p:pic>
        <p:nvPicPr>
          <p:cNvPr id="188420" name="Picture 4" descr="IMG_0499"/>
          <p:cNvPicPr>
            <a:picLocks noGrp="1" noChangeAspect="1" noChangeArrowheads="1"/>
          </p:cNvPicPr>
          <p:nvPr>
            <p:ph idx="1"/>
          </p:nvPr>
        </p:nvPicPr>
        <p:blipFill>
          <a:blip r:embed="rId3"/>
          <a:srcRect/>
          <a:stretch>
            <a:fillRect/>
          </a:stretch>
        </p:blipFill>
        <p:spPr>
          <a:xfrm>
            <a:off x="0" y="1588"/>
            <a:ext cx="9144000" cy="68564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88423" name="Text Box 7"/>
          <p:cNvSpPr txBox="1">
            <a:spLocks noChangeArrowheads="1"/>
          </p:cNvSpPr>
          <p:nvPr/>
        </p:nvSpPr>
        <p:spPr bwMode="auto">
          <a:xfrm>
            <a:off x="6034088" y="6099175"/>
            <a:ext cx="28622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a:latin typeface="Arial" charset="0"/>
                <a:ea typeface="ＭＳ Ｐゴシック" charset="0"/>
              </a:rPr>
              <a:t>Cosumnes River Floodplain, </a:t>
            </a:r>
          </a:p>
          <a:p>
            <a:pPr>
              <a:defRPr/>
            </a:pPr>
            <a:r>
              <a:rPr lang="en-US" sz="1600">
                <a:latin typeface="Arial" charset="0"/>
                <a:ea typeface="ＭＳ Ｐゴシック" charset="0"/>
              </a:rPr>
              <a:t>spring flood 2005  </a:t>
            </a:r>
            <a:r>
              <a:rPr lang="en-US" sz="1200" i="1">
                <a:latin typeface="Arial" charset="0"/>
                <a:ea typeface="ＭＳ Ｐゴシック" charset="0"/>
              </a:rPr>
              <a:t>TNC photo</a:t>
            </a:r>
          </a:p>
        </p:txBody>
      </p:sp>
    </p:spTree>
    <p:extLst>
      <p:ext uri="{BB962C8B-B14F-4D97-AF65-F5344CB8AC3E}">
        <p14:creationId xmlns:p14="http://schemas.microsoft.com/office/powerpoint/2010/main" val="10248939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325" y="637910"/>
            <a:ext cx="7104063" cy="532523"/>
          </a:xfrm>
        </p:spPr>
        <p:txBody>
          <a:bodyPr>
            <a:normAutofit fontScale="90000"/>
          </a:bodyPr>
          <a:lstStyle/>
          <a:p>
            <a:r>
              <a:rPr lang="en-US" dirty="0" smtClean="0"/>
              <a:t>Accidental Forest </a:t>
            </a:r>
            <a:endParaRPr lang="en-US" dirty="0"/>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0" y="1362202"/>
            <a:ext cx="9326201" cy="3393821"/>
          </a:xfrm>
        </p:spPr>
      </p:pic>
      <p:sp>
        <p:nvSpPr>
          <p:cNvPr id="5" name="Slide Number Placeholder 4"/>
          <p:cNvSpPr>
            <a:spLocks noGrp="1"/>
          </p:cNvSpPr>
          <p:nvPr>
            <p:ph type="sldNum" sz="quarter" idx="4294967295"/>
          </p:nvPr>
        </p:nvSpPr>
        <p:spPr/>
        <p:txBody>
          <a:bodyPr/>
          <a:lstStyle/>
          <a:p>
            <a:endParaRPr lang="en-US" dirty="0"/>
          </a:p>
        </p:txBody>
      </p:sp>
      <p:pic>
        <p:nvPicPr>
          <p:cNvPr id="8" name="Content Placeholder 7" descr="accidental forest"/>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702050" y="3059113"/>
            <a:ext cx="5210175" cy="3565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 Box 14"/>
          <p:cNvSpPr txBox="1">
            <a:spLocks noChangeArrowheads="1"/>
          </p:cNvSpPr>
          <p:nvPr/>
        </p:nvSpPr>
        <p:spPr bwMode="auto">
          <a:xfrm>
            <a:off x="4886554" y="5430422"/>
            <a:ext cx="43231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smtClean="0">
                <a:solidFill>
                  <a:schemeClr val="bg1"/>
                </a:solidFill>
              </a:rPr>
              <a:t>13 </a:t>
            </a:r>
            <a:r>
              <a:rPr lang="en-US" altLang="en-US" dirty="0" err="1">
                <a:solidFill>
                  <a:schemeClr val="bg1"/>
                </a:solidFill>
              </a:rPr>
              <a:t>yr</a:t>
            </a:r>
            <a:r>
              <a:rPr lang="en-US" altLang="en-US" dirty="0">
                <a:solidFill>
                  <a:schemeClr val="bg1"/>
                </a:solidFill>
              </a:rPr>
              <a:t> old cottonwood </a:t>
            </a:r>
            <a:r>
              <a:rPr lang="en-US" altLang="en-US" dirty="0" smtClean="0">
                <a:solidFill>
                  <a:schemeClr val="bg1"/>
                </a:solidFill>
              </a:rPr>
              <a:t>forest (1997)</a:t>
            </a:r>
            <a:endParaRPr lang="en-US" altLang="en-US" dirty="0">
              <a:solidFill>
                <a:schemeClr val="bg1"/>
              </a:solidFill>
            </a:endParaRPr>
          </a:p>
        </p:txBody>
      </p:sp>
      <p:sp>
        <p:nvSpPr>
          <p:cNvPr id="12" name="Text Box 14"/>
          <p:cNvSpPr txBox="1">
            <a:spLocks noChangeArrowheads="1"/>
          </p:cNvSpPr>
          <p:nvPr/>
        </p:nvSpPr>
        <p:spPr bwMode="auto">
          <a:xfrm>
            <a:off x="395021" y="4763126"/>
            <a:ext cx="4000021"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solidFill>
                  <a:schemeClr val="tx2"/>
                </a:solidFill>
              </a:rPr>
              <a:t>3</a:t>
            </a:r>
            <a:r>
              <a:rPr lang="en-US" altLang="en-US" dirty="0" smtClean="0">
                <a:solidFill>
                  <a:schemeClr val="tx2"/>
                </a:solidFill>
              </a:rPr>
              <a:t>3 years (2017)</a:t>
            </a:r>
          </a:p>
          <a:p>
            <a:pPr>
              <a:spcBef>
                <a:spcPct val="50000"/>
              </a:spcBef>
            </a:pPr>
            <a:r>
              <a:rPr lang="en-US" altLang="en-US" dirty="0" smtClean="0">
                <a:solidFill>
                  <a:schemeClr val="tx2"/>
                </a:solidFill>
              </a:rPr>
              <a:t>Cottonwood, oak coming in</a:t>
            </a:r>
            <a:endParaRPr lang="en-US" altLang="en-US" dirty="0">
              <a:solidFill>
                <a:schemeClr val="tx2"/>
              </a:solidFill>
            </a:endParaRPr>
          </a:p>
        </p:txBody>
      </p:sp>
    </p:spTree>
    <p:extLst>
      <p:ext uri="{BB962C8B-B14F-4D97-AF65-F5344CB8AC3E}">
        <p14:creationId xmlns:p14="http://schemas.microsoft.com/office/powerpoint/2010/main" val="147426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701" name="Group 13"/>
          <p:cNvGrpSpPr>
            <a:grpSpLocks/>
          </p:cNvGrpSpPr>
          <p:nvPr/>
        </p:nvGrpSpPr>
        <p:grpSpPr bwMode="auto">
          <a:xfrm>
            <a:off x="809468" y="1488636"/>
            <a:ext cx="4467381" cy="5225993"/>
            <a:chOff x="2292" y="156"/>
            <a:chExt cx="3468" cy="4008"/>
          </a:xfrm>
        </p:grpSpPr>
        <p:pic>
          <p:nvPicPr>
            <p:cNvPr id="114691" name="Picture 3" descr="Fig2 levee breach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2" y="156"/>
              <a:ext cx="3468" cy="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AutoShape 4"/>
            <p:cNvSpPr>
              <a:spLocks noChangeArrowheads="1"/>
            </p:cNvSpPr>
            <p:nvPr/>
          </p:nvSpPr>
          <p:spPr bwMode="auto">
            <a:xfrm>
              <a:off x="4202" y="1536"/>
              <a:ext cx="170" cy="216"/>
            </a:xfrm>
            <a:prstGeom prst="upDownArrow">
              <a:avLst>
                <a:gd name="adj1" fmla="val 50000"/>
                <a:gd name="adj2" fmla="val 25412"/>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694" name="AutoShape 6"/>
            <p:cNvSpPr>
              <a:spLocks noChangeArrowheads="1"/>
            </p:cNvSpPr>
            <p:nvPr/>
          </p:nvSpPr>
          <p:spPr bwMode="auto">
            <a:xfrm>
              <a:off x="4529" y="1560"/>
              <a:ext cx="169" cy="216"/>
            </a:xfrm>
            <a:prstGeom prst="upDownArrow">
              <a:avLst>
                <a:gd name="adj1" fmla="val 50000"/>
                <a:gd name="adj2" fmla="val 25562"/>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695" name="AutoShape 7"/>
            <p:cNvSpPr>
              <a:spLocks noChangeArrowheads="1"/>
            </p:cNvSpPr>
            <p:nvPr/>
          </p:nvSpPr>
          <p:spPr bwMode="auto">
            <a:xfrm rot="-2666624">
              <a:off x="4139" y="2448"/>
              <a:ext cx="170" cy="216"/>
            </a:xfrm>
            <a:prstGeom prst="upDownArrow">
              <a:avLst>
                <a:gd name="adj1" fmla="val 50000"/>
                <a:gd name="adj2" fmla="val 25412"/>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696" name="AutoShape 8"/>
            <p:cNvSpPr>
              <a:spLocks noChangeArrowheads="1"/>
            </p:cNvSpPr>
            <p:nvPr/>
          </p:nvSpPr>
          <p:spPr bwMode="auto">
            <a:xfrm rot="-1720388">
              <a:off x="3517" y="3000"/>
              <a:ext cx="170" cy="216"/>
            </a:xfrm>
            <a:prstGeom prst="upDownArrow">
              <a:avLst>
                <a:gd name="adj1" fmla="val 50000"/>
                <a:gd name="adj2" fmla="val 25412"/>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697" name="AutoShape 9"/>
            <p:cNvSpPr>
              <a:spLocks noChangeArrowheads="1"/>
            </p:cNvSpPr>
            <p:nvPr/>
          </p:nvSpPr>
          <p:spPr bwMode="auto">
            <a:xfrm rot="16200000">
              <a:off x="4809" y="865"/>
              <a:ext cx="162" cy="226"/>
            </a:xfrm>
            <a:prstGeom prst="upDownArrow">
              <a:avLst>
                <a:gd name="adj1" fmla="val 50000"/>
                <a:gd name="adj2" fmla="val 27901"/>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698" name="AutoShape 10"/>
            <p:cNvSpPr>
              <a:spLocks noChangeArrowheads="1"/>
            </p:cNvSpPr>
            <p:nvPr/>
          </p:nvSpPr>
          <p:spPr bwMode="auto">
            <a:xfrm rot="14733363">
              <a:off x="4828" y="535"/>
              <a:ext cx="162" cy="226"/>
            </a:xfrm>
            <a:prstGeom prst="upDownArrow">
              <a:avLst>
                <a:gd name="adj1" fmla="val 50000"/>
                <a:gd name="adj2" fmla="val 2790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699" name="AutoShape 11"/>
            <p:cNvSpPr>
              <a:spLocks noChangeArrowheads="1"/>
            </p:cNvSpPr>
            <p:nvPr/>
          </p:nvSpPr>
          <p:spPr bwMode="auto">
            <a:xfrm rot="-4569228">
              <a:off x="4401" y="2172"/>
              <a:ext cx="162" cy="227"/>
            </a:xfrm>
            <a:prstGeom prst="upDownArrow">
              <a:avLst>
                <a:gd name="adj1" fmla="val 50000"/>
                <a:gd name="adj2" fmla="val 2802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 name="Title 1"/>
          <p:cNvSpPr>
            <a:spLocks noGrp="1"/>
          </p:cNvSpPr>
          <p:nvPr>
            <p:ph type="title"/>
          </p:nvPr>
        </p:nvSpPr>
        <p:spPr>
          <a:xfrm>
            <a:off x="1472315" y="391056"/>
            <a:ext cx="7104063" cy="628275"/>
          </a:xfrm>
        </p:spPr>
        <p:txBody>
          <a:bodyPr/>
          <a:lstStyle/>
          <a:p>
            <a:r>
              <a:rPr lang="en-US" dirty="0" smtClean="0"/>
              <a:t>Process Restoration</a:t>
            </a:r>
            <a:endParaRPr lang="en-US" dirty="0"/>
          </a:p>
        </p:txBody>
      </p:sp>
      <p:sp>
        <p:nvSpPr>
          <p:cNvPr id="3" name="Content Placeholder 2"/>
          <p:cNvSpPr>
            <a:spLocks noGrp="1"/>
          </p:cNvSpPr>
          <p:nvPr>
            <p:ph idx="1"/>
          </p:nvPr>
        </p:nvSpPr>
        <p:spPr>
          <a:xfrm>
            <a:off x="5467349" y="1488636"/>
            <a:ext cx="3436808" cy="5029639"/>
          </a:xfrm>
        </p:spPr>
        <p:txBody>
          <a:bodyPr/>
          <a:lstStyle/>
          <a:p>
            <a:r>
              <a:rPr lang="en-US" dirty="0"/>
              <a:t>Allow flooding and natural succession to restore floodplain </a:t>
            </a:r>
            <a:r>
              <a:rPr lang="en-US" dirty="0" smtClean="0"/>
              <a:t>ecosystem.</a:t>
            </a:r>
          </a:p>
          <a:p>
            <a:r>
              <a:rPr lang="en-US" dirty="0" smtClean="0"/>
              <a:t>1995 – Intentional breach, 180 acres</a:t>
            </a:r>
          </a:p>
          <a:p>
            <a:r>
              <a:rPr lang="en-US" dirty="0" smtClean="0"/>
              <a:t>1997 – Floods cause breach. Protect infrastructure and restore 94 acres</a:t>
            </a:r>
            <a:endParaRPr lang="en-US" dirty="0"/>
          </a:p>
          <a:p>
            <a:endParaRPr lang="en-US" dirty="0"/>
          </a:p>
        </p:txBody>
      </p:sp>
    </p:spTree>
    <p:extLst>
      <p:ext uri="{BB962C8B-B14F-4D97-AF65-F5344CB8AC3E}">
        <p14:creationId xmlns:p14="http://schemas.microsoft.com/office/powerpoint/2010/main" val="22127814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29001" y="0"/>
            <a:ext cx="5715000" cy="6913180"/>
          </a:xfrm>
          <a:prstGeom prst="rect">
            <a:avLst/>
          </a:prstGeom>
        </p:spPr>
      </p:pic>
      <p:sp>
        <p:nvSpPr>
          <p:cNvPr id="2" name="Title 1"/>
          <p:cNvSpPr>
            <a:spLocks noGrp="1"/>
          </p:cNvSpPr>
          <p:nvPr>
            <p:ph type="title"/>
          </p:nvPr>
        </p:nvSpPr>
        <p:spPr/>
        <p:txBody>
          <a:bodyPr>
            <a:normAutofit/>
          </a:bodyPr>
          <a:lstStyle/>
          <a:p>
            <a:r>
              <a:rPr lang="en-US" dirty="0" smtClean="0"/>
              <a:t>Eco-Restore</a:t>
            </a:r>
            <a:endParaRPr lang="en-US" dirty="0"/>
          </a:p>
        </p:txBody>
      </p:sp>
      <p:sp>
        <p:nvSpPr>
          <p:cNvPr id="3" name="Content Placeholder 2"/>
          <p:cNvSpPr>
            <a:spLocks noGrp="1"/>
          </p:cNvSpPr>
          <p:nvPr>
            <p:ph sz="half" idx="1"/>
          </p:nvPr>
        </p:nvSpPr>
        <p:spPr>
          <a:xfrm>
            <a:off x="304800" y="1600200"/>
            <a:ext cx="3124201" cy="4525963"/>
          </a:xfrm>
        </p:spPr>
        <p:txBody>
          <a:bodyPr>
            <a:normAutofit/>
          </a:bodyPr>
          <a:lstStyle/>
          <a:p>
            <a:r>
              <a:rPr lang="en-US" b="1" dirty="0" smtClean="0"/>
              <a:t>30,000+ </a:t>
            </a:r>
            <a:r>
              <a:rPr lang="en-US" b="1" dirty="0"/>
              <a:t>acres </a:t>
            </a:r>
            <a:r>
              <a:rPr lang="en-US" dirty="0"/>
              <a:t>of </a:t>
            </a:r>
            <a:r>
              <a:rPr lang="en-US" dirty="0" smtClean="0"/>
              <a:t>Delta </a:t>
            </a:r>
            <a:r>
              <a:rPr lang="en-US" dirty="0"/>
              <a:t>habitat restoration in 5 years </a:t>
            </a:r>
          </a:p>
          <a:p>
            <a:r>
              <a:rPr lang="en-US" dirty="0"/>
              <a:t>Includes </a:t>
            </a:r>
            <a:r>
              <a:rPr lang="en-US" b="1" dirty="0"/>
              <a:t>8,000 ac of tidal marsh </a:t>
            </a:r>
            <a:r>
              <a:rPr lang="en-US" dirty="0"/>
              <a:t>for compliance with USFWS and NMFS </a:t>
            </a:r>
            <a:r>
              <a:rPr lang="en-US" dirty="0" err="1"/>
              <a:t>BiOps</a:t>
            </a:r>
            <a:r>
              <a:rPr lang="en-US" dirty="0"/>
              <a:t> and CDFW ITP for Coordinated Operations of CVP and SWP</a:t>
            </a:r>
          </a:p>
        </p:txBody>
      </p:sp>
      <p:pic>
        <p:nvPicPr>
          <p:cNvPr id="6" name="Picture 5"/>
          <p:cNvPicPr>
            <a:picLocks noChangeAspect="1"/>
          </p:cNvPicPr>
          <p:nvPr/>
        </p:nvPicPr>
        <p:blipFill rotWithShape="1">
          <a:blip r:embed="rId2"/>
          <a:srcRect t="39681" r="34667" b="22843"/>
          <a:stretch/>
        </p:blipFill>
        <p:spPr>
          <a:xfrm>
            <a:off x="0" y="228600"/>
            <a:ext cx="9129889" cy="6335026"/>
          </a:xfrm>
          <a:prstGeom prst="rect">
            <a:avLst/>
          </a:prstGeom>
        </p:spPr>
      </p:pic>
      <p:sp>
        <p:nvSpPr>
          <p:cNvPr id="5" name="TextBox 4"/>
          <p:cNvSpPr txBox="1"/>
          <p:nvPr/>
        </p:nvSpPr>
        <p:spPr>
          <a:xfrm>
            <a:off x="8312854" y="1764821"/>
            <a:ext cx="1128889" cy="646331"/>
          </a:xfrm>
          <a:prstGeom prst="rect">
            <a:avLst/>
          </a:prstGeom>
          <a:noFill/>
        </p:spPr>
        <p:txBody>
          <a:bodyPr wrap="square" rtlCol="0">
            <a:spAutoFit/>
          </a:bodyPr>
          <a:lstStyle/>
          <a:p>
            <a:r>
              <a:rPr lang="en-US" b="1" dirty="0" smtClean="0">
                <a:solidFill>
                  <a:srgbClr val="C00000"/>
                </a:solidFill>
              </a:rPr>
              <a:t>Grizzly Slough</a:t>
            </a:r>
            <a:endParaRPr lang="en-US" b="1" dirty="0">
              <a:solidFill>
                <a:srgbClr val="C00000"/>
              </a:solidFill>
            </a:endParaRPr>
          </a:p>
        </p:txBody>
      </p:sp>
      <p:sp>
        <p:nvSpPr>
          <p:cNvPr id="7" name="TextBox 6"/>
          <p:cNvSpPr txBox="1"/>
          <p:nvPr/>
        </p:nvSpPr>
        <p:spPr>
          <a:xfrm rot="19161507">
            <a:off x="7520572" y="1480762"/>
            <a:ext cx="1821746" cy="369332"/>
          </a:xfrm>
          <a:prstGeom prst="rect">
            <a:avLst/>
          </a:prstGeom>
          <a:noFill/>
        </p:spPr>
        <p:txBody>
          <a:bodyPr wrap="square" rtlCol="0">
            <a:spAutoFit/>
          </a:bodyPr>
          <a:lstStyle/>
          <a:p>
            <a:r>
              <a:rPr lang="en-US" i="1" dirty="0" smtClean="0">
                <a:solidFill>
                  <a:srgbClr val="0070C0"/>
                </a:solidFill>
              </a:rPr>
              <a:t>Cosumnes River</a:t>
            </a:r>
            <a:endParaRPr lang="en-US" i="1" dirty="0">
              <a:solidFill>
                <a:srgbClr val="0070C0"/>
              </a:solidFill>
            </a:endParaRPr>
          </a:p>
        </p:txBody>
      </p:sp>
      <p:sp>
        <p:nvSpPr>
          <p:cNvPr id="8" name="TextBox 7"/>
          <p:cNvSpPr txBox="1"/>
          <p:nvPr/>
        </p:nvSpPr>
        <p:spPr>
          <a:xfrm>
            <a:off x="7612943" y="2374827"/>
            <a:ext cx="1821746" cy="369332"/>
          </a:xfrm>
          <a:prstGeom prst="rect">
            <a:avLst/>
          </a:prstGeom>
          <a:noFill/>
        </p:spPr>
        <p:txBody>
          <a:bodyPr wrap="square" rtlCol="0">
            <a:spAutoFit/>
          </a:bodyPr>
          <a:lstStyle/>
          <a:p>
            <a:r>
              <a:rPr lang="en-US" i="1" dirty="0" smtClean="0">
                <a:solidFill>
                  <a:srgbClr val="0070C0"/>
                </a:solidFill>
              </a:rPr>
              <a:t>Mokelumne R.</a:t>
            </a:r>
            <a:endParaRPr lang="en-US" i="1" dirty="0">
              <a:solidFill>
                <a:srgbClr val="0070C0"/>
              </a:solidFill>
            </a:endParaRPr>
          </a:p>
        </p:txBody>
      </p:sp>
      <p:sp>
        <p:nvSpPr>
          <p:cNvPr id="11" name="TextBox 10"/>
          <p:cNvSpPr txBox="1"/>
          <p:nvPr/>
        </p:nvSpPr>
        <p:spPr>
          <a:xfrm>
            <a:off x="2221202" y="4038600"/>
            <a:ext cx="1353143" cy="369332"/>
          </a:xfrm>
          <a:prstGeom prst="rect">
            <a:avLst/>
          </a:prstGeom>
          <a:noFill/>
        </p:spPr>
        <p:txBody>
          <a:bodyPr wrap="square" rtlCol="0">
            <a:spAutoFit/>
          </a:bodyPr>
          <a:lstStyle/>
          <a:p>
            <a:r>
              <a:rPr lang="en-US" b="1" dirty="0" smtClean="0">
                <a:solidFill>
                  <a:srgbClr val="C00000"/>
                </a:solidFill>
              </a:rPr>
              <a:t>Tule Red</a:t>
            </a:r>
            <a:endParaRPr lang="en-US" b="1" dirty="0">
              <a:solidFill>
                <a:srgbClr val="C00000"/>
              </a:solidFill>
            </a:endParaRPr>
          </a:p>
        </p:txBody>
      </p:sp>
      <p:sp>
        <p:nvSpPr>
          <p:cNvPr id="12" name="TextBox 11"/>
          <p:cNvSpPr txBox="1"/>
          <p:nvPr/>
        </p:nvSpPr>
        <p:spPr>
          <a:xfrm>
            <a:off x="5257800" y="5638800"/>
            <a:ext cx="1451862" cy="369332"/>
          </a:xfrm>
          <a:prstGeom prst="rect">
            <a:avLst/>
          </a:prstGeom>
          <a:noFill/>
        </p:spPr>
        <p:txBody>
          <a:bodyPr wrap="square" rtlCol="0">
            <a:spAutoFit/>
          </a:bodyPr>
          <a:lstStyle/>
          <a:p>
            <a:r>
              <a:rPr lang="en-US" b="1" dirty="0" smtClean="0">
                <a:solidFill>
                  <a:srgbClr val="C00000"/>
                </a:solidFill>
              </a:rPr>
              <a:t>Dutch Slough</a:t>
            </a:r>
            <a:endParaRPr lang="en-US" b="1" dirty="0">
              <a:solidFill>
                <a:srgbClr val="C00000"/>
              </a:solidFill>
            </a:endParaRPr>
          </a:p>
        </p:txBody>
      </p:sp>
      <p:sp>
        <p:nvSpPr>
          <p:cNvPr id="14" name="TextBox 13"/>
          <p:cNvSpPr txBox="1"/>
          <p:nvPr/>
        </p:nvSpPr>
        <p:spPr>
          <a:xfrm>
            <a:off x="-14112" y="1600200"/>
            <a:ext cx="1821746" cy="400110"/>
          </a:xfrm>
          <a:prstGeom prst="rect">
            <a:avLst/>
          </a:prstGeom>
          <a:noFill/>
        </p:spPr>
        <p:txBody>
          <a:bodyPr wrap="square" rtlCol="0">
            <a:spAutoFit/>
          </a:bodyPr>
          <a:lstStyle/>
          <a:p>
            <a:r>
              <a:rPr lang="en-US" sz="2000" i="1" dirty="0" smtClean="0">
                <a:solidFill>
                  <a:srgbClr val="0070C0"/>
                </a:solidFill>
              </a:rPr>
              <a:t>Suisun Marsh</a:t>
            </a:r>
            <a:endParaRPr lang="en-US" sz="2000" i="1" dirty="0">
              <a:solidFill>
                <a:srgbClr val="0070C0"/>
              </a:solidFill>
            </a:endParaRPr>
          </a:p>
        </p:txBody>
      </p:sp>
      <p:sp>
        <p:nvSpPr>
          <p:cNvPr id="15" name="TextBox 14"/>
          <p:cNvSpPr txBox="1"/>
          <p:nvPr/>
        </p:nvSpPr>
        <p:spPr>
          <a:xfrm>
            <a:off x="3962400" y="194230"/>
            <a:ext cx="1821746" cy="369332"/>
          </a:xfrm>
          <a:prstGeom prst="rect">
            <a:avLst/>
          </a:prstGeom>
          <a:noFill/>
        </p:spPr>
        <p:txBody>
          <a:bodyPr wrap="square" rtlCol="0">
            <a:spAutoFit/>
          </a:bodyPr>
          <a:lstStyle/>
          <a:p>
            <a:r>
              <a:rPr lang="en-US" i="1" dirty="0" smtClean="0">
                <a:solidFill>
                  <a:srgbClr val="0070C0"/>
                </a:solidFill>
              </a:rPr>
              <a:t>Yolo Bypass</a:t>
            </a:r>
            <a:endParaRPr lang="en-US" i="1" dirty="0">
              <a:solidFill>
                <a:srgbClr val="0070C0"/>
              </a:solidFill>
            </a:endParaRPr>
          </a:p>
        </p:txBody>
      </p:sp>
      <p:sp>
        <p:nvSpPr>
          <p:cNvPr id="16" name="TextBox 15"/>
          <p:cNvSpPr txBox="1"/>
          <p:nvPr/>
        </p:nvSpPr>
        <p:spPr>
          <a:xfrm>
            <a:off x="4067636" y="1660503"/>
            <a:ext cx="1821746" cy="369332"/>
          </a:xfrm>
          <a:prstGeom prst="rect">
            <a:avLst/>
          </a:prstGeom>
          <a:noFill/>
        </p:spPr>
        <p:txBody>
          <a:bodyPr wrap="square" rtlCol="0">
            <a:spAutoFit/>
          </a:bodyPr>
          <a:lstStyle/>
          <a:p>
            <a:r>
              <a:rPr lang="en-US" i="1" dirty="0" smtClean="0">
                <a:solidFill>
                  <a:srgbClr val="0070C0"/>
                </a:solidFill>
              </a:rPr>
              <a:t>Liberty Island</a:t>
            </a:r>
            <a:endParaRPr lang="en-US" i="1" dirty="0">
              <a:solidFill>
                <a:srgbClr val="0070C0"/>
              </a:solidFill>
            </a:endParaRPr>
          </a:p>
        </p:txBody>
      </p:sp>
    </p:spTree>
    <p:extLst>
      <p:ext uri="{BB962C8B-B14F-4D97-AF65-F5344CB8AC3E}">
        <p14:creationId xmlns:p14="http://schemas.microsoft.com/office/powerpoint/2010/main" val="18773109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Ecosystem Goals of Restoration</a:t>
            </a:r>
            <a:endParaRPr lang="en-US" dirty="0"/>
          </a:p>
        </p:txBody>
      </p:sp>
      <p:sp>
        <p:nvSpPr>
          <p:cNvPr id="3" name="Content Placeholder 2"/>
          <p:cNvSpPr>
            <a:spLocks noGrp="1"/>
          </p:cNvSpPr>
          <p:nvPr>
            <p:ph idx="1"/>
          </p:nvPr>
        </p:nvSpPr>
        <p:spPr>
          <a:xfrm>
            <a:off x="457200" y="1295400"/>
            <a:ext cx="8229600" cy="4830763"/>
          </a:xfrm>
        </p:spPr>
        <p:txBody>
          <a:bodyPr>
            <a:normAutofit lnSpcReduction="10000"/>
          </a:bodyPr>
          <a:lstStyle/>
          <a:p>
            <a:pPr lvl="0" fontAlgn="base"/>
            <a:r>
              <a:rPr lang="en-US" sz="2400" dirty="0" smtClean="0">
                <a:effectLst>
                  <a:glow>
                    <a:srgbClr val="000000"/>
                  </a:glow>
                  <a:outerShdw sx="0" sy="0">
                    <a:srgbClr val="000000"/>
                  </a:outerShdw>
                  <a:reflection stA="0" endPos="0" fadeDir="0" sx="0" sy="0"/>
                </a:effectLst>
              </a:rPr>
              <a:t>Diverse habitats </a:t>
            </a:r>
            <a:r>
              <a:rPr lang="en-US" sz="2400" dirty="0">
                <a:effectLst>
                  <a:glow>
                    <a:srgbClr val="000000"/>
                  </a:glow>
                  <a:outerShdw sx="0" sy="0">
                    <a:srgbClr val="000000"/>
                  </a:outerShdw>
                  <a:reflection stA="0" endPos="0" fadeDir="0" sx="0" sy="0"/>
                </a:effectLst>
              </a:rPr>
              <a:t>and ecosystem </a:t>
            </a:r>
            <a:r>
              <a:rPr lang="en-US" sz="2400" dirty="0" smtClean="0">
                <a:effectLst>
                  <a:glow>
                    <a:srgbClr val="000000"/>
                  </a:glow>
                  <a:outerShdw sx="0" sy="0">
                    <a:srgbClr val="000000"/>
                  </a:outerShdw>
                  <a:reflection stA="0" endPos="0" fadeDir="0" sx="0" sy="0"/>
                </a:effectLst>
              </a:rPr>
              <a:t>processes</a:t>
            </a:r>
            <a:endParaRPr lang="en-US" sz="2400" dirty="0">
              <a:effectLst>
                <a:glow>
                  <a:srgbClr val="000000"/>
                </a:glow>
                <a:outerShdw sx="0" sy="0">
                  <a:srgbClr val="000000"/>
                </a:outerShdw>
                <a:reflection stA="0" endPos="0" fadeDir="0" sx="0" sy="0"/>
              </a:effectLst>
            </a:endParaRPr>
          </a:p>
          <a:p>
            <a:pPr lvl="0" fontAlgn="base"/>
            <a:r>
              <a:rPr lang="en-US" sz="2400" dirty="0">
                <a:effectLst>
                  <a:glow>
                    <a:srgbClr val="000000"/>
                  </a:glow>
                  <a:outerShdw sx="0" sy="0">
                    <a:srgbClr val="000000"/>
                  </a:outerShdw>
                  <a:reflection stA="0" endPos="0" fadeDir="0" sx="0" sy="0"/>
                </a:effectLst>
              </a:rPr>
              <a:t>Functional corridors for migratory </a:t>
            </a:r>
            <a:r>
              <a:rPr lang="en-US" sz="2400" dirty="0" smtClean="0">
                <a:effectLst>
                  <a:glow>
                    <a:srgbClr val="000000"/>
                  </a:glow>
                  <a:outerShdw sx="0" sy="0">
                    <a:srgbClr val="000000"/>
                  </a:outerShdw>
                  <a:reflection stA="0" endPos="0" fadeDir="0" sx="0" sy="0"/>
                </a:effectLst>
              </a:rPr>
              <a:t>species</a:t>
            </a:r>
            <a:endParaRPr lang="en-US" sz="2400" dirty="0">
              <a:effectLst>
                <a:glow>
                  <a:srgbClr val="000000"/>
                </a:glow>
                <a:outerShdw sx="0" sy="0">
                  <a:srgbClr val="000000"/>
                </a:outerShdw>
                <a:reflection stA="0" endPos="0" fadeDir="0" sx="0" sy="0"/>
              </a:effectLst>
            </a:endParaRPr>
          </a:p>
          <a:p>
            <a:pPr lvl="0" fontAlgn="base"/>
            <a:r>
              <a:rPr lang="en-US" sz="2400" dirty="0" smtClean="0">
                <a:effectLst>
                  <a:glow>
                    <a:srgbClr val="000000"/>
                  </a:glow>
                  <a:outerShdw sx="0" sy="0">
                    <a:srgbClr val="000000"/>
                  </a:outerShdw>
                  <a:reflection stA="0" endPos="0" fadeDir="0" sx="0" sy="0"/>
                </a:effectLst>
              </a:rPr>
              <a:t>Recover salmon and listed species</a:t>
            </a:r>
            <a:endParaRPr lang="en-US" sz="2400" dirty="0">
              <a:effectLst>
                <a:glow>
                  <a:srgbClr val="000000"/>
                </a:glow>
                <a:outerShdw sx="0" sy="0">
                  <a:srgbClr val="000000"/>
                </a:outerShdw>
                <a:reflection stA="0" endPos="0" fadeDir="0" sx="0" sy="0"/>
              </a:effectLst>
            </a:endParaRPr>
          </a:p>
          <a:p>
            <a:pPr fontAlgn="base"/>
            <a:r>
              <a:rPr lang="en-US" sz="2400" dirty="0">
                <a:effectLst>
                  <a:glow>
                    <a:srgbClr val="000000"/>
                  </a:glow>
                  <a:outerShdw sx="0" sy="0">
                    <a:srgbClr val="000000"/>
                  </a:outerShdw>
                  <a:reflection stA="0" endPos="0" fadeDir="0" sx="0" sy="0"/>
                </a:effectLst>
              </a:rPr>
              <a:t>Restore habitat for migratory birds</a:t>
            </a:r>
          </a:p>
          <a:p>
            <a:pPr lvl="0" fontAlgn="base"/>
            <a:r>
              <a:rPr lang="en-US" sz="2400" dirty="0" smtClean="0">
                <a:effectLst>
                  <a:glow>
                    <a:srgbClr val="000000"/>
                  </a:glow>
                  <a:outerShdw sx="0" sy="0">
                    <a:srgbClr val="000000"/>
                  </a:outerShdw>
                  <a:reflection stA="0" endPos="0" fadeDir="0" sx="0" sy="0"/>
                </a:effectLst>
              </a:rPr>
              <a:t>Restore </a:t>
            </a:r>
            <a:r>
              <a:rPr lang="en-US" sz="2400" dirty="0">
                <a:effectLst>
                  <a:glow>
                    <a:srgbClr val="000000"/>
                  </a:glow>
                  <a:outerShdw sx="0" sy="0">
                    <a:srgbClr val="000000"/>
                  </a:outerShdw>
                  <a:reflection stA="0" endPos="0" fadeDir="0" sx="0" sy="0"/>
                </a:effectLst>
              </a:rPr>
              <a:t>large areas of interconnected </a:t>
            </a:r>
            <a:r>
              <a:rPr lang="en-US" sz="2400" dirty="0" smtClean="0">
                <a:effectLst>
                  <a:glow>
                    <a:srgbClr val="000000"/>
                  </a:glow>
                  <a:outerShdw sx="0" sy="0">
                    <a:srgbClr val="000000"/>
                  </a:outerShdw>
                  <a:reflection stA="0" endPos="0" fadeDir="0" sx="0" sy="0"/>
                </a:effectLst>
              </a:rPr>
              <a:t>habitats</a:t>
            </a:r>
          </a:p>
          <a:p>
            <a:pPr fontAlgn="base"/>
            <a:r>
              <a:rPr lang="en-US" sz="2400" dirty="0">
                <a:effectLst>
                  <a:glow>
                    <a:srgbClr val="000000"/>
                  </a:glow>
                  <a:outerShdw sx="0" sy="0">
                    <a:srgbClr val="000000"/>
                  </a:outerShdw>
                  <a:reflection stA="0" endPos="0" fadeDir="0" sx="0" sy="0"/>
                </a:effectLst>
              </a:rPr>
              <a:t>Restore Delta flows and channels to support a healthy estuary and other </a:t>
            </a:r>
            <a:r>
              <a:rPr lang="en-US" sz="2400" dirty="0" smtClean="0">
                <a:effectLst>
                  <a:glow>
                    <a:srgbClr val="000000"/>
                  </a:glow>
                  <a:outerShdw sx="0" sy="0">
                    <a:srgbClr val="000000"/>
                  </a:outerShdw>
                  <a:reflection stA="0" endPos="0" fadeDir="0" sx="0" sy="0"/>
                </a:effectLst>
              </a:rPr>
              <a:t>ecosystems</a:t>
            </a:r>
            <a:endParaRPr lang="en-US" sz="2400" dirty="0">
              <a:effectLst>
                <a:glow>
                  <a:srgbClr val="000000"/>
                </a:glow>
                <a:outerShdw sx="0" sy="0">
                  <a:srgbClr val="000000"/>
                </a:outerShdw>
                <a:reflection stA="0" endPos="0" fadeDir="0" sx="0" sy="0"/>
              </a:effectLst>
            </a:endParaRPr>
          </a:p>
          <a:p>
            <a:pPr lvl="0" fontAlgn="base"/>
            <a:r>
              <a:rPr lang="en-US" sz="2400" dirty="0">
                <a:effectLst>
                  <a:glow>
                    <a:srgbClr val="000000"/>
                  </a:glow>
                  <a:outerShdw sx="0" sy="0">
                    <a:srgbClr val="000000"/>
                  </a:outerShdw>
                  <a:reflection stA="0" endPos="0" fadeDir="0" sx="0" sy="0"/>
                </a:effectLst>
              </a:rPr>
              <a:t>Reduced threats and stresses on the Delta </a:t>
            </a:r>
            <a:r>
              <a:rPr lang="en-US" sz="2400" dirty="0" smtClean="0">
                <a:effectLst>
                  <a:glow>
                    <a:srgbClr val="000000"/>
                  </a:glow>
                  <a:outerShdw sx="0" sy="0">
                    <a:srgbClr val="000000"/>
                  </a:outerShdw>
                  <a:reflection stA="0" endPos="0" fadeDir="0" sx="0" sy="0"/>
                </a:effectLst>
              </a:rPr>
              <a:t>ecosystem</a:t>
            </a:r>
          </a:p>
          <a:p>
            <a:pPr lvl="0" fontAlgn="base"/>
            <a:r>
              <a:rPr lang="en-US" sz="2400" dirty="0" smtClean="0">
                <a:effectLst>
                  <a:glow>
                    <a:srgbClr val="000000"/>
                  </a:glow>
                  <a:outerShdw sx="0" sy="0">
                    <a:srgbClr val="000000"/>
                  </a:outerShdw>
                  <a:reflection stA="0" endPos="0" fadeDir="0" sx="0" sy="0"/>
                </a:effectLst>
              </a:rPr>
              <a:t>Reduce impacts from invasive species</a:t>
            </a:r>
            <a:endParaRPr lang="en-US" sz="2400" dirty="0">
              <a:effectLst>
                <a:glow>
                  <a:srgbClr val="000000"/>
                </a:glow>
                <a:outerShdw sx="0" sy="0">
                  <a:srgbClr val="000000"/>
                </a:outerShdw>
                <a:reflection stA="0" endPos="0" fadeDir="0" sx="0" sy="0"/>
              </a:effectLst>
            </a:endParaRPr>
          </a:p>
          <a:p>
            <a:pPr lvl="0" fontAlgn="base"/>
            <a:r>
              <a:rPr lang="en-US" sz="2400" dirty="0" smtClean="0">
                <a:effectLst>
                  <a:glow>
                    <a:srgbClr val="000000"/>
                  </a:glow>
                  <a:outerShdw sx="0" sy="0">
                    <a:srgbClr val="000000"/>
                  </a:outerShdw>
                  <a:reflection stA="0" endPos="0" fadeDir="0" sx="0" sy="0"/>
                </a:effectLst>
              </a:rPr>
              <a:t>Improve </a:t>
            </a:r>
            <a:r>
              <a:rPr lang="en-US" sz="2400" dirty="0">
                <a:effectLst>
                  <a:glow>
                    <a:srgbClr val="000000"/>
                  </a:glow>
                  <a:outerShdw sx="0" sy="0">
                    <a:srgbClr val="000000"/>
                  </a:outerShdw>
                  <a:reflection stA="0" endPos="0" fadeDir="0" sx="0" sy="0"/>
                </a:effectLst>
              </a:rPr>
              <a:t>water quality </a:t>
            </a:r>
            <a:endParaRPr lang="en-US" sz="2400" dirty="0" smtClean="0">
              <a:effectLst>
                <a:glow>
                  <a:srgbClr val="000000"/>
                </a:glow>
                <a:outerShdw sx="0" sy="0">
                  <a:srgbClr val="000000"/>
                </a:outerShdw>
                <a:reflection stA="0" endPos="0" fadeDir="0" sx="0" sy="0"/>
              </a:effectLst>
            </a:endParaRPr>
          </a:p>
          <a:p>
            <a:pPr lvl="0" fontAlgn="base"/>
            <a:endParaRPr lang="en-US" sz="2400" dirty="0">
              <a:effectLst>
                <a:glow>
                  <a:srgbClr val="000000"/>
                </a:glow>
                <a:outerShdw sx="0" sy="0">
                  <a:srgbClr val="000000"/>
                </a:outerShdw>
                <a:reflection stA="0" endPos="0" fadeDir="0" sx="0" sy="0"/>
              </a:effectLst>
            </a:endParaRPr>
          </a:p>
          <a:p>
            <a:pPr marL="0" lvl="0" indent="0" fontAlgn="base">
              <a:buNone/>
            </a:pPr>
            <a:r>
              <a:rPr lang="en-US" sz="1900" dirty="0" smtClean="0">
                <a:effectLst>
                  <a:glow>
                    <a:srgbClr val="000000"/>
                  </a:glow>
                  <a:outerShdw sx="0" sy="0">
                    <a:srgbClr val="000000"/>
                  </a:outerShdw>
                  <a:reflection stA="0" endPos="0" fadeDir="0" sx="0" sy="0"/>
                </a:effectLst>
              </a:rPr>
              <a:t>Delta Reform Act</a:t>
            </a:r>
            <a:endParaRPr lang="en-US" sz="2000" dirty="0"/>
          </a:p>
        </p:txBody>
      </p:sp>
    </p:spTree>
    <p:extLst>
      <p:ext uri="{BB962C8B-B14F-4D97-AF65-F5344CB8AC3E}">
        <p14:creationId xmlns:p14="http://schemas.microsoft.com/office/powerpoint/2010/main" val="5673075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1" name="Rectangle 5"/>
          <p:cNvSpPr>
            <a:spLocks noGrp="1" noChangeArrowheads="1"/>
          </p:cNvSpPr>
          <p:nvPr>
            <p:ph type="title"/>
          </p:nvPr>
        </p:nvSpPr>
        <p:spPr/>
        <p:txBody>
          <a:bodyPr>
            <a:normAutofit fontScale="90000"/>
          </a:bodyPr>
          <a:lstStyle/>
          <a:p>
            <a:r>
              <a:rPr lang="en-US" altLang="en-US" dirty="0"/>
              <a:t>Sediment Deposition</a:t>
            </a:r>
          </a:p>
        </p:txBody>
      </p:sp>
      <p:pic>
        <p:nvPicPr>
          <p:cNvPr id="193543"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1069" y="1378424"/>
            <a:ext cx="8666328" cy="52270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62775" y="6216848"/>
            <a:ext cx="2181225" cy="307777"/>
          </a:xfrm>
          <a:prstGeom prst="rect">
            <a:avLst/>
          </a:prstGeom>
          <a:noFill/>
        </p:spPr>
        <p:txBody>
          <a:bodyPr wrap="square" rtlCol="0">
            <a:spAutoFit/>
          </a:bodyPr>
          <a:lstStyle/>
          <a:p>
            <a:r>
              <a:rPr lang="en-US" sz="1400" dirty="0" smtClean="0">
                <a:solidFill>
                  <a:schemeClr val="bg1"/>
                </a:solidFill>
              </a:rPr>
              <a:t>Photo: TNC</a:t>
            </a:r>
            <a:endParaRPr lang="en-US" sz="1400" dirty="0">
              <a:solidFill>
                <a:schemeClr val="bg1"/>
              </a:solidFill>
            </a:endParaRPr>
          </a:p>
        </p:txBody>
      </p:sp>
    </p:spTree>
    <p:extLst>
      <p:ext uri="{BB962C8B-B14F-4D97-AF65-F5344CB8AC3E}">
        <p14:creationId xmlns:p14="http://schemas.microsoft.com/office/powerpoint/2010/main" val="28562174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9144000" cy="666750"/>
          </a:xfrm>
        </p:spPr>
        <p:txBody>
          <a:bodyPr>
            <a:normAutofit/>
          </a:bodyPr>
          <a:lstStyle/>
          <a:p>
            <a:pPr eaLnBrk="1" hangingPunct="1">
              <a:defRPr/>
            </a:pPr>
            <a:r>
              <a:rPr lang="en-US" altLang="en-US" sz="3200" dirty="0" smtClean="0"/>
              <a:t>Landscape Context - Historic </a:t>
            </a:r>
            <a:r>
              <a:rPr lang="en-US" altLang="en-US" sz="3200" dirty="0" smtClean="0"/>
              <a:t>Delta 1800s</a:t>
            </a:r>
          </a:p>
        </p:txBody>
      </p:sp>
      <p:grpSp>
        <p:nvGrpSpPr>
          <p:cNvPr id="13315" name="Group 4"/>
          <p:cNvGrpSpPr>
            <a:grpSpLocks/>
          </p:cNvGrpSpPr>
          <p:nvPr/>
        </p:nvGrpSpPr>
        <p:grpSpPr bwMode="auto">
          <a:xfrm>
            <a:off x="446088" y="1143000"/>
            <a:ext cx="8240712" cy="5308600"/>
            <a:chOff x="141249" y="1219200"/>
            <a:chExt cx="8240751" cy="5307980"/>
          </a:xfrm>
        </p:grpSpPr>
        <p:pic>
          <p:nvPicPr>
            <p:cNvPr id="133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219200"/>
              <a:ext cx="4114800" cy="530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249" y="1219200"/>
              <a:ext cx="4125951" cy="530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6" name="TextBox 5"/>
          <p:cNvSpPr txBox="1">
            <a:spLocks noChangeArrowheads="1"/>
          </p:cNvSpPr>
          <p:nvPr/>
        </p:nvSpPr>
        <p:spPr bwMode="auto">
          <a:xfrm>
            <a:off x="4572000" y="64770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a:t>From: Whipple et al. 2012, SFEI</a:t>
            </a:r>
          </a:p>
        </p:txBody>
      </p:sp>
    </p:spTree>
    <p:extLst>
      <p:ext uri="{BB962C8B-B14F-4D97-AF65-F5344CB8AC3E}">
        <p14:creationId xmlns:p14="http://schemas.microsoft.com/office/powerpoint/2010/main" val="8011162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6CC02E9-3F05-4F10-9136-20B191F5747C}" type="slidenum">
              <a:rPr lang="en-US" smtClean="0"/>
              <a:t>50</a:t>
            </a:fld>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508" y="1085043"/>
            <a:ext cx="8457143" cy="5695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042552" y="5985163"/>
            <a:ext cx="997527" cy="584775"/>
          </a:xfrm>
          <a:prstGeom prst="rect">
            <a:avLst/>
          </a:prstGeom>
          <a:noFill/>
        </p:spPr>
        <p:txBody>
          <a:bodyPr wrap="square" rtlCol="0">
            <a:spAutoFit/>
          </a:bodyPr>
          <a:lstStyle/>
          <a:p>
            <a:r>
              <a:rPr lang="en-US" sz="1600" dirty="0" smtClean="0"/>
              <a:t>Staten Island</a:t>
            </a:r>
            <a:endParaRPr lang="en-US" sz="1600" dirty="0"/>
          </a:p>
        </p:txBody>
      </p:sp>
      <p:sp>
        <p:nvSpPr>
          <p:cNvPr id="8" name="TextBox 7"/>
          <p:cNvSpPr txBox="1"/>
          <p:nvPr/>
        </p:nvSpPr>
        <p:spPr>
          <a:xfrm>
            <a:off x="414338" y="6431438"/>
            <a:ext cx="965012" cy="276999"/>
          </a:xfrm>
          <a:prstGeom prst="rect">
            <a:avLst/>
          </a:prstGeom>
          <a:noFill/>
        </p:spPr>
        <p:txBody>
          <a:bodyPr wrap="square" rtlCol="0">
            <a:spAutoFit/>
          </a:bodyPr>
          <a:lstStyle/>
          <a:p>
            <a:r>
              <a:rPr lang="en-US" sz="1200" dirty="0" smtClean="0">
                <a:solidFill>
                  <a:schemeClr val="bg1"/>
                </a:solidFill>
              </a:rPr>
              <a:t>SFEI 2012</a:t>
            </a:r>
            <a:endParaRPr lang="en-US" sz="1200" dirty="0">
              <a:solidFill>
                <a:schemeClr val="bg1"/>
              </a:solidFill>
            </a:endParaRP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092" y="152400"/>
            <a:ext cx="2172516" cy="198968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 name="Oval 1"/>
          <p:cNvSpPr/>
          <p:nvPr/>
        </p:nvSpPr>
        <p:spPr>
          <a:xfrm>
            <a:off x="4191000" y="2895600"/>
            <a:ext cx="914400" cy="1219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056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normAutofit fontScale="90000"/>
          </a:bodyPr>
          <a:lstStyle/>
          <a:p>
            <a:r>
              <a:rPr lang="en-US" dirty="0" smtClean="0"/>
              <a:t>Cosumnes River: Floodplains and Riparian Forest</a:t>
            </a:r>
            <a:endParaRPr lang="en-US" dirty="0"/>
          </a:p>
        </p:txBody>
      </p:sp>
      <p:sp>
        <p:nvSpPr>
          <p:cNvPr id="6" name="Text Placeholder 5"/>
          <p:cNvSpPr>
            <a:spLocks noGrp="1"/>
          </p:cNvSpPr>
          <p:nvPr>
            <p:ph type="body" idx="1"/>
          </p:nvPr>
        </p:nvSpPr>
        <p:spPr>
          <a:xfrm>
            <a:off x="457200" y="1535113"/>
            <a:ext cx="4040188" cy="408545"/>
          </a:xfrm>
        </p:spPr>
        <p:txBody>
          <a:bodyPr>
            <a:normAutofit lnSpcReduction="10000"/>
          </a:bodyPr>
          <a:lstStyle/>
          <a:p>
            <a:r>
              <a:rPr lang="en-US" dirty="0" smtClean="0"/>
              <a:t>Historic Habitat</a:t>
            </a:r>
            <a:endParaRPr lang="en-US" dirty="0"/>
          </a:p>
        </p:txBody>
      </p:sp>
      <p:pic>
        <p:nvPicPr>
          <p:cNvPr id="102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 y="2071789"/>
            <a:ext cx="4040188" cy="2716764"/>
          </a:xfrm>
        </p:spPr>
      </p:pic>
      <p:sp>
        <p:nvSpPr>
          <p:cNvPr id="8" name="Text Placeholder 7"/>
          <p:cNvSpPr>
            <a:spLocks noGrp="1"/>
          </p:cNvSpPr>
          <p:nvPr>
            <p:ph type="body" sz="quarter" idx="3"/>
          </p:nvPr>
        </p:nvSpPr>
        <p:spPr>
          <a:xfrm>
            <a:off x="4645025" y="1535113"/>
            <a:ext cx="4041775" cy="408545"/>
          </a:xfrm>
        </p:spPr>
        <p:txBody>
          <a:bodyPr>
            <a:normAutofit lnSpcReduction="10000"/>
          </a:bodyPr>
          <a:lstStyle/>
          <a:p>
            <a:r>
              <a:rPr lang="en-US" smtClean="0"/>
              <a:t>Current</a:t>
            </a:r>
            <a:endParaRPr lang="en-US" dirty="0"/>
          </a:p>
        </p:txBody>
      </p:sp>
      <p:pic>
        <p:nvPicPr>
          <p:cNvPr id="3074" name="Picture 2"/>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4645025" y="2059741"/>
            <a:ext cx="4041775" cy="2740859"/>
          </a:xfrm>
        </p:spPr>
      </p:pic>
      <p:sp>
        <p:nvSpPr>
          <p:cNvPr id="3" name="TextBox 2"/>
          <p:cNvSpPr txBox="1"/>
          <p:nvPr/>
        </p:nvSpPr>
        <p:spPr>
          <a:xfrm>
            <a:off x="259080" y="4770120"/>
            <a:ext cx="2316480" cy="276999"/>
          </a:xfrm>
          <a:prstGeom prst="rect">
            <a:avLst/>
          </a:prstGeom>
          <a:noFill/>
        </p:spPr>
        <p:txBody>
          <a:bodyPr wrap="square" rtlCol="0">
            <a:spAutoFit/>
          </a:bodyPr>
          <a:lstStyle/>
          <a:p>
            <a:r>
              <a:rPr lang="en-US" sz="1200" dirty="0" smtClean="0"/>
              <a:t>Source: SFEI 2012</a:t>
            </a:r>
            <a:endParaRPr lang="en-US" sz="1200" dirty="0"/>
          </a:p>
        </p:txBody>
      </p:sp>
      <p:sp>
        <p:nvSpPr>
          <p:cNvPr id="5" name="TextBox 4"/>
          <p:cNvSpPr txBox="1"/>
          <p:nvPr/>
        </p:nvSpPr>
        <p:spPr>
          <a:xfrm rot="2944607">
            <a:off x="4554618" y="2904031"/>
            <a:ext cx="1409035" cy="261610"/>
          </a:xfrm>
          <a:prstGeom prst="rect">
            <a:avLst/>
          </a:prstGeom>
          <a:noFill/>
        </p:spPr>
        <p:txBody>
          <a:bodyPr wrap="square" rtlCol="0">
            <a:spAutoFit/>
          </a:bodyPr>
          <a:lstStyle/>
          <a:p>
            <a:r>
              <a:rPr lang="en-US" sz="1100" i="1" dirty="0" smtClean="0"/>
              <a:t>Sacramento River</a:t>
            </a:r>
            <a:endParaRPr lang="en-US" sz="1100" i="1" dirty="0"/>
          </a:p>
        </p:txBody>
      </p:sp>
      <p:sp>
        <p:nvSpPr>
          <p:cNvPr id="13" name="TextBox 12"/>
          <p:cNvSpPr txBox="1"/>
          <p:nvPr/>
        </p:nvSpPr>
        <p:spPr>
          <a:xfrm rot="18461892">
            <a:off x="6858190" y="2123936"/>
            <a:ext cx="1069109" cy="261610"/>
          </a:xfrm>
          <a:prstGeom prst="rect">
            <a:avLst/>
          </a:prstGeom>
          <a:noFill/>
        </p:spPr>
        <p:txBody>
          <a:bodyPr wrap="square" rtlCol="0">
            <a:spAutoFit/>
          </a:bodyPr>
          <a:lstStyle/>
          <a:p>
            <a:r>
              <a:rPr lang="en-US" sz="1100" i="1" dirty="0" smtClean="0"/>
              <a:t>Cosumnes R.</a:t>
            </a:r>
            <a:endParaRPr lang="en-US" sz="1100" i="1" dirty="0"/>
          </a:p>
        </p:txBody>
      </p:sp>
      <p:sp>
        <p:nvSpPr>
          <p:cNvPr id="14" name="TextBox 13"/>
          <p:cNvSpPr txBox="1"/>
          <p:nvPr/>
        </p:nvSpPr>
        <p:spPr>
          <a:xfrm rot="354648">
            <a:off x="6974697" y="4304349"/>
            <a:ext cx="1202640" cy="261610"/>
          </a:xfrm>
          <a:prstGeom prst="rect">
            <a:avLst/>
          </a:prstGeom>
          <a:noFill/>
        </p:spPr>
        <p:txBody>
          <a:bodyPr wrap="square" rtlCol="0">
            <a:spAutoFit/>
          </a:bodyPr>
          <a:lstStyle/>
          <a:p>
            <a:r>
              <a:rPr lang="en-US" sz="1100" i="1" dirty="0" err="1" smtClean="0"/>
              <a:t>Mokelumne</a:t>
            </a:r>
            <a:r>
              <a:rPr lang="en-US" sz="1100" i="1" dirty="0" smtClean="0"/>
              <a:t> R.</a:t>
            </a:r>
            <a:endParaRPr lang="en-US" sz="1100" i="1" dirty="0"/>
          </a:p>
        </p:txBody>
      </p:sp>
    </p:spTree>
    <p:extLst>
      <p:ext uri="{BB962C8B-B14F-4D97-AF65-F5344CB8AC3E}">
        <p14:creationId xmlns:p14="http://schemas.microsoft.com/office/powerpoint/2010/main" val="27462333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396317"/>
            <a:ext cx="1905000" cy="457200"/>
          </a:xfrm>
        </p:spPr>
        <p:txBody>
          <a:bodyPr/>
          <a:lstStyle/>
          <a:p>
            <a:fld id="{96CC02E9-3F05-4F10-9136-20B191F5747C}" type="slidenum">
              <a:rPr lang="en-US" smtClean="0"/>
              <a:t>52</a:t>
            </a:fld>
            <a:endParaRPr lang="en-US"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49642" y="833957"/>
            <a:ext cx="6475057" cy="5139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96884" y="6196280"/>
            <a:ext cx="7671460" cy="523220"/>
          </a:xfrm>
          <a:prstGeom prst="rect">
            <a:avLst/>
          </a:prstGeom>
        </p:spPr>
        <p:txBody>
          <a:bodyPr wrap="square">
            <a:spAutoFit/>
          </a:bodyPr>
          <a:lstStyle/>
          <a:p>
            <a:r>
              <a:rPr lang="en-US" sz="1400" dirty="0"/>
              <a:t>Whipple, </a:t>
            </a:r>
            <a:r>
              <a:rPr lang="en-US" sz="1400" dirty="0" err="1"/>
              <a:t>Viers</a:t>
            </a:r>
            <a:r>
              <a:rPr lang="en-US" sz="1400" dirty="0"/>
              <a:t>, </a:t>
            </a:r>
            <a:r>
              <a:rPr lang="en-US" sz="1400" dirty="0" err="1"/>
              <a:t>Dahlke</a:t>
            </a:r>
            <a:r>
              <a:rPr lang="en-US" sz="1400" dirty="0" smtClean="0"/>
              <a:t>. 2017. Flood </a:t>
            </a:r>
            <a:r>
              <a:rPr lang="en-US" sz="1400" dirty="0"/>
              <a:t>regime typology for floodplain ecosystem management as applied to the unregulated Cosumnes River</a:t>
            </a:r>
            <a:r>
              <a:rPr lang="en-US" sz="1400" dirty="0" smtClean="0"/>
              <a:t>. March 2017. </a:t>
            </a:r>
            <a:r>
              <a:rPr lang="en-US" sz="1400" dirty="0" err="1"/>
              <a:t>Ecohydrology</a:t>
            </a:r>
            <a:endParaRPr lang="en-US" sz="1400" dirty="0"/>
          </a:p>
        </p:txBody>
      </p:sp>
      <p:sp>
        <p:nvSpPr>
          <p:cNvPr id="2" name="Title 1"/>
          <p:cNvSpPr>
            <a:spLocks noGrp="1"/>
          </p:cNvSpPr>
          <p:nvPr>
            <p:ph type="title"/>
          </p:nvPr>
        </p:nvSpPr>
        <p:spPr>
          <a:xfrm>
            <a:off x="1422601" y="184165"/>
            <a:ext cx="7531119" cy="911013"/>
          </a:xfrm>
        </p:spPr>
        <p:txBody>
          <a:bodyPr/>
          <a:lstStyle/>
          <a:p>
            <a:r>
              <a:rPr lang="en-US" dirty="0" smtClean="0"/>
              <a:t>Flood Types - Cosumnes</a:t>
            </a:r>
            <a:endParaRPr lang="en-US" dirty="0"/>
          </a:p>
        </p:txBody>
      </p:sp>
      <p:sp>
        <p:nvSpPr>
          <p:cNvPr id="6" name="Rectangle 5"/>
          <p:cNvSpPr/>
          <p:nvPr/>
        </p:nvSpPr>
        <p:spPr>
          <a:xfrm>
            <a:off x="6591794" y="4447195"/>
            <a:ext cx="2650177" cy="584775"/>
          </a:xfrm>
          <a:prstGeom prst="rect">
            <a:avLst/>
          </a:prstGeom>
        </p:spPr>
        <p:txBody>
          <a:bodyPr wrap="square">
            <a:spAutoFit/>
          </a:bodyPr>
          <a:lstStyle/>
          <a:p>
            <a:r>
              <a:rPr lang="en-US" sz="1600" dirty="0" smtClean="0"/>
              <a:t>1908-2014</a:t>
            </a:r>
            <a:endParaRPr lang="en-US" sz="1600" dirty="0"/>
          </a:p>
          <a:p>
            <a:r>
              <a:rPr lang="en-US" sz="1600" dirty="0" smtClean="0"/>
              <a:t>Floodplain inundation 812 </a:t>
            </a:r>
            <a:r>
              <a:rPr lang="en-US" sz="1600" dirty="0" err="1" smtClean="0"/>
              <a:t>cfs</a:t>
            </a:r>
            <a:endParaRPr lang="en-US" sz="1600" dirty="0"/>
          </a:p>
        </p:txBody>
      </p:sp>
      <p:cxnSp>
        <p:nvCxnSpPr>
          <p:cNvPr id="8" name="Curved Connector 7"/>
          <p:cNvCxnSpPr>
            <a:stCxn id="6" idx="2"/>
          </p:cNvCxnSpPr>
          <p:nvPr/>
        </p:nvCxnSpPr>
        <p:spPr bwMode="auto">
          <a:xfrm rot="5400000">
            <a:off x="7245899" y="4798715"/>
            <a:ext cx="446131" cy="1088519"/>
          </a:xfrm>
          <a:prstGeom prst="curvedConnector2">
            <a:avLst/>
          </a:prstGeom>
          <a:solidFill>
            <a:schemeClr val="accent1"/>
          </a:solidFill>
          <a:ln w="28575" cap="flat" cmpd="sng" algn="ctr">
            <a:solidFill>
              <a:schemeClr val="accent6">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764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Cosumnes Greatest hits 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186" y="833619"/>
            <a:ext cx="5551487" cy="3004760"/>
          </a:xfrm>
          <a:prstGeom prst="rect">
            <a:avLst/>
          </a:prstGeom>
          <a:noFill/>
          <a:extLst>
            <a:ext uri="{909E8E84-426E-40DD-AFC4-6F175D3DCCD1}">
              <a14:hiddenFill xmlns:a14="http://schemas.microsoft.com/office/drawing/2010/main">
                <a:solidFill>
                  <a:srgbClr val="FFFFFF"/>
                </a:solidFill>
              </a14:hiddenFill>
            </a:ext>
          </a:extLst>
        </p:spPr>
      </p:pic>
      <p:pic>
        <p:nvPicPr>
          <p:cNvPr id="133123" name="Picture 3" descr="IMG_04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4938" y="3421063"/>
            <a:ext cx="4913313" cy="3301985"/>
          </a:xfrm>
          <a:prstGeom prst="rect">
            <a:avLst/>
          </a:prstGeom>
          <a:noFill/>
          <a:extLst>
            <a:ext uri="{909E8E84-426E-40DD-AFC4-6F175D3DCCD1}">
              <a14:hiddenFill xmlns:a14="http://schemas.microsoft.com/office/drawing/2010/main">
                <a:solidFill>
                  <a:srgbClr val="FFFFFF"/>
                </a:solidFill>
              </a14:hiddenFill>
            </a:ext>
          </a:extLst>
        </p:spPr>
      </p:pic>
      <p:sp>
        <p:nvSpPr>
          <p:cNvPr id="133124" name="Rectangle 4"/>
          <p:cNvSpPr>
            <a:spLocks noChangeArrowheads="1"/>
          </p:cNvSpPr>
          <p:nvPr/>
        </p:nvSpPr>
        <p:spPr bwMode="auto">
          <a:xfrm>
            <a:off x="5110163" y="463550"/>
            <a:ext cx="4033837" cy="291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a:solidFill>
                  <a:schemeClr val="tx2"/>
                </a:solidFill>
                <a:effectLst>
                  <a:outerShdw blurRad="38100" dist="38100" dir="2700000" algn="tl">
                    <a:srgbClr val="000000"/>
                  </a:outerShdw>
                </a:effectLst>
                <a:latin typeface="Arial" charset="0"/>
              </a:defRPr>
            </a:lvl1pPr>
            <a:lvl2pPr algn="ctr">
              <a:defRPr sz="4400">
                <a:solidFill>
                  <a:schemeClr val="tx2"/>
                </a:solidFill>
                <a:effectLst>
                  <a:outerShdw blurRad="38100" dist="38100" dir="2700000" algn="tl">
                    <a:srgbClr val="000000"/>
                  </a:outerShdw>
                </a:effectLst>
                <a:latin typeface="Arial" charset="0"/>
              </a:defRPr>
            </a:lvl2pPr>
            <a:lvl3pPr algn="ctr">
              <a:defRPr sz="4400">
                <a:solidFill>
                  <a:schemeClr val="tx2"/>
                </a:solidFill>
                <a:effectLst>
                  <a:outerShdw blurRad="38100" dist="38100" dir="2700000" algn="tl">
                    <a:srgbClr val="000000"/>
                  </a:outerShdw>
                </a:effectLst>
                <a:latin typeface="Arial" charset="0"/>
              </a:defRPr>
            </a:lvl3pPr>
            <a:lvl4pPr algn="ctr">
              <a:defRPr sz="4400">
                <a:solidFill>
                  <a:schemeClr val="tx2"/>
                </a:solidFill>
                <a:effectLst>
                  <a:outerShdw blurRad="38100" dist="38100" dir="2700000" algn="tl">
                    <a:srgbClr val="000000"/>
                  </a:outerShdw>
                </a:effectLst>
                <a:latin typeface="Arial" charset="0"/>
              </a:defRPr>
            </a:lvl4pPr>
            <a:lvl5pPr algn="ctr">
              <a:defRPr sz="4400">
                <a:solidFill>
                  <a:schemeClr val="tx2"/>
                </a:solidFill>
                <a:effectLst>
                  <a:outerShdw blurRad="38100" dist="38100" dir="2700000" algn="tl">
                    <a:srgbClr val="000000"/>
                  </a:outerShdw>
                </a:effectLst>
                <a:latin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gn="l" eaLnBrk="1" hangingPunct="1">
              <a:buFontTx/>
              <a:buChar char="•"/>
            </a:pPr>
            <a:endParaRPr lang="en-US" altLang="en-US" sz="2000"/>
          </a:p>
        </p:txBody>
      </p:sp>
      <p:sp>
        <p:nvSpPr>
          <p:cNvPr id="133125" name="Text Box 5"/>
          <p:cNvSpPr txBox="1">
            <a:spLocks noChangeArrowheads="1"/>
          </p:cNvSpPr>
          <p:nvPr/>
        </p:nvSpPr>
        <p:spPr bwMode="auto">
          <a:xfrm>
            <a:off x="814879" y="3429131"/>
            <a:ext cx="230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chemeClr val="bg1"/>
                </a:solidFill>
              </a:rPr>
              <a:t>Jan 1997  93,000 </a:t>
            </a:r>
            <a:r>
              <a:rPr lang="en-US" altLang="en-US" dirty="0" err="1">
                <a:solidFill>
                  <a:schemeClr val="bg1"/>
                </a:solidFill>
              </a:rPr>
              <a:t>cfs</a:t>
            </a:r>
            <a:endParaRPr lang="en-US" altLang="en-US" dirty="0">
              <a:solidFill>
                <a:schemeClr val="bg1"/>
              </a:solidFill>
            </a:endParaRPr>
          </a:p>
        </p:txBody>
      </p:sp>
      <p:sp>
        <p:nvSpPr>
          <p:cNvPr id="133126" name="Text Box 6"/>
          <p:cNvSpPr txBox="1">
            <a:spLocks noChangeArrowheads="1"/>
          </p:cNvSpPr>
          <p:nvPr/>
        </p:nvSpPr>
        <p:spPr bwMode="auto">
          <a:xfrm>
            <a:off x="6401594" y="3485449"/>
            <a:ext cx="2330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chemeClr val="bg1"/>
                </a:solidFill>
              </a:rPr>
              <a:t>Mar 2005  10,000 </a:t>
            </a:r>
            <a:r>
              <a:rPr lang="en-US" altLang="en-US" dirty="0" err="1">
                <a:solidFill>
                  <a:schemeClr val="bg1"/>
                </a:solidFill>
              </a:rPr>
              <a:t>cfs</a:t>
            </a:r>
            <a:endParaRPr lang="en-US" altLang="en-US" dirty="0">
              <a:solidFill>
                <a:schemeClr val="bg1"/>
              </a:solidFill>
            </a:endParaRPr>
          </a:p>
        </p:txBody>
      </p:sp>
      <p:sp>
        <p:nvSpPr>
          <p:cNvPr id="133127" name="Rectangle 7"/>
          <p:cNvSpPr>
            <a:spLocks noGrp="1" noChangeArrowheads="1"/>
          </p:cNvSpPr>
          <p:nvPr>
            <p:ph type="title"/>
          </p:nvPr>
        </p:nvSpPr>
        <p:spPr>
          <a:xfrm>
            <a:off x="6295868" y="663575"/>
            <a:ext cx="2848131" cy="796925"/>
          </a:xfrm>
        </p:spPr>
        <p:txBody>
          <a:bodyPr/>
          <a:lstStyle/>
          <a:p>
            <a:r>
              <a:rPr lang="en-US" altLang="en-US" sz="2800" dirty="0" smtClean="0"/>
              <a:t>Hydrology</a:t>
            </a:r>
            <a:endParaRPr lang="en-US" altLang="en-US" sz="2800" dirty="0"/>
          </a:p>
        </p:txBody>
      </p:sp>
      <p:sp>
        <p:nvSpPr>
          <p:cNvPr id="2" name="Rectangle 1"/>
          <p:cNvSpPr/>
          <p:nvPr/>
        </p:nvSpPr>
        <p:spPr>
          <a:xfrm>
            <a:off x="344186" y="3959394"/>
            <a:ext cx="3909218" cy="553998"/>
          </a:xfrm>
          <a:prstGeom prst="rect">
            <a:avLst/>
          </a:prstGeom>
        </p:spPr>
        <p:txBody>
          <a:bodyPr wrap="square">
            <a:spAutoFit/>
          </a:bodyPr>
          <a:lstStyle/>
          <a:p>
            <a:pPr marL="406400" lvl="1">
              <a:lnSpc>
                <a:spcPct val="150000"/>
              </a:lnSpc>
            </a:pPr>
            <a:r>
              <a:rPr lang="en-US" sz="2000" b="1" dirty="0" smtClean="0">
                <a:solidFill>
                  <a:schemeClr val="accent6">
                    <a:lumMod val="50000"/>
                  </a:schemeClr>
                </a:solidFill>
              </a:rPr>
              <a:t>Very </a:t>
            </a:r>
            <a:r>
              <a:rPr lang="en-US" sz="2000" b="1" dirty="0" smtClean="0">
                <a:solidFill>
                  <a:schemeClr val="accent6">
                    <a:lumMod val="50000"/>
                  </a:schemeClr>
                </a:solidFill>
              </a:rPr>
              <a:t>Large Floods</a:t>
            </a:r>
            <a:endParaRPr lang="en-US" sz="2000" b="1" dirty="0">
              <a:solidFill>
                <a:schemeClr val="accent6">
                  <a:lumMod val="50000"/>
                </a:schemeClr>
              </a:solidFill>
            </a:endParaRPr>
          </a:p>
        </p:txBody>
      </p:sp>
      <p:sp>
        <p:nvSpPr>
          <p:cNvPr id="3" name="Rectangle 2"/>
          <p:cNvSpPr/>
          <p:nvPr/>
        </p:nvSpPr>
        <p:spPr>
          <a:xfrm>
            <a:off x="6608864" y="2909411"/>
            <a:ext cx="1915909" cy="369332"/>
          </a:xfrm>
          <a:prstGeom prst="rect">
            <a:avLst/>
          </a:prstGeom>
        </p:spPr>
        <p:txBody>
          <a:bodyPr wrap="none">
            <a:spAutoFit/>
          </a:bodyPr>
          <a:lstStyle/>
          <a:p>
            <a:r>
              <a:rPr lang="en-US" b="1" dirty="0">
                <a:solidFill>
                  <a:schemeClr val="accent2"/>
                </a:solidFill>
              </a:rPr>
              <a:t>Large and Long</a:t>
            </a:r>
            <a:endParaRPr lang="en-US" dirty="0"/>
          </a:p>
        </p:txBody>
      </p:sp>
    </p:spTree>
    <p:extLst>
      <p:ext uri="{BB962C8B-B14F-4D97-AF65-F5344CB8AC3E}">
        <p14:creationId xmlns:p14="http://schemas.microsoft.com/office/powerpoint/2010/main" val="37998830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2" name="Picture 4" descr="Cosumnes Greatest hits 048"/>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261938" y="239713"/>
            <a:ext cx="7980362" cy="535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0055" name="Picture 7" descr="accidental forest"/>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3702050" y="3059113"/>
            <a:ext cx="5210175" cy="3565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0058" name="Oval 10"/>
          <p:cNvSpPr>
            <a:spLocks noChangeArrowheads="1"/>
          </p:cNvSpPr>
          <p:nvPr/>
        </p:nvSpPr>
        <p:spPr bwMode="auto">
          <a:xfrm>
            <a:off x="5048250" y="533400"/>
            <a:ext cx="1581150" cy="933450"/>
          </a:xfrm>
          <a:prstGeom prst="ellipse">
            <a:avLst/>
          </a:pr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060" name="AutoShape 12"/>
          <p:cNvSpPr>
            <a:spLocks noChangeArrowheads="1"/>
          </p:cNvSpPr>
          <p:nvPr/>
        </p:nvSpPr>
        <p:spPr bwMode="auto">
          <a:xfrm rot="-1990578">
            <a:off x="7080250" y="492125"/>
            <a:ext cx="1420813" cy="3013075"/>
          </a:xfrm>
          <a:prstGeom prst="curvedLeftArrow">
            <a:avLst>
              <a:gd name="adj1" fmla="val 11870"/>
              <a:gd name="adj2" fmla="val 54283"/>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062" name="Text Box 14"/>
          <p:cNvSpPr txBox="1">
            <a:spLocks noChangeArrowheads="1"/>
          </p:cNvSpPr>
          <p:nvPr/>
        </p:nvSpPr>
        <p:spPr bwMode="auto">
          <a:xfrm>
            <a:off x="4886554" y="5430422"/>
            <a:ext cx="43231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solidFill>
                  <a:schemeClr val="bg1"/>
                </a:solidFill>
              </a:rPr>
              <a:t>13 </a:t>
            </a:r>
            <a:r>
              <a:rPr lang="en-US" altLang="en-US" dirty="0" err="1">
                <a:solidFill>
                  <a:schemeClr val="bg1"/>
                </a:solidFill>
              </a:rPr>
              <a:t>yr</a:t>
            </a:r>
            <a:r>
              <a:rPr lang="en-US" altLang="en-US" dirty="0">
                <a:solidFill>
                  <a:schemeClr val="bg1"/>
                </a:solidFill>
              </a:rPr>
              <a:t> old cottonwood </a:t>
            </a:r>
            <a:r>
              <a:rPr lang="en-US" altLang="en-US" dirty="0" smtClean="0">
                <a:solidFill>
                  <a:schemeClr val="bg1"/>
                </a:solidFill>
              </a:rPr>
              <a:t>forest (1997?)</a:t>
            </a:r>
            <a:endParaRPr lang="en-US" altLang="en-US" dirty="0">
              <a:solidFill>
                <a:schemeClr val="bg1"/>
              </a:solidFill>
            </a:endParaRPr>
          </a:p>
        </p:txBody>
      </p:sp>
      <p:sp>
        <p:nvSpPr>
          <p:cNvPr id="2" name="TextBox 1"/>
          <p:cNvSpPr txBox="1"/>
          <p:nvPr/>
        </p:nvSpPr>
        <p:spPr>
          <a:xfrm>
            <a:off x="3864307" y="3153580"/>
            <a:ext cx="3739486" cy="461665"/>
          </a:xfrm>
          <a:prstGeom prst="rect">
            <a:avLst/>
          </a:prstGeom>
          <a:noFill/>
        </p:spPr>
        <p:txBody>
          <a:bodyPr wrap="square" rtlCol="0">
            <a:spAutoFit/>
          </a:bodyPr>
          <a:lstStyle/>
          <a:p>
            <a:r>
              <a:rPr lang="en-US" sz="2400" dirty="0" smtClean="0"/>
              <a:t>“Accidental” Forest</a:t>
            </a:r>
            <a:endParaRPr lang="en-US" sz="2400" dirty="0"/>
          </a:p>
        </p:txBody>
      </p:sp>
      <p:sp>
        <p:nvSpPr>
          <p:cNvPr id="8" name="TextBox 7"/>
          <p:cNvSpPr txBox="1"/>
          <p:nvPr/>
        </p:nvSpPr>
        <p:spPr>
          <a:xfrm>
            <a:off x="1994564" y="1737052"/>
            <a:ext cx="1869743" cy="523220"/>
          </a:xfrm>
          <a:prstGeom prst="rect">
            <a:avLst/>
          </a:prstGeom>
          <a:noFill/>
        </p:spPr>
        <p:txBody>
          <a:bodyPr wrap="square" rtlCol="0">
            <a:spAutoFit/>
          </a:bodyPr>
          <a:lstStyle/>
          <a:p>
            <a:r>
              <a:rPr lang="en-US" sz="2800" dirty="0" smtClean="0">
                <a:solidFill>
                  <a:schemeClr val="bg1"/>
                </a:solidFill>
              </a:rPr>
              <a:t>Tall Forest</a:t>
            </a:r>
            <a:endParaRPr lang="en-US" sz="2800" dirty="0">
              <a:solidFill>
                <a:schemeClr val="bg1"/>
              </a:solidFill>
            </a:endParaRPr>
          </a:p>
        </p:txBody>
      </p:sp>
      <p:sp>
        <p:nvSpPr>
          <p:cNvPr id="9" name="TextBox 8"/>
          <p:cNvSpPr txBox="1"/>
          <p:nvPr/>
        </p:nvSpPr>
        <p:spPr>
          <a:xfrm>
            <a:off x="511507" y="348958"/>
            <a:ext cx="3352800" cy="523220"/>
          </a:xfrm>
          <a:prstGeom prst="rect">
            <a:avLst/>
          </a:prstGeom>
          <a:noFill/>
        </p:spPr>
        <p:txBody>
          <a:bodyPr wrap="square" rtlCol="0">
            <a:spAutoFit/>
          </a:bodyPr>
          <a:lstStyle/>
          <a:p>
            <a:r>
              <a:rPr lang="en-US" sz="2800" b="1" dirty="0" smtClean="0">
                <a:solidFill>
                  <a:schemeClr val="bg1"/>
                </a:solidFill>
              </a:rPr>
              <a:t>Reference Site</a:t>
            </a:r>
            <a:endParaRPr lang="en-US" sz="2800" b="1" dirty="0">
              <a:solidFill>
                <a:schemeClr val="bg1"/>
              </a:solidFill>
            </a:endParaRPr>
          </a:p>
        </p:txBody>
      </p:sp>
    </p:spTree>
    <p:custDataLst>
      <p:tags r:id="rId1"/>
    </p:custDataLst>
    <p:extLst>
      <p:ext uri="{BB962C8B-B14F-4D97-AF65-F5344CB8AC3E}">
        <p14:creationId xmlns:p14="http://schemas.microsoft.com/office/powerpoint/2010/main" val="1456223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0058"/>
                                        </p:tgtEl>
                                        <p:attrNameLst>
                                          <p:attrName>style.visibility</p:attrName>
                                        </p:attrNameLst>
                                      </p:cBhvr>
                                      <p:to>
                                        <p:strVal val="visible"/>
                                      </p:to>
                                    </p:set>
                                    <p:anim calcmode="lin" valueType="num">
                                      <p:cBhvr>
                                        <p:cTn id="7" dur="1000" fill="hold"/>
                                        <p:tgtEl>
                                          <p:spTgt spid="130058"/>
                                        </p:tgtEl>
                                        <p:attrNameLst>
                                          <p:attrName>ppt_w</p:attrName>
                                        </p:attrNameLst>
                                      </p:cBhvr>
                                      <p:tavLst>
                                        <p:tav tm="0">
                                          <p:val>
                                            <p:fltVal val="0"/>
                                          </p:val>
                                        </p:tav>
                                        <p:tav tm="100000">
                                          <p:val>
                                            <p:strVal val="#ppt_w"/>
                                          </p:val>
                                        </p:tav>
                                      </p:tavLst>
                                    </p:anim>
                                    <p:anim calcmode="lin" valueType="num">
                                      <p:cBhvr>
                                        <p:cTn id="8" dur="1000" fill="hold"/>
                                        <p:tgtEl>
                                          <p:spTgt spid="130058"/>
                                        </p:tgtEl>
                                        <p:attrNameLst>
                                          <p:attrName>ppt_h</p:attrName>
                                        </p:attrNameLst>
                                      </p:cBhvr>
                                      <p:tavLst>
                                        <p:tav tm="0">
                                          <p:val>
                                            <p:fltVal val="0"/>
                                          </p:val>
                                        </p:tav>
                                        <p:tav tm="100000">
                                          <p:val>
                                            <p:strVal val="#ppt_h"/>
                                          </p:val>
                                        </p:tav>
                                      </p:tavLst>
                                    </p:anim>
                                    <p:anim calcmode="lin" valueType="num">
                                      <p:cBhvr>
                                        <p:cTn id="9" dur="1000" fill="hold"/>
                                        <p:tgtEl>
                                          <p:spTgt spid="130058"/>
                                        </p:tgtEl>
                                        <p:attrNameLst>
                                          <p:attrName>style.rotation</p:attrName>
                                        </p:attrNameLst>
                                      </p:cBhvr>
                                      <p:tavLst>
                                        <p:tav tm="0">
                                          <p:val>
                                            <p:fltVal val="90"/>
                                          </p:val>
                                        </p:tav>
                                        <p:tav tm="100000">
                                          <p:val>
                                            <p:fltVal val="0"/>
                                          </p:val>
                                        </p:tav>
                                      </p:tavLst>
                                    </p:anim>
                                    <p:animEffect transition="in" filter="fade">
                                      <p:cBhvr>
                                        <p:cTn id="10" dur="1000"/>
                                        <p:tgtEl>
                                          <p:spTgt spid="13005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0055"/>
                                        </p:tgtEl>
                                        <p:attrNameLst>
                                          <p:attrName>style.visibility</p:attrName>
                                        </p:attrNameLst>
                                      </p:cBhvr>
                                      <p:to>
                                        <p:strVal val="visible"/>
                                      </p:to>
                                    </p:set>
                                    <p:animEffect transition="in" filter="fade">
                                      <p:cBhvr>
                                        <p:cTn id="15" dur="500"/>
                                        <p:tgtEl>
                                          <p:spTgt spid="130055"/>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30060"/>
                                        </p:tgtEl>
                                        <p:attrNameLst>
                                          <p:attrName>style.visibility</p:attrName>
                                        </p:attrNameLst>
                                      </p:cBhvr>
                                      <p:to>
                                        <p:strVal val="visible"/>
                                      </p:to>
                                    </p:set>
                                    <p:anim calcmode="lin" valueType="num">
                                      <p:cBhvr>
                                        <p:cTn id="18" dur="1000" fill="hold"/>
                                        <p:tgtEl>
                                          <p:spTgt spid="130060"/>
                                        </p:tgtEl>
                                        <p:attrNameLst>
                                          <p:attrName>ppt_w</p:attrName>
                                        </p:attrNameLst>
                                      </p:cBhvr>
                                      <p:tavLst>
                                        <p:tav tm="0">
                                          <p:val>
                                            <p:fltVal val="0"/>
                                          </p:val>
                                        </p:tav>
                                        <p:tav tm="100000">
                                          <p:val>
                                            <p:strVal val="#ppt_w"/>
                                          </p:val>
                                        </p:tav>
                                      </p:tavLst>
                                    </p:anim>
                                    <p:anim calcmode="lin" valueType="num">
                                      <p:cBhvr>
                                        <p:cTn id="19" dur="1000" fill="hold"/>
                                        <p:tgtEl>
                                          <p:spTgt spid="130060"/>
                                        </p:tgtEl>
                                        <p:attrNameLst>
                                          <p:attrName>ppt_h</p:attrName>
                                        </p:attrNameLst>
                                      </p:cBhvr>
                                      <p:tavLst>
                                        <p:tav tm="0">
                                          <p:val>
                                            <p:fltVal val="0"/>
                                          </p:val>
                                        </p:tav>
                                        <p:tav tm="100000">
                                          <p:val>
                                            <p:strVal val="#ppt_h"/>
                                          </p:val>
                                        </p:tav>
                                      </p:tavLst>
                                    </p:anim>
                                    <p:anim calcmode="lin" valueType="num">
                                      <p:cBhvr>
                                        <p:cTn id="20" dur="1000" fill="hold"/>
                                        <p:tgtEl>
                                          <p:spTgt spid="130060"/>
                                        </p:tgtEl>
                                        <p:attrNameLst>
                                          <p:attrName>style.rotation</p:attrName>
                                        </p:attrNameLst>
                                      </p:cBhvr>
                                      <p:tavLst>
                                        <p:tav tm="0">
                                          <p:val>
                                            <p:fltVal val="90"/>
                                          </p:val>
                                        </p:tav>
                                        <p:tav tm="100000">
                                          <p:val>
                                            <p:fltVal val="0"/>
                                          </p:val>
                                        </p:tav>
                                      </p:tavLst>
                                    </p:anim>
                                    <p:animEffect transition="in" filter="fade">
                                      <p:cBhvr>
                                        <p:cTn id="21" dur="1000"/>
                                        <p:tgtEl>
                                          <p:spTgt spid="13006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0062"/>
                                        </p:tgtEl>
                                        <p:attrNameLst>
                                          <p:attrName>style.visibility</p:attrName>
                                        </p:attrNameLst>
                                      </p:cBhvr>
                                      <p:to>
                                        <p:strVal val="visible"/>
                                      </p:to>
                                    </p:set>
                                    <p:animEffect transition="in" filter="fade">
                                      <p:cBhvr>
                                        <p:cTn id="27" dur="500"/>
                                        <p:tgtEl>
                                          <p:spTgt spid="13006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8" grpId="0" animBg="1"/>
      <p:bldP spid="130060" grpId="0" animBg="1"/>
      <p:bldP spid="130062" grpId="0"/>
      <p:bldP spid="2"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4805363" y="454928"/>
            <a:ext cx="43386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t>Levee Breached October 1995</a:t>
            </a:r>
          </a:p>
        </p:txBody>
      </p:sp>
      <p:pic>
        <p:nvPicPr>
          <p:cNvPr id="2253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352800"/>
            <a:ext cx="4546600" cy="3300413"/>
          </a:xfrm>
          <a:prstGeom prst="rect">
            <a:avLst/>
          </a:prstGeom>
          <a:noFill/>
          <a:extLst>
            <a:ext uri="{909E8E84-426E-40DD-AFC4-6F175D3DCCD1}">
              <a14:hiddenFill xmlns:a14="http://schemas.microsoft.com/office/drawing/2010/main">
                <a:solidFill>
                  <a:srgbClr val="FFFFFF"/>
                </a:solidFill>
              </a14:hiddenFill>
            </a:ext>
          </a:extLst>
        </p:spPr>
      </p:pic>
      <p:pic>
        <p:nvPicPr>
          <p:cNvPr id="22537"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18" t="3102" r="3814" b="2484"/>
          <a:stretch/>
        </p:blipFill>
        <p:spPr bwMode="auto">
          <a:xfrm>
            <a:off x="5410200" y="1528549"/>
            <a:ext cx="3092355" cy="4776717"/>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28600"/>
            <a:ext cx="4267200" cy="2970213"/>
          </a:xfrm>
          <a:prstGeom prst="rect">
            <a:avLst/>
          </a:prstGeom>
          <a:noFill/>
          <a:extLst>
            <a:ext uri="{909E8E84-426E-40DD-AFC4-6F175D3DCCD1}">
              <a14:hiddenFill xmlns:a14="http://schemas.microsoft.com/office/drawing/2010/main">
                <a:solidFill>
                  <a:srgbClr val="FFFFFF"/>
                </a:solidFill>
              </a14:hiddenFill>
            </a:ext>
          </a:extLst>
        </p:spPr>
      </p:pic>
      <p:sp>
        <p:nvSpPr>
          <p:cNvPr id="22535" name="AutoShape 7"/>
          <p:cNvSpPr>
            <a:spLocks noChangeArrowheads="1"/>
          </p:cNvSpPr>
          <p:nvPr/>
        </p:nvSpPr>
        <p:spPr bwMode="auto">
          <a:xfrm>
            <a:off x="4419600" y="5791200"/>
            <a:ext cx="990600" cy="381000"/>
          </a:xfrm>
          <a:prstGeom prst="leftArrow">
            <a:avLst>
              <a:gd name="adj1" fmla="val 50000"/>
              <a:gd name="adj2" fmla="val 6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4" name="AutoShape 6"/>
          <p:cNvSpPr>
            <a:spLocks noChangeArrowheads="1"/>
          </p:cNvSpPr>
          <p:nvPr/>
        </p:nvSpPr>
        <p:spPr bwMode="auto">
          <a:xfrm>
            <a:off x="4648200" y="2209800"/>
            <a:ext cx="762000" cy="304800"/>
          </a:xfrm>
          <a:prstGeom prst="rightArrow">
            <a:avLst>
              <a:gd name="adj1" fmla="val 50000"/>
              <a:gd name="adj2" fmla="val 8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p:cNvSpPr txBox="1"/>
          <p:nvPr/>
        </p:nvSpPr>
        <p:spPr>
          <a:xfrm>
            <a:off x="5857875" y="6524625"/>
            <a:ext cx="3286125" cy="307777"/>
          </a:xfrm>
          <a:prstGeom prst="rect">
            <a:avLst/>
          </a:prstGeom>
          <a:noFill/>
        </p:spPr>
        <p:txBody>
          <a:bodyPr wrap="square" rtlCol="0">
            <a:spAutoFit/>
          </a:bodyPr>
          <a:lstStyle/>
          <a:p>
            <a:r>
              <a:rPr lang="en-US" sz="1400" dirty="0" smtClean="0">
                <a:solidFill>
                  <a:schemeClr val="bg2">
                    <a:lumMod val="75000"/>
                  </a:schemeClr>
                </a:solidFill>
              </a:rPr>
              <a:t>Photos and handiwork: R. Reiner TNC</a:t>
            </a:r>
            <a:endParaRPr lang="en-US" sz="1400" dirty="0">
              <a:solidFill>
                <a:schemeClr val="bg2">
                  <a:lumMod val="75000"/>
                </a:schemeClr>
              </a:solidFill>
            </a:endParaRPr>
          </a:p>
        </p:txBody>
      </p:sp>
    </p:spTree>
    <p:extLst>
      <p:ext uri="{BB962C8B-B14F-4D97-AF65-F5344CB8AC3E}">
        <p14:creationId xmlns:p14="http://schemas.microsoft.com/office/powerpoint/2010/main" val="38187884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371601" y="286764"/>
            <a:ext cx="2967872" cy="3037921"/>
            <a:chOff x="605875" y="1832326"/>
            <a:chExt cx="2987987" cy="305851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05875" y="1832326"/>
              <a:ext cx="2987987" cy="3058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5875" y="1838197"/>
              <a:ext cx="1295400" cy="743670"/>
            </a:xfrm>
            <a:prstGeom prst="rect">
              <a:avLst/>
            </a:prstGeom>
            <a:noFill/>
          </p:spPr>
          <p:txBody>
            <a:bodyPr wrap="square" rtlCol="0">
              <a:spAutoFit/>
            </a:bodyPr>
            <a:lstStyle/>
            <a:p>
              <a:r>
                <a:rPr lang="en-US" dirty="0" smtClean="0">
                  <a:solidFill>
                    <a:schemeClr val="bg1"/>
                  </a:solidFill>
                </a:rPr>
                <a:t>Before</a:t>
              </a:r>
            </a:p>
            <a:p>
              <a:endParaRPr lang="en-US" sz="1200" dirty="0" smtClean="0">
                <a:solidFill>
                  <a:schemeClr val="bg1"/>
                </a:solidFill>
              </a:endParaRPr>
            </a:p>
            <a:p>
              <a:r>
                <a:rPr lang="en-US" sz="1200" dirty="0" smtClean="0">
                  <a:solidFill>
                    <a:schemeClr val="bg1"/>
                  </a:solidFill>
                </a:rPr>
                <a:t>5/22/1993</a:t>
              </a:r>
              <a:endParaRPr lang="en-US" sz="1200" dirty="0">
                <a:solidFill>
                  <a:schemeClr val="bg1"/>
                </a:solidFill>
              </a:endParaRPr>
            </a:p>
          </p:txBody>
        </p:sp>
      </p:grpSp>
      <p:pic>
        <p:nvPicPr>
          <p:cNvPr id="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931150" y="292596"/>
            <a:ext cx="2906948" cy="3037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931150" y="298428"/>
            <a:ext cx="1290715" cy="738664"/>
          </a:xfrm>
          <a:prstGeom prst="rect">
            <a:avLst/>
          </a:prstGeom>
          <a:noFill/>
        </p:spPr>
        <p:txBody>
          <a:bodyPr wrap="square" rtlCol="0">
            <a:spAutoFit/>
          </a:bodyPr>
          <a:lstStyle/>
          <a:p>
            <a:r>
              <a:rPr lang="en-US" dirty="0" smtClean="0">
                <a:solidFill>
                  <a:schemeClr val="bg1"/>
                </a:solidFill>
              </a:rPr>
              <a:t>7 years</a:t>
            </a:r>
          </a:p>
          <a:p>
            <a:endParaRPr lang="en-US" sz="1200" dirty="0" smtClean="0">
              <a:solidFill>
                <a:schemeClr val="bg1"/>
              </a:solidFill>
            </a:endParaRPr>
          </a:p>
          <a:p>
            <a:r>
              <a:rPr lang="en-US" sz="1200" dirty="0" smtClean="0">
                <a:solidFill>
                  <a:schemeClr val="bg1"/>
                </a:solidFill>
              </a:rPr>
              <a:t>4/30/2002</a:t>
            </a:r>
            <a:endParaRPr lang="en-US" sz="1200" dirty="0">
              <a:solidFill>
                <a:schemeClr val="bg1"/>
              </a:solidFill>
            </a:endParaRPr>
          </a:p>
        </p:txBody>
      </p:sp>
      <p:grpSp>
        <p:nvGrpSpPr>
          <p:cNvPr id="9" name="Group 8"/>
          <p:cNvGrpSpPr/>
          <p:nvPr/>
        </p:nvGrpSpPr>
        <p:grpSpPr>
          <a:xfrm>
            <a:off x="4931150" y="3552826"/>
            <a:ext cx="2906948" cy="3228975"/>
            <a:chOff x="-4653509" y="5582245"/>
            <a:chExt cx="3051878" cy="3389960"/>
          </a:xfrm>
        </p:grpSpPr>
        <p:pic>
          <p:nvPicPr>
            <p:cNvPr id="10"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30000"/>
                      </a14:imgEffect>
                    </a14:imgLayer>
                  </a14:imgProps>
                </a:ext>
                <a:ext uri="{28A0092B-C50C-407E-A947-70E740481C1C}">
                  <a14:useLocalDpi xmlns:a14="http://schemas.microsoft.com/office/drawing/2010/main" val="0"/>
                </a:ext>
              </a:extLst>
            </a:blip>
            <a:srcRect/>
            <a:stretch/>
          </p:blipFill>
          <p:spPr bwMode="auto">
            <a:xfrm>
              <a:off x="-4653509" y="5582245"/>
              <a:ext cx="3051878" cy="3389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4553510" y="5649166"/>
              <a:ext cx="1682812" cy="775491"/>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21 years</a:t>
              </a:r>
            </a:p>
            <a:p>
              <a:endParaRPr lang="en-US" sz="1200" dirty="0" smtClean="0">
                <a:solidFill>
                  <a:schemeClr val="bg1"/>
                </a:solidFill>
                <a:effectLst>
                  <a:outerShdw blurRad="38100" dist="38100" dir="2700000" algn="tl">
                    <a:srgbClr val="000000">
                      <a:alpha val="43137"/>
                    </a:srgbClr>
                  </a:outerShdw>
                </a:effectLst>
              </a:endParaRPr>
            </a:p>
            <a:p>
              <a:r>
                <a:rPr lang="en-US" sz="1200" dirty="0" smtClean="0">
                  <a:solidFill>
                    <a:schemeClr val="bg1"/>
                  </a:solidFill>
                  <a:effectLst>
                    <a:outerShdw blurRad="38100" dist="38100" dir="2700000" algn="tl">
                      <a:srgbClr val="000000">
                        <a:alpha val="43137"/>
                      </a:srgbClr>
                    </a:outerShdw>
                  </a:effectLst>
                </a:rPr>
                <a:t>10/25/2016</a:t>
              </a:r>
              <a:endParaRPr lang="en-US" dirty="0">
                <a:solidFill>
                  <a:schemeClr val="bg1"/>
                </a:solidFill>
                <a:effectLst>
                  <a:outerShdw blurRad="38100" dist="38100" dir="2700000" algn="tl">
                    <a:srgbClr val="000000">
                      <a:alpha val="43137"/>
                    </a:srgbClr>
                  </a:outerShdw>
                </a:effectLst>
              </a:endParaRPr>
            </a:p>
          </p:txBody>
        </p:sp>
      </p:grpSp>
      <p:grpSp>
        <p:nvGrpSpPr>
          <p:cNvPr id="14" name="Group 13"/>
          <p:cNvGrpSpPr/>
          <p:nvPr/>
        </p:nvGrpSpPr>
        <p:grpSpPr>
          <a:xfrm>
            <a:off x="1371601" y="3552826"/>
            <a:ext cx="2923805" cy="3228974"/>
            <a:chOff x="6846310" y="1439595"/>
            <a:chExt cx="3288901" cy="3632176"/>
          </a:xfrm>
        </p:grpSpPr>
        <p:pic>
          <p:nvPicPr>
            <p:cNvPr id="15" name="Picture 3"/>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33000"/>
                      </a14:imgEffect>
                    </a14:imgLayer>
                  </a14:imgProps>
                </a:ext>
                <a:ext uri="{28A0092B-C50C-407E-A947-70E740481C1C}">
                  <a14:useLocalDpi xmlns:a14="http://schemas.microsoft.com/office/drawing/2010/main" val="0"/>
                </a:ext>
              </a:extLst>
            </a:blip>
            <a:srcRect/>
            <a:stretch/>
          </p:blipFill>
          <p:spPr bwMode="auto">
            <a:xfrm>
              <a:off x="6846310" y="1439595"/>
              <a:ext cx="3288901" cy="3632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6951522" y="1544083"/>
              <a:ext cx="1682813" cy="830901"/>
            </a:xfrm>
            <a:prstGeom prst="rect">
              <a:avLst/>
            </a:prstGeom>
            <a:noFill/>
          </p:spPr>
          <p:txBody>
            <a:bodyPr wrap="square" rtlCol="0">
              <a:spAutoFit/>
            </a:bodyPr>
            <a:lstStyle/>
            <a:p>
              <a:r>
                <a:rPr lang="en-US" dirty="0" smtClean="0">
                  <a:solidFill>
                    <a:schemeClr val="bg1"/>
                  </a:solidFill>
                </a:rPr>
                <a:t>15 years</a:t>
              </a:r>
            </a:p>
            <a:p>
              <a:endParaRPr lang="en-US" sz="1200" dirty="0" smtClean="0">
                <a:solidFill>
                  <a:schemeClr val="bg1"/>
                </a:solidFill>
              </a:endParaRPr>
            </a:p>
            <a:p>
              <a:r>
                <a:rPr lang="en-US" sz="1200" dirty="0" smtClean="0">
                  <a:solidFill>
                    <a:schemeClr val="bg1"/>
                  </a:solidFill>
                </a:rPr>
                <a:t>9/19/2010</a:t>
              </a:r>
              <a:endParaRPr lang="en-US" sz="1200" dirty="0">
                <a:solidFill>
                  <a:schemeClr val="bg1"/>
                </a:solidFill>
              </a:endParaRPr>
            </a:p>
          </p:txBody>
        </p:sp>
      </p:grpSp>
      <p:sp>
        <p:nvSpPr>
          <p:cNvPr id="3" name="TextBox 2"/>
          <p:cNvSpPr txBox="1"/>
          <p:nvPr/>
        </p:nvSpPr>
        <p:spPr>
          <a:xfrm>
            <a:off x="7934325" y="5334000"/>
            <a:ext cx="1209675" cy="461665"/>
          </a:xfrm>
          <a:prstGeom prst="rect">
            <a:avLst/>
          </a:prstGeom>
          <a:noFill/>
        </p:spPr>
        <p:txBody>
          <a:bodyPr wrap="square" rtlCol="0">
            <a:spAutoFit/>
          </a:bodyPr>
          <a:lstStyle/>
          <a:p>
            <a:r>
              <a:rPr lang="en-US" sz="1200" dirty="0" smtClean="0">
                <a:solidFill>
                  <a:schemeClr val="bg2">
                    <a:lumMod val="25000"/>
                  </a:schemeClr>
                </a:solidFill>
              </a:rPr>
              <a:t>Photos: Google Earth</a:t>
            </a:r>
            <a:endParaRPr lang="en-US" sz="1200" dirty="0">
              <a:solidFill>
                <a:schemeClr val="bg2">
                  <a:lumMod val="25000"/>
                </a:schemeClr>
              </a:solidFill>
            </a:endParaRPr>
          </a:p>
        </p:txBody>
      </p:sp>
    </p:spTree>
    <p:extLst>
      <p:ext uri="{BB962C8B-B14F-4D97-AF65-F5344CB8AC3E}">
        <p14:creationId xmlns:p14="http://schemas.microsoft.com/office/powerpoint/2010/main" val="13455555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4095750" y="266700"/>
            <a:ext cx="5048250" cy="1038225"/>
          </a:xfrm>
        </p:spPr>
        <p:txBody>
          <a:bodyPr/>
          <a:lstStyle/>
          <a:p>
            <a:r>
              <a:rPr lang="en-US" altLang="en-US" sz="4000" smtClean="0"/>
              <a:t>Habitat Mosaic</a:t>
            </a:r>
            <a:endParaRPr lang="en-US" altLang="en-US" sz="3200" i="1" dirty="0"/>
          </a:p>
        </p:txBody>
      </p:sp>
      <p:sp>
        <p:nvSpPr>
          <p:cNvPr id="201744" name="Text Box 16"/>
          <p:cNvSpPr txBox="1">
            <a:spLocks noChangeArrowheads="1"/>
          </p:cNvSpPr>
          <p:nvPr/>
        </p:nvSpPr>
        <p:spPr bwMode="auto">
          <a:xfrm>
            <a:off x="7031038" y="6456750"/>
            <a:ext cx="195738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dirty="0" smtClean="0">
                <a:solidFill>
                  <a:schemeClr val="bg2">
                    <a:lumMod val="75000"/>
                  </a:schemeClr>
                </a:solidFill>
              </a:rPr>
              <a:t>Photos: R</a:t>
            </a:r>
            <a:r>
              <a:rPr lang="en-US" altLang="en-US" sz="1200" dirty="0">
                <a:solidFill>
                  <a:schemeClr val="bg2">
                    <a:lumMod val="75000"/>
                  </a:schemeClr>
                </a:solidFill>
              </a:rPr>
              <a:t>. </a:t>
            </a:r>
            <a:r>
              <a:rPr lang="en-US" altLang="en-US" sz="1200" dirty="0" smtClean="0">
                <a:solidFill>
                  <a:schemeClr val="bg2">
                    <a:lumMod val="75000"/>
                  </a:schemeClr>
                </a:solidFill>
              </a:rPr>
              <a:t>Swenson</a:t>
            </a:r>
            <a:endParaRPr lang="en-US" altLang="en-US" sz="1200" dirty="0">
              <a:solidFill>
                <a:schemeClr val="bg2">
                  <a:lumMod val="75000"/>
                </a:schemeClr>
              </a:solidFill>
            </a:endParaRPr>
          </a:p>
        </p:txBody>
      </p:sp>
      <p:pic>
        <p:nvPicPr>
          <p:cNvPr id="201748"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3124510"/>
            <a:ext cx="542925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201749"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350" y="833747"/>
            <a:ext cx="3276600" cy="2185988"/>
          </a:xfrm>
          <a:prstGeom prst="rect">
            <a:avLst/>
          </a:prstGeom>
          <a:noFill/>
          <a:extLst>
            <a:ext uri="{909E8E84-426E-40DD-AFC4-6F175D3DCCD1}">
              <a14:hiddenFill xmlns:a14="http://schemas.microsoft.com/office/drawing/2010/main">
                <a:solidFill>
                  <a:srgbClr val="FFFFFF"/>
                </a:solidFill>
              </a14:hiddenFill>
            </a:ext>
          </a:extLst>
        </p:spPr>
      </p:pic>
      <p:pic>
        <p:nvPicPr>
          <p:cNvPr id="201750"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281363"/>
            <a:ext cx="3103228" cy="2440781"/>
          </a:xfrm>
          <a:prstGeom prst="rect">
            <a:avLst/>
          </a:prstGeom>
          <a:noFill/>
          <a:extLst>
            <a:ext uri="{909E8E84-426E-40DD-AFC4-6F175D3DCCD1}">
              <a14:hiddenFill xmlns:a14="http://schemas.microsoft.com/office/drawing/2010/main">
                <a:solidFill>
                  <a:srgbClr val="FFFFFF"/>
                </a:solidFill>
              </a14:hiddenFill>
            </a:ext>
          </a:extLst>
        </p:spPr>
      </p:pic>
      <p:sp>
        <p:nvSpPr>
          <p:cNvPr id="201752" name="Line 24"/>
          <p:cNvSpPr>
            <a:spLocks noChangeShapeType="1"/>
          </p:cNvSpPr>
          <p:nvPr/>
        </p:nvSpPr>
        <p:spPr bwMode="auto">
          <a:xfrm flipH="1">
            <a:off x="4438382" y="5570402"/>
            <a:ext cx="14287" cy="668338"/>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201753" name="Text Box 25"/>
          <p:cNvSpPr txBox="1">
            <a:spLocks noChangeArrowheads="1"/>
          </p:cNvSpPr>
          <p:nvPr/>
        </p:nvSpPr>
        <p:spPr bwMode="auto">
          <a:xfrm>
            <a:off x="4729809" y="5644100"/>
            <a:ext cx="5052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smtClean="0">
                <a:solidFill>
                  <a:schemeClr val="bg1"/>
                </a:solidFill>
              </a:rPr>
              <a:t>2m</a:t>
            </a:r>
            <a:endParaRPr lang="en-US" altLang="en-US" dirty="0">
              <a:solidFill>
                <a:schemeClr val="bg1"/>
              </a:solidFill>
            </a:endParaRPr>
          </a:p>
        </p:txBody>
      </p:sp>
      <p:sp>
        <p:nvSpPr>
          <p:cNvPr id="201754" name="Text Box 26"/>
          <p:cNvSpPr txBox="1">
            <a:spLocks noChangeArrowheads="1"/>
          </p:cNvSpPr>
          <p:nvPr/>
        </p:nvSpPr>
        <p:spPr bwMode="auto">
          <a:xfrm>
            <a:off x="3787775" y="1305848"/>
            <a:ext cx="5356225" cy="123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169863" indent="-169863" fontAlgn="base">
              <a:spcBef>
                <a:spcPct val="20000"/>
              </a:spcBef>
              <a:spcAft>
                <a:spcPct val="0"/>
              </a:spcAft>
              <a:buClr>
                <a:schemeClr val="tx2"/>
              </a:buClr>
              <a:buFont typeface="Times" pitchFamily="1" charset="0"/>
              <a:buChar char="•"/>
            </a:pPr>
            <a:r>
              <a:rPr lang="en-US" altLang="en-US" sz="2400" dirty="0" smtClean="0"/>
              <a:t>Diverse vegetation </a:t>
            </a:r>
            <a:endParaRPr lang="en-US" altLang="en-US" sz="2400" dirty="0" smtClean="0"/>
          </a:p>
          <a:p>
            <a:pPr marL="169863" indent="-169863" fontAlgn="base">
              <a:spcBef>
                <a:spcPct val="20000"/>
              </a:spcBef>
              <a:spcAft>
                <a:spcPct val="0"/>
              </a:spcAft>
              <a:buClr>
                <a:schemeClr val="tx2"/>
              </a:buClr>
              <a:buFont typeface="Times" pitchFamily="1" charset="0"/>
              <a:buChar char="•"/>
            </a:pPr>
            <a:r>
              <a:rPr lang="en-US" altLang="en-US" sz="2400" dirty="0" smtClean="0"/>
              <a:t>Supports diverse nesting birds</a:t>
            </a:r>
            <a:endParaRPr lang="en-US" altLang="en-US" sz="2000" dirty="0"/>
          </a:p>
          <a:p>
            <a:pPr marL="169863" indent="-169863" fontAlgn="base">
              <a:spcBef>
                <a:spcPct val="20000"/>
              </a:spcBef>
              <a:spcAft>
                <a:spcPct val="0"/>
              </a:spcAft>
              <a:buClr>
                <a:schemeClr val="tx2"/>
              </a:buClr>
              <a:buFont typeface="Times" pitchFamily="1" charset="0"/>
              <a:buChar char="•"/>
            </a:pPr>
            <a:r>
              <a:rPr lang="en-US" altLang="en-US" dirty="0" smtClean="0"/>
              <a:t>J</a:t>
            </a:r>
            <a:r>
              <a:rPr lang="en-US" altLang="en-US" dirty="0"/>
              <a:t>. </a:t>
            </a:r>
            <a:r>
              <a:rPr lang="en-US" altLang="en-US" dirty="0" smtClean="0"/>
              <a:t>Wood, J. Hammond et </a:t>
            </a:r>
            <a:r>
              <a:rPr lang="en-US" altLang="en-US" dirty="0"/>
              <a:t>al. </a:t>
            </a:r>
            <a:r>
              <a:rPr lang="en-US" altLang="en-US" dirty="0" smtClean="0"/>
              <a:t>PRBO</a:t>
            </a:r>
            <a:endParaRPr lang="en-US" altLang="en-US" sz="2000" dirty="0"/>
          </a:p>
        </p:txBody>
      </p:sp>
      <p:sp>
        <p:nvSpPr>
          <p:cNvPr id="201745" name="Text Box 17"/>
          <p:cNvSpPr txBox="1">
            <a:spLocks noChangeArrowheads="1"/>
          </p:cNvSpPr>
          <p:nvPr/>
        </p:nvSpPr>
        <p:spPr bwMode="auto">
          <a:xfrm>
            <a:off x="1419225" y="833747"/>
            <a:ext cx="2095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Oregon Ash</a:t>
            </a:r>
          </a:p>
        </p:txBody>
      </p:sp>
      <p:sp>
        <p:nvSpPr>
          <p:cNvPr id="201746" name="Text Box 18"/>
          <p:cNvSpPr txBox="1">
            <a:spLocks noChangeArrowheads="1"/>
          </p:cNvSpPr>
          <p:nvPr/>
        </p:nvSpPr>
        <p:spPr bwMode="auto">
          <a:xfrm>
            <a:off x="266700" y="3105461"/>
            <a:ext cx="4400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Cottonwood &amp; willow on sand splay</a:t>
            </a:r>
          </a:p>
        </p:txBody>
      </p:sp>
      <p:sp>
        <p:nvSpPr>
          <p:cNvPr id="201747" name="Text Box 19"/>
          <p:cNvSpPr txBox="1">
            <a:spLocks noChangeArrowheads="1"/>
          </p:cNvSpPr>
          <p:nvPr/>
        </p:nvSpPr>
        <p:spPr bwMode="auto">
          <a:xfrm>
            <a:off x="6035675" y="3215720"/>
            <a:ext cx="28003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Herbaceous </a:t>
            </a:r>
            <a:r>
              <a:rPr lang="en-US" altLang="en-US" dirty="0" smtClean="0"/>
              <a:t>vegetation</a:t>
            </a:r>
          </a:p>
        </p:txBody>
      </p:sp>
    </p:spTree>
    <p:custDataLst>
      <p:tags r:id="rId1"/>
    </p:custDataLst>
    <p:extLst>
      <p:ext uri="{BB962C8B-B14F-4D97-AF65-F5344CB8AC3E}">
        <p14:creationId xmlns:p14="http://schemas.microsoft.com/office/powerpoint/2010/main" val="2776656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17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5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96CC02E9-3F05-4F10-9136-20B191F5747C}" type="slidenum">
              <a:rPr lang="en-US" smtClean="0"/>
              <a:t>58</a:t>
            </a:fld>
            <a:endParaRPr lang="en-US"/>
          </a:p>
        </p:txBody>
      </p:sp>
      <p:pic>
        <p:nvPicPr>
          <p:cNvPr id="4" name="Picture 5" descr="Cosumnes Greatest hits 017"/>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0" y="0"/>
            <a:ext cx="9402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itch&amp;blackf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470" y="228600"/>
            <a:ext cx="4472781" cy="24836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Sac splittail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 y="4577718"/>
            <a:ext cx="4114800" cy="17879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HNjuvPutah"/>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667919" y="5060496"/>
            <a:ext cx="3365863" cy="1551958"/>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p:cNvSpPr txBox="1">
            <a:spLocks noChangeArrowheads="1"/>
          </p:cNvSpPr>
          <p:nvPr/>
        </p:nvSpPr>
        <p:spPr bwMode="auto">
          <a:xfrm>
            <a:off x="7981950" y="581080"/>
            <a:ext cx="8001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dirty="0">
                <a:solidFill>
                  <a:schemeClr val="bg1"/>
                </a:solidFill>
                <a:latin typeface="+mj-lt"/>
              </a:rPr>
              <a:t>hitch</a:t>
            </a:r>
            <a:endParaRPr lang="en-US" altLang="en-US" sz="2400" dirty="0">
              <a:solidFill>
                <a:schemeClr val="bg1"/>
              </a:solidFill>
              <a:latin typeface="+mj-lt"/>
            </a:endParaRPr>
          </a:p>
        </p:txBody>
      </p:sp>
      <p:sp>
        <p:nvSpPr>
          <p:cNvPr id="9" name="Text Box 8"/>
          <p:cNvSpPr txBox="1">
            <a:spLocks noChangeArrowheads="1"/>
          </p:cNvSpPr>
          <p:nvPr/>
        </p:nvSpPr>
        <p:spPr bwMode="auto">
          <a:xfrm>
            <a:off x="6347188" y="2249771"/>
            <a:ext cx="26865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defRPr>
                <a:solidFill>
                  <a:schemeClr val="bg1"/>
                </a:solidFill>
                <a:latin typeface="+mj-lt"/>
              </a:defRPr>
            </a:lvl1pPr>
          </a:lstStyle>
          <a:p>
            <a:r>
              <a:rPr lang="en-US" altLang="en-US" dirty="0"/>
              <a:t>Sacramento blackfish</a:t>
            </a:r>
          </a:p>
        </p:txBody>
      </p:sp>
      <p:sp>
        <p:nvSpPr>
          <p:cNvPr id="10" name="Text Box 8"/>
          <p:cNvSpPr txBox="1">
            <a:spLocks noChangeArrowheads="1"/>
          </p:cNvSpPr>
          <p:nvPr/>
        </p:nvSpPr>
        <p:spPr bwMode="auto">
          <a:xfrm>
            <a:off x="776536" y="5996898"/>
            <a:ext cx="26865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defRPr>
                <a:solidFill>
                  <a:schemeClr val="bg1"/>
                </a:solidFill>
                <a:latin typeface="+mj-lt"/>
              </a:defRPr>
            </a:lvl1pPr>
          </a:lstStyle>
          <a:p>
            <a:r>
              <a:rPr lang="en-US" altLang="en-US" dirty="0"/>
              <a:t>Sacramento </a:t>
            </a:r>
            <a:r>
              <a:rPr lang="en-US" altLang="en-US" dirty="0" err="1" smtClean="0"/>
              <a:t>splittail</a:t>
            </a:r>
            <a:endParaRPr lang="en-US" altLang="en-US" dirty="0"/>
          </a:p>
        </p:txBody>
      </p:sp>
      <p:sp>
        <p:nvSpPr>
          <p:cNvPr id="11" name="Text Box 8"/>
          <p:cNvSpPr txBox="1">
            <a:spLocks noChangeArrowheads="1"/>
          </p:cNvSpPr>
          <p:nvPr/>
        </p:nvSpPr>
        <p:spPr bwMode="auto">
          <a:xfrm>
            <a:off x="5729038" y="6243122"/>
            <a:ext cx="26865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defRPr>
                <a:solidFill>
                  <a:schemeClr val="bg1"/>
                </a:solidFill>
                <a:latin typeface="+mj-lt"/>
              </a:defRPr>
            </a:lvl1pPr>
          </a:lstStyle>
          <a:p>
            <a:r>
              <a:rPr lang="en-US" altLang="en-US" dirty="0" smtClean="0"/>
              <a:t>Chinook salmon juvenile</a:t>
            </a:r>
            <a:endParaRPr lang="en-US" altLang="en-US" dirty="0"/>
          </a:p>
        </p:txBody>
      </p:sp>
      <p:sp>
        <p:nvSpPr>
          <p:cNvPr id="13" name="Text Box 16"/>
          <p:cNvSpPr txBox="1">
            <a:spLocks noChangeArrowheads="1"/>
          </p:cNvSpPr>
          <p:nvPr/>
        </p:nvSpPr>
        <p:spPr bwMode="auto">
          <a:xfrm>
            <a:off x="162446" y="6473954"/>
            <a:ext cx="195738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dirty="0" smtClean="0">
                <a:solidFill>
                  <a:schemeClr val="bg1"/>
                </a:solidFill>
              </a:rPr>
              <a:t>Fish photos: P. Moyle</a:t>
            </a:r>
            <a:endParaRPr lang="en-US" altLang="en-US" sz="1200" dirty="0">
              <a:solidFill>
                <a:schemeClr val="bg1"/>
              </a:solidFill>
            </a:endParaRPr>
          </a:p>
        </p:txBody>
      </p:sp>
    </p:spTree>
    <p:extLst>
      <p:ext uri="{BB962C8B-B14F-4D97-AF65-F5344CB8AC3E}">
        <p14:creationId xmlns:p14="http://schemas.microsoft.com/office/powerpoint/2010/main" val="14368545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393000"/>
            <a:ext cx="8180388" cy="1143000"/>
          </a:xfrm>
        </p:spPr>
        <p:txBody>
          <a:bodyPr/>
          <a:lstStyle/>
          <a:p>
            <a:r>
              <a:rPr lang="en-US" dirty="0" smtClean="0"/>
              <a:t>Floodplains Grow Fish</a:t>
            </a:r>
            <a:endParaRPr lang="en-US" dirty="0"/>
          </a:p>
        </p:txBody>
      </p:sp>
      <p:sp>
        <p:nvSpPr>
          <p:cNvPr id="3" name="Content Placeholder 2"/>
          <p:cNvSpPr>
            <a:spLocks noGrp="1"/>
          </p:cNvSpPr>
          <p:nvPr>
            <p:ph idx="1"/>
          </p:nvPr>
        </p:nvSpPr>
        <p:spPr>
          <a:xfrm>
            <a:off x="1457325" y="1762019"/>
            <a:ext cx="7119938" cy="4114800"/>
          </a:xfrm>
        </p:spPr>
        <p:txBody>
          <a:bodyPr/>
          <a:lstStyle/>
          <a:p>
            <a:r>
              <a:rPr lang="en-US" dirty="0" smtClean="0"/>
              <a:t>How it works</a:t>
            </a:r>
            <a:endParaRPr lang="en-US" dirty="0" smtClean="0"/>
          </a:p>
          <a:p>
            <a:pPr lvl="1"/>
            <a:r>
              <a:rPr lang="en-US" dirty="0" smtClean="0"/>
              <a:t>Small floods bring </a:t>
            </a:r>
            <a:r>
              <a:rPr lang="en-US" dirty="0" smtClean="0"/>
              <a:t>nutrients onto floodplain</a:t>
            </a:r>
          </a:p>
          <a:p>
            <a:pPr lvl="1"/>
            <a:r>
              <a:rPr lang="en-US" dirty="0" smtClean="0"/>
              <a:t>Shallow </a:t>
            </a:r>
            <a:r>
              <a:rPr lang="en-US" dirty="0" smtClean="0"/>
              <a:t>water + sunlight + nutrients = plankton bloom!</a:t>
            </a:r>
            <a:r>
              <a:rPr lang="en-US" dirty="0" smtClean="0"/>
              <a:t> </a:t>
            </a:r>
            <a:endParaRPr lang="en-US" dirty="0" smtClean="0"/>
          </a:p>
          <a:p>
            <a:pPr lvl="1"/>
            <a:r>
              <a:rPr lang="en-US" dirty="0" smtClean="0"/>
              <a:t>Fish come onto floodplain to spawn and eat</a:t>
            </a:r>
          </a:p>
          <a:p>
            <a:pPr lvl="1"/>
            <a:r>
              <a:rPr lang="en-US" dirty="0" smtClean="0"/>
              <a:t>Draining </a:t>
            </a:r>
            <a:r>
              <a:rPr lang="en-US" dirty="0" smtClean="0"/>
              <a:t>water exports food resources </a:t>
            </a:r>
            <a:r>
              <a:rPr lang="en-US" dirty="0" smtClean="0"/>
              <a:t>into channels</a:t>
            </a:r>
            <a:endParaRPr lang="en-US" dirty="0" smtClean="0"/>
          </a:p>
          <a:p>
            <a:r>
              <a:rPr lang="en-US" dirty="0" smtClean="0"/>
              <a:t>Recipe for aquatic food web</a:t>
            </a:r>
          </a:p>
          <a:p>
            <a:pPr lvl="1"/>
            <a:r>
              <a:rPr lang="en-US" dirty="0" smtClean="0"/>
              <a:t>Small </a:t>
            </a:r>
            <a:r>
              <a:rPr lang="en-US" dirty="0"/>
              <a:t>flood pulses every 2-3 </a:t>
            </a:r>
            <a:r>
              <a:rPr lang="en-US" dirty="0" smtClean="0"/>
              <a:t>weeks </a:t>
            </a:r>
            <a:endParaRPr lang="en-US" dirty="0"/>
          </a:p>
          <a:p>
            <a:pPr lvl="1"/>
            <a:r>
              <a:rPr lang="en-US" dirty="0"/>
              <a:t>Inundate </a:t>
            </a:r>
            <a:r>
              <a:rPr lang="en-US" dirty="0" smtClean="0"/>
              <a:t>at least 9 </a:t>
            </a:r>
            <a:r>
              <a:rPr lang="en-US" dirty="0"/>
              <a:t>days to stimulate </a:t>
            </a:r>
            <a:r>
              <a:rPr lang="en-US" dirty="0" smtClean="0"/>
              <a:t>algae bloom</a:t>
            </a:r>
          </a:p>
          <a:p>
            <a:pPr lvl="1"/>
            <a:r>
              <a:rPr lang="en-US" dirty="0" smtClean="0"/>
              <a:t>Then Zooplankton grow ~3 weeks</a:t>
            </a:r>
          </a:p>
          <a:p>
            <a:pPr lvl="1"/>
            <a:r>
              <a:rPr lang="en-US" dirty="0" smtClean="0"/>
              <a:t>Ideally inundate 30+ days January-March</a:t>
            </a:r>
          </a:p>
        </p:txBody>
      </p:sp>
      <p:sp>
        <p:nvSpPr>
          <p:cNvPr id="4" name="Slide Number Placeholder 3"/>
          <p:cNvSpPr>
            <a:spLocks noGrp="1"/>
          </p:cNvSpPr>
          <p:nvPr>
            <p:ph type="sldNum" sz="quarter" idx="4294967295"/>
          </p:nvPr>
        </p:nvSpPr>
        <p:spPr/>
        <p:txBody>
          <a:bodyPr/>
          <a:lstStyle/>
          <a:p>
            <a:endParaRPr lang="en-US" dirty="0"/>
          </a:p>
        </p:txBody>
      </p:sp>
      <p:sp>
        <p:nvSpPr>
          <p:cNvPr id="5" name="Text Box 5"/>
          <p:cNvSpPr txBox="1">
            <a:spLocks noChangeArrowheads="1"/>
          </p:cNvSpPr>
          <p:nvPr/>
        </p:nvSpPr>
        <p:spPr bwMode="auto">
          <a:xfrm>
            <a:off x="621506" y="5791200"/>
            <a:ext cx="8153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dirty="0">
                <a:solidFill>
                  <a:schemeClr val="tx1">
                    <a:lumMod val="75000"/>
                    <a:lumOff val="25000"/>
                  </a:schemeClr>
                </a:solidFill>
              </a:rPr>
              <a:t>Ahearn, </a:t>
            </a:r>
            <a:r>
              <a:rPr lang="en-US" altLang="en-US" sz="1400" dirty="0" err="1">
                <a:solidFill>
                  <a:schemeClr val="tx1">
                    <a:lumMod val="75000"/>
                    <a:lumOff val="25000"/>
                  </a:schemeClr>
                </a:solidFill>
              </a:rPr>
              <a:t>Viers</a:t>
            </a:r>
            <a:r>
              <a:rPr lang="en-US" altLang="en-US" sz="1400" dirty="0">
                <a:solidFill>
                  <a:schemeClr val="tx1">
                    <a:lumMod val="75000"/>
                    <a:lumOff val="25000"/>
                  </a:schemeClr>
                </a:solidFill>
              </a:rPr>
              <a:t>, Mount &amp; </a:t>
            </a:r>
            <a:r>
              <a:rPr lang="en-US" altLang="en-US" sz="1400" dirty="0" smtClean="0">
                <a:solidFill>
                  <a:schemeClr val="tx1">
                    <a:lumMod val="75000"/>
                    <a:lumOff val="25000"/>
                  </a:schemeClr>
                </a:solidFill>
              </a:rPr>
              <a:t>Dahlgren. 2006. Freshwater Biology 51:1417–1433</a:t>
            </a:r>
            <a:endParaRPr lang="en-US" altLang="en-US" sz="1400" dirty="0">
              <a:solidFill>
                <a:schemeClr val="tx1">
                  <a:lumMod val="75000"/>
                  <a:lumOff val="25000"/>
                </a:schemeClr>
              </a:solidFill>
            </a:endParaRPr>
          </a:p>
          <a:p>
            <a:r>
              <a:rPr lang="en-US" altLang="en-US" sz="1400" dirty="0" err="1">
                <a:solidFill>
                  <a:schemeClr val="tx1">
                    <a:lumMod val="75000"/>
                    <a:lumOff val="25000"/>
                  </a:schemeClr>
                </a:solidFill>
              </a:rPr>
              <a:t>Grosholz</a:t>
            </a:r>
            <a:r>
              <a:rPr lang="en-US" altLang="en-US" sz="1400" dirty="0">
                <a:solidFill>
                  <a:schemeClr val="tx1">
                    <a:lumMod val="75000"/>
                    <a:lumOff val="25000"/>
                  </a:schemeClr>
                </a:solidFill>
              </a:rPr>
              <a:t> &amp; Gallo. 2006. </a:t>
            </a:r>
            <a:r>
              <a:rPr lang="en-US" altLang="en-US" sz="1400" dirty="0" err="1">
                <a:solidFill>
                  <a:schemeClr val="tx1">
                    <a:lumMod val="75000"/>
                    <a:lumOff val="25000"/>
                  </a:schemeClr>
                </a:solidFill>
              </a:rPr>
              <a:t>Hydrobiologia</a:t>
            </a:r>
            <a:r>
              <a:rPr lang="en-US" altLang="en-US" sz="1400" dirty="0">
                <a:solidFill>
                  <a:schemeClr val="tx1">
                    <a:lumMod val="75000"/>
                    <a:lumOff val="25000"/>
                  </a:schemeClr>
                </a:solidFill>
              </a:rPr>
              <a:t> </a:t>
            </a:r>
            <a:r>
              <a:rPr lang="en-US" altLang="en-US" sz="1400" dirty="0" smtClean="0">
                <a:solidFill>
                  <a:schemeClr val="tx1">
                    <a:lumMod val="75000"/>
                    <a:lumOff val="25000"/>
                  </a:schemeClr>
                </a:solidFill>
              </a:rPr>
              <a:t>568:91-109</a:t>
            </a:r>
            <a:r>
              <a:rPr lang="en-US" altLang="en-US" sz="1400" dirty="0">
                <a:solidFill>
                  <a:schemeClr val="tx1">
                    <a:lumMod val="75000"/>
                    <a:lumOff val="25000"/>
                  </a:schemeClr>
                </a:solidFill>
              </a:rPr>
              <a:t>. </a:t>
            </a:r>
          </a:p>
        </p:txBody>
      </p:sp>
      <p:pic>
        <p:nvPicPr>
          <p:cNvPr id="6" name="Picture 3" descr="Sac splittail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573050" y="441587"/>
            <a:ext cx="3570950" cy="133911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2531"/>
            <a:ext cx="1791032" cy="1319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8"/>
          <p:cNvSpPr txBox="1">
            <a:spLocks noChangeArrowheads="1"/>
          </p:cNvSpPr>
          <p:nvPr/>
        </p:nvSpPr>
        <p:spPr bwMode="auto">
          <a:xfrm>
            <a:off x="6553200" y="1436873"/>
            <a:ext cx="26865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defRPr>
                <a:solidFill>
                  <a:schemeClr val="bg1"/>
                </a:solidFill>
                <a:latin typeface="+mj-lt"/>
              </a:defRPr>
            </a:lvl1pPr>
          </a:lstStyle>
          <a:p>
            <a:r>
              <a:rPr lang="en-US" altLang="en-US" dirty="0"/>
              <a:t>Sacramento </a:t>
            </a:r>
            <a:r>
              <a:rPr lang="en-US" altLang="en-US" dirty="0" err="1" smtClean="0"/>
              <a:t>splittail</a:t>
            </a:r>
            <a:endParaRPr lang="en-US" altLang="en-US" dirty="0"/>
          </a:p>
        </p:txBody>
      </p:sp>
    </p:spTree>
    <p:extLst>
      <p:ext uri="{BB962C8B-B14F-4D97-AF65-F5344CB8AC3E}">
        <p14:creationId xmlns:p14="http://schemas.microsoft.com/office/powerpoint/2010/main" val="165170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80">
                                          <p:stCondLst>
                                            <p:cond delay="0"/>
                                          </p:stCondLst>
                                        </p:cTn>
                                        <p:tgtEl>
                                          <p:spTgt spid="7170"/>
                                        </p:tgtEl>
                                      </p:cBhvr>
                                    </p:animEffect>
                                    <p:anim calcmode="lin" valueType="num">
                                      <p:cBhvr>
                                        <p:cTn id="8"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13" dur="26">
                                          <p:stCondLst>
                                            <p:cond delay="650"/>
                                          </p:stCondLst>
                                        </p:cTn>
                                        <p:tgtEl>
                                          <p:spTgt spid="7170"/>
                                        </p:tgtEl>
                                      </p:cBhvr>
                                      <p:to x="100000" y="60000"/>
                                    </p:animScale>
                                    <p:animScale>
                                      <p:cBhvr>
                                        <p:cTn id="14" dur="166" decel="50000">
                                          <p:stCondLst>
                                            <p:cond delay="676"/>
                                          </p:stCondLst>
                                        </p:cTn>
                                        <p:tgtEl>
                                          <p:spTgt spid="7170"/>
                                        </p:tgtEl>
                                      </p:cBhvr>
                                      <p:to x="100000" y="100000"/>
                                    </p:animScale>
                                    <p:animScale>
                                      <p:cBhvr>
                                        <p:cTn id="15" dur="26">
                                          <p:stCondLst>
                                            <p:cond delay="1312"/>
                                          </p:stCondLst>
                                        </p:cTn>
                                        <p:tgtEl>
                                          <p:spTgt spid="7170"/>
                                        </p:tgtEl>
                                      </p:cBhvr>
                                      <p:to x="100000" y="80000"/>
                                    </p:animScale>
                                    <p:animScale>
                                      <p:cBhvr>
                                        <p:cTn id="16" dur="166" decel="50000">
                                          <p:stCondLst>
                                            <p:cond delay="1338"/>
                                          </p:stCondLst>
                                        </p:cTn>
                                        <p:tgtEl>
                                          <p:spTgt spid="7170"/>
                                        </p:tgtEl>
                                      </p:cBhvr>
                                      <p:to x="100000" y="100000"/>
                                    </p:animScale>
                                    <p:animScale>
                                      <p:cBhvr>
                                        <p:cTn id="17" dur="26">
                                          <p:stCondLst>
                                            <p:cond delay="1642"/>
                                          </p:stCondLst>
                                        </p:cTn>
                                        <p:tgtEl>
                                          <p:spTgt spid="7170"/>
                                        </p:tgtEl>
                                      </p:cBhvr>
                                      <p:to x="100000" y="90000"/>
                                    </p:animScale>
                                    <p:animScale>
                                      <p:cBhvr>
                                        <p:cTn id="18" dur="166" decel="50000">
                                          <p:stCondLst>
                                            <p:cond delay="1668"/>
                                          </p:stCondLst>
                                        </p:cTn>
                                        <p:tgtEl>
                                          <p:spTgt spid="7170"/>
                                        </p:tgtEl>
                                      </p:cBhvr>
                                      <p:to x="100000" y="100000"/>
                                    </p:animScale>
                                    <p:animScale>
                                      <p:cBhvr>
                                        <p:cTn id="19" dur="26">
                                          <p:stCondLst>
                                            <p:cond delay="1808"/>
                                          </p:stCondLst>
                                        </p:cTn>
                                        <p:tgtEl>
                                          <p:spTgt spid="7170"/>
                                        </p:tgtEl>
                                      </p:cBhvr>
                                      <p:to x="100000" y="95000"/>
                                    </p:animScale>
                                    <p:animScale>
                                      <p:cBhvr>
                                        <p:cTn id="20" dur="166" decel="50000">
                                          <p:stCondLst>
                                            <p:cond delay="1834"/>
                                          </p:stCondLst>
                                        </p:cTn>
                                        <p:tgtEl>
                                          <p:spTgt spid="717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Primary Landscapes of the Historical Delta </a:t>
            </a:r>
            <a:r>
              <a:rPr lang="en-US" sz="2200" dirty="0" smtClean="0"/>
              <a:t>(1800’s)</a:t>
            </a:r>
            <a:endParaRPr lang="en-US" dirty="0"/>
          </a:p>
        </p:txBody>
      </p:sp>
      <p:sp>
        <p:nvSpPr>
          <p:cNvPr id="3" name="Content Placeholder 2"/>
          <p:cNvSpPr>
            <a:spLocks noGrp="1"/>
          </p:cNvSpPr>
          <p:nvPr>
            <p:ph idx="1"/>
          </p:nvPr>
        </p:nvSpPr>
        <p:spPr>
          <a:xfrm>
            <a:off x="5765800" y="1239044"/>
            <a:ext cx="3149600" cy="5237956"/>
          </a:xfrm>
        </p:spPr>
        <p:txBody>
          <a:bodyPr/>
          <a:lstStyle/>
          <a:p>
            <a:r>
              <a:rPr lang="en-US" sz="2400" dirty="0"/>
              <a:t>Flood Basins </a:t>
            </a:r>
            <a:r>
              <a:rPr lang="en-US" sz="2400" dirty="0" smtClean="0"/>
              <a:t> </a:t>
            </a:r>
          </a:p>
          <a:p>
            <a:pPr lvl="1">
              <a:spcBef>
                <a:spcPts val="0"/>
              </a:spcBef>
            </a:pPr>
            <a:r>
              <a:rPr lang="en-US" sz="1800" dirty="0" smtClean="0"/>
              <a:t>Sacramento </a:t>
            </a:r>
            <a:r>
              <a:rPr lang="en-US" sz="1800" dirty="0"/>
              <a:t>River floods low wetland basins, riparian forest along natural </a:t>
            </a:r>
            <a:r>
              <a:rPr lang="en-US" sz="1800" dirty="0" smtClean="0"/>
              <a:t>levees</a:t>
            </a:r>
          </a:p>
          <a:p>
            <a:pPr lvl="1">
              <a:spcBef>
                <a:spcPts val="0"/>
              </a:spcBef>
            </a:pPr>
            <a:endParaRPr lang="en-US" sz="1800" dirty="0" smtClean="0"/>
          </a:p>
          <a:p>
            <a:pPr>
              <a:spcBef>
                <a:spcPts val="0"/>
              </a:spcBef>
            </a:pPr>
            <a:r>
              <a:rPr lang="en-US" sz="2400" dirty="0" smtClean="0"/>
              <a:t>Tidal Islands</a:t>
            </a:r>
          </a:p>
          <a:p>
            <a:pPr lvl="1">
              <a:spcBef>
                <a:spcPts val="0"/>
              </a:spcBef>
            </a:pPr>
            <a:r>
              <a:rPr lang="en-US" sz="1800" dirty="0" smtClean="0"/>
              <a:t>Large tidal channels </a:t>
            </a:r>
          </a:p>
          <a:p>
            <a:pPr lvl="1">
              <a:spcBef>
                <a:spcPts val="0"/>
              </a:spcBef>
            </a:pPr>
            <a:r>
              <a:rPr lang="en-US" sz="1800" dirty="0" smtClean="0"/>
              <a:t>Islands of freshwater wetlands and small tidal channels</a:t>
            </a:r>
          </a:p>
          <a:p>
            <a:pPr marL="457200" lvl="1" indent="0">
              <a:spcBef>
                <a:spcPts val="0"/>
              </a:spcBef>
              <a:buNone/>
            </a:pPr>
            <a:endParaRPr lang="en-US" sz="1800" dirty="0" smtClean="0"/>
          </a:p>
          <a:p>
            <a:pPr>
              <a:spcBef>
                <a:spcPts val="0"/>
              </a:spcBef>
            </a:pPr>
            <a:r>
              <a:rPr lang="en-US" sz="2400" dirty="0" smtClean="0"/>
              <a:t>Distributary Rivers</a:t>
            </a:r>
          </a:p>
          <a:p>
            <a:pPr lvl="1">
              <a:spcBef>
                <a:spcPts val="0"/>
              </a:spcBef>
            </a:pPr>
            <a:r>
              <a:rPr lang="en-US" sz="1800" dirty="0" smtClean="0"/>
              <a:t>San Joaquin River floodplain, habitat mix</a:t>
            </a:r>
          </a:p>
          <a:p>
            <a:pPr lvl="1">
              <a:spcBef>
                <a:spcPts val="0"/>
              </a:spcBef>
            </a:pPr>
            <a:r>
              <a:rPr lang="en-US" sz="1800" dirty="0" smtClean="0"/>
              <a:t>Merge into tidal wetlands</a:t>
            </a:r>
            <a:endParaRPr lang="en-US" sz="1800" dirty="0"/>
          </a:p>
          <a:p>
            <a:endParaRPr lang="en-US" dirty="0"/>
          </a:p>
        </p:txBody>
      </p:sp>
      <p:pic>
        <p:nvPicPr>
          <p:cNvPr id="4" name="image3.jpeg" descr="\\yosemite\GROUPS\Publications\Water\WBG012811114346SAC_DSC_Delta_Plan_Draft\_Graphics\_Figures\__jpegs\DP_307_Deltas_Historical_Landscapes_V2.jpg"/>
          <p:cNvPicPr/>
          <p:nvPr/>
        </p:nvPicPr>
        <p:blipFill>
          <a:blip r:embed="rId3" cstate="print"/>
          <a:stretch>
            <a:fillRect/>
          </a:stretch>
        </p:blipFill>
        <p:spPr>
          <a:xfrm>
            <a:off x="304800" y="1086643"/>
            <a:ext cx="5461000" cy="5553075"/>
          </a:xfrm>
          <a:prstGeom prst="rect">
            <a:avLst/>
          </a:prstGeom>
        </p:spPr>
      </p:pic>
      <p:sp>
        <p:nvSpPr>
          <p:cNvPr id="5" name="TextBox 4"/>
          <p:cNvSpPr txBox="1"/>
          <p:nvPr/>
        </p:nvSpPr>
        <p:spPr>
          <a:xfrm>
            <a:off x="76200" y="6068289"/>
            <a:ext cx="2819400" cy="738664"/>
          </a:xfrm>
          <a:prstGeom prst="rect">
            <a:avLst/>
          </a:prstGeom>
          <a:noFill/>
        </p:spPr>
        <p:txBody>
          <a:bodyPr wrap="square" rtlCol="0">
            <a:spAutoFit/>
          </a:bodyPr>
          <a:lstStyle/>
          <a:p>
            <a:r>
              <a:rPr lang="en-US" sz="1400" dirty="0" smtClean="0"/>
              <a:t>Source: Delta Plan 2013 as adapted from SFEI Delta Landscapes Project (Whipple et al., 2011)</a:t>
            </a:r>
            <a:endParaRPr lang="en-US" sz="1400" dirty="0"/>
          </a:p>
        </p:txBody>
      </p:sp>
    </p:spTree>
    <p:extLst>
      <p:ext uri="{BB962C8B-B14F-4D97-AF65-F5344CB8AC3E}">
        <p14:creationId xmlns:p14="http://schemas.microsoft.com/office/powerpoint/2010/main" val="12983850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JuvChinookComparis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197" y="888278"/>
            <a:ext cx="7371803" cy="552885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083" name="Text Box 3"/>
          <p:cNvSpPr txBox="1">
            <a:spLocks noChangeArrowheads="1"/>
          </p:cNvSpPr>
          <p:nvPr/>
        </p:nvSpPr>
        <p:spPr bwMode="auto">
          <a:xfrm>
            <a:off x="781597" y="6455230"/>
            <a:ext cx="8077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spcBef>
                <a:spcPct val="50000"/>
              </a:spcBef>
            </a:pPr>
            <a:r>
              <a:rPr lang="en-US" altLang="en-US" sz="1400" dirty="0" smtClean="0"/>
              <a:t>Source: Carson </a:t>
            </a:r>
            <a:r>
              <a:rPr lang="en-US" altLang="en-US" sz="1400" dirty="0"/>
              <a:t>A. Jeffres, Peter B. Moyle, &amp; Jeffrey J. </a:t>
            </a:r>
            <a:r>
              <a:rPr lang="en-US" altLang="en-US" sz="1400" dirty="0" err="1" smtClean="0"/>
              <a:t>Opperman</a:t>
            </a:r>
            <a:endParaRPr lang="en-US" altLang="en-US" sz="1400" dirty="0"/>
          </a:p>
        </p:txBody>
      </p:sp>
      <p:sp>
        <p:nvSpPr>
          <p:cNvPr id="174085" name="Text Box 5"/>
          <p:cNvSpPr txBox="1">
            <a:spLocks noChangeArrowheads="1"/>
          </p:cNvSpPr>
          <p:nvPr/>
        </p:nvSpPr>
        <p:spPr bwMode="auto">
          <a:xfrm>
            <a:off x="1568148" y="1746710"/>
            <a:ext cx="1805952" cy="64135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spcBef>
                <a:spcPct val="50000"/>
              </a:spcBef>
            </a:pPr>
            <a:r>
              <a:rPr lang="en-US" altLang="en-US" dirty="0" smtClean="0"/>
              <a:t>River-raised </a:t>
            </a:r>
            <a:r>
              <a:rPr lang="en-US" altLang="en-US" dirty="0"/>
              <a:t>chinook salmon</a:t>
            </a:r>
          </a:p>
        </p:txBody>
      </p:sp>
      <p:sp>
        <p:nvSpPr>
          <p:cNvPr id="174086" name="Text Box 6"/>
          <p:cNvSpPr txBox="1">
            <a:spLocks noChangeArrowheads="1"/>
          </p:cNvSpPr>
          <p:nvPr/>
        </p:nvSpPr>
        <p:spPr bwMode="auto">
          <a:xfrm>
            <a:off x="5029200" y="1746710"/>
            <a:ext cx="1974666" cy="64135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spcBef>
                <a:spcPct val="50000"/>
              </a:spcBef>
            </a:pPr>
            <a:r>
              <a:rPr lang="en-US" altLang="en-US" dirty="0" smtClean="0"/>
              <a:t>Floodplain-raised </a:t>
            </a:r>
            <a:r>
              <a:rPr lang="en-US" altLang="en-US" dirty="0"/>
              <a:t>chinook salmon</a:t>
            </a:r>
          </a:p>
        </p:txBody>
      </p:sp>
      <p:sp>
        <p:nvSpPr>
          <p:cNvPr id="8" name="TextBox 7"/>
          <p:cNvSpPr txBox="1"/>
          <p:nvPr/>
        </p:nvSpPr>
        <p:spPr>
          <a:xfrm>
            <a:off x="1253062" y="4873055"/>
            <a:ext cx="2436125" cy="707886"/>
          </a:xfrm>
          <a:prstGeom prst="rect">
            <a:avLst/>
          </a:prstGeom>
          <a:solidFill>
            <a:schemeClr val="bg1">
              <a:alpha val="65000"/>
            </a:schemeClr>
          </a:solidFill>
        </p:spPr>
        <p:txBody>
          <a:bodyPr wrap="square" rtlCol="0">
            <a:spAutoFit/>
          </a:bodyPr>
          <a:lstStyle/>
          <a:p>
            <a:r>
              <a:rPr lang="en-US" sz="2000" i="1" dirty="0" smtClean="0"/>
              <a:t>2017 – Fish </a:t>
            </a:r>
            <a:r>
              <a:rPr lang="en-US" sz="2000" b="1" i="1" dirty="0" smtClean="0"/>
              <a:t>still</a:t>
            </a:r>
            <a:r>
              <a:rPr lang="en-US" sz="2000" i="1" dirty="0" smtClean="0"/>
              <a:t> using floodplain</a:t>
            </a:r>
            <a:endParaRPr lang="en-US" sz="2000" i="1" dirty="0"/>
          </a:p>
        </p:txBody>
      </p:sp>
      <p:sp>
        <p:nvSpPr>
          <p:cNvPr id="2" name="TextBox 1"/>
          <p:cNvSpPr txBox="1"/>
          <p:nvPr/>
        </p:nvSpPr>
        <p:spPr>
          <a:xfrm>
            <a:off x="1828800" y="304800"/>
            <a:ext cx="5791200" cy="461665"/>
          </a:xfrm>
          <a:prstGeom prst="rect">
            <a:avLst/>
          </a:prstGeom>
          <a:noFill/>
        </p:spPr>
        <p:txBody>
          <a:bodyPr wrap="square" rtlCol="0">
            <a:spAutoFit/>
          </a:bodyPr>
          <a:lstStyle/>
          <a:p>
            <a:r>
              <a:rPr lang="en-US" sz="2400" dirty="0" smtClean="0">
                <a:solidFill>
                  <a:srgbClr val="56A0D3"/>
                </a:solidFill>
              </a:rPr>
              <a:t>Cosumnes River Floodplain Experiment</a:t>
            </a:r>
            <a:endParaRPr lang="en-US" sz="2400" dirty="0">
              <a:solidFill>
                <a:srgbClr val="56A0D3"/>
              </a:solidFill>
            </a:endParaRPr>
          </a:p>
        </p:txBody>
      </p:sp>
    </p:spTree>
    <p:extLst>
      <p:ext uri="{BB962C8B-B14F-4D97-AF65-F5344CB8AC3E}">
        <p14:creationId xmlns:p14="http://schemas.microsoft.com/office/powerpoint/2010/main" val="3292390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325" y="488536"/>
            <a:ext cx="7566754" cy="1143000"/>
          </a:xfrm>
        </p:spPr>
        <p:txBody>
          <a:bodyPr/>
          <a:lstStyle/>
          <a:p>
            <a:r>
              <a:rPr lang="en-US" dirty="0" smtClean="0"/>
              <a:t>Ecological Outcomes of Process-Based Floodplain Restoration</a:t>
            </a:r>
            <a:endParaRPr lang="en-US" dirty="0"/>
          </a:p>
        </p:txBody>
      </p:sp>
      <p:sp>
        <p:nvSpPr>
          <p:cNvPr id="3" name="Content Placeholder 2"/>
          <p:cNvSpPr>
            <a:spLocks noGrp="1"/>
          </p:cNvSpPr>
          <p:nvPr>
            <p:ph idx="1"/>
          </p:nvPr>
        </p:nvSpPr>
        <p:spPr>
          <a:xfrm>
            <a:off x="1457325" y="1869633"/>
            <a:ext cx="7427368" cy="4114800"/>
          </a:xfrm>
        </p:spPr>
        <p:txBody>
          <a:bodyPr>
            <a:normAutofit/>
          </a:bodyPr>
          <a:lstStyle/>
          <a:p>
            <a:r>
              <a:rPr lang="en-US" dirty="0" smtClean="0"/>
              <a:t>Hydrologic connectivity</a:t>
            </a:r>
          </a:p>
          <a:p>
            <a:r>
              <a:rPr lang="en-US" dirty="0" smtClean="0"/>
              <a:t>Sediment deposition and scour</a:t>
            </a:r>
          </a:p>
          <a:p>
            <a:r>
              <a:rPr lang="en-US" dirty="0" smtClean="0"/>
              <a:t>Topographic complexity</a:t>
            </a:r>
          </a:p>
          <a:p>
            <a:r>
              <a:rPr lang="en-US" dirty="0" smtClean="0"/>
              <a:t>Seed dispersal and cuttings for recruitment</a:t>
            </a:r>
          </a:p>
          <a:p>
            <a:r>
              <a:rPr lang="en-US" dirty="0" smtClean="0"/>
              <a:t>Riparian forest establishment and succession</a:t>
            </a:r>
          </a:p>
          <a:p>
            <a:r>
              <a:rPr lang="en-US" dirty="0"/>
              <a:t>Native fish spawning and rearing</a:t>
            </a:r>
          </a:p>
          <a:p>
            <a:r>
              <a:rPr lang="en-US" dirty="0" smtClean="0"/>
              <a:t>Aquatic </a:t>
            </a:r>
            <a:r>
              <a:rPr lang="en-US" dirty="0" smtClean="0"/>
              <a:t>productivity boost </a:t>
            </a:r>
            <a:endParaRPr lang="en-US" dirty="0" smtClean="0"/>
          </a:p>
          <a:p>
            <a:pPr marL="0" indent="0">
              <a:buNone/>
            </a:pPr>
            <a:endParaRPr lang="en-US" i="1" dirty="0" smtClean="0">
              <a:solidFill>
                <a:schemeClr val="accent2"/>
              </a:solidFill>
            </a:endParaRPr>
          </a:p>
          <a:p>
            <a:pPr marL="0" indent="0">
              <a:buNone/>
            </a:pPr>
            <a:r>
              <a:rPr lang="en-US" i="1" dirty="0" smtClean="0">
                <a:solidFill>
                  <a:schemeClr val="accent2"/>
                </a:solidFill>
              </a:rPr>
              <a:t>Greater </a:t>
            </a:r>
            <a:r>
              <a:rPr lang="en-US" i="1" dirty="0" smtClean="0">
                <a:solidFill>
                  <a:schemeClr val="accent2"/>
                </a:solidFill>
              </a:rPr>
              <a:t>ecological function when restore </a:t>
            </a:r>
            <a:r>
              <a:rPr lang="en-US" i="1" dirty="0" smtClean="0">
                <a:solidFill>
                  <a:schemeClr val="accent2"/>
                </a:solidFill>
              </a:rPr>
              <a:t>processes</a:t>
            </a:r>
            <a:endParaRPr lang="en-US" i="1" dirty="0" smtClean="0">
              <a:solidFill>
                <a:schemeClr val="accent2"/>
              </a:solidFill>
            </a:endParaRPr>
          </a:p>
        </p:txBody>
      </p:sp>
      <p:sp>
        <p:nvSpPr>
          <p:cNvPr id="4" name="Slide Number Placeholder 3"/>
          <p:cNvSpPr>
            <a:spLocks noGrp="1"/>
          </p:cNvSpPr>
          <p:nvPr>
            <p:ph type="sldNum" sz="quarter" idx="4294967295"/>
          </p:nvPr>
        </p:nvSpPr>
        <p:spPr/>
        <p:txBody>
          <a:bodyPr/>
          <a:lstStyle/>
          <a:p>
            <a:fld id="{96CC02E9-3F05-4F10-9136-20B191F5747C}" type="slidenum">
              <a:rPr lang="en-US" smtClean="0"/>
              <a:t>61</a:t>
            </a:fld>
            <a:endParaRPr lang="en-US" dirty="0"/>
          </a:p>
        </p:txBody>
      </p:sp>
    </p:spTree>
    <p:extLst>
      <p:ext uri="{BB962C8B-B14F-4D97-AF65-F5344CB8AC3E}">
        <p14:creationId xmlns:p14="http://schemas.microsoft.com/office/powerpoint/2010/main" val="39656497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200" y="913185"/>
            <a:ext cx="7924800" cy="5944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From Marshes… to Channels</a:t>
            </a:r>
            <a:endParaRPr lang="en-US" dirty="0"/>
          </a:p>
        </p:txBody>
      </p:sp>
    </p:spTree>
    <p:extLst>
      <p:ext uri="{BB962C8B-B14F-4D97-AF65-F5344CB8AC3E}">
        <p14:creationId xmlns:p14="http://schemas.microsoft.com/office/powerpoint/2010/main" val="41856107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Historical Ecology\Design and Production\Delta D&amp;P\Report graphics\2 - Summary\Hist-Mod_compare\Mod.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676400"/>
            <a:ext cx="2971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S:\Historical Ecology\Design and Production\Delta D&amp;P\Report graphics\2 - Summary\Hist-Mod_compare\Hist.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676400"/>
            <a:ext cx="2971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704850"/>
            <a:ext cx="8458200" cy="438150"/>
          </a:xfrm>
        </p:spPr>
        <p:txBody>
          <a:bodyPr>
            <a:noAutofit/>
          </a:bodyPr>
          <a:lstStyle/>
          <a:p>
            <a:pPr eaLnBrk="1" hangingPunct="1">
              <a:defRPr/>
            </a:pPr>
            <a:r>
              <a:rPr lang="en-US" altLang="en-US" sz="3200" dirty="0" smtClean="0"/>
              <a:t>Land Cover </a:t>
            </a:r>
            <a:r>
              <a:rPr lang="en-US" altLang="en-US" sz="3200" dirty="0" smtClean="0"/>
              <a:t>- 1800s… to 2000s</a:t>
            </a:r>
            <a:endParaRPr lang="en-US" altLang="en-US" sz="3200" dirty="0" smtClean="0"/>
          </a:p>
        </p:txBody>
      </p:sp>
      <p:pic>
        <p:nvPicPr>
          <p:cNvPr id="1536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295400"/>
            <a:ext cx="4010025"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4"/>
          <p:cNvSpPr txBox="1">
            <a:spLocks noChangeArrowheads="1"/>
          </p:cNvSpPr>
          <p:nvPr/>
        </p:nvSpPr>
        <p:spPr bwMode="auto">
          <a:xfrm>
            <a:off x="4724400" y="6478763"/>
            <a:ext cx="427284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dirty="0" smtClean="0"/>
              <a:t> </a:t>
            </a:r>
            <a:r>
              <a:rPr lang="en-US" altLang="en-US" sz="1800" dirty="0"/>
              <a:t>Whipple et al. 2012, SFEI</a:t>
            </a:r>
          </a:p>
        </p:txBody>
      </p:sp>
      <p:sp>
        <p:nvSpPr>
          <p:cNvPr id="15367" name="TextBox 5"/>
          <p:cNvSpPr txBox="1">
            <a:spLocks noChangeArrowheads="1"/>
          </p:cNvSpPr>
          <p:nvPr/>
        </p:nvSpPr>
        <p:spPr bwMode="auto">
          <a:xfrm>
            <a:off x="0" y="5410200"/>
            <a:ext cx="152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a:t>Freshwater emergent wetlands</a:t>
            </a:r>
          </a:p>
        </p:txBody>
      </p:sp>
      <p:sp>
        <p:nvSpPr>
          <p:cNvPr id="15368" name="TextBox 6"/>
          <p:cNvSpPr txBox="1">
            <a:spLocks noChangeArrowheads="1"/>
          </p:cNvSpPr>
          <p:nvPr/>
        </p:nvSpPr>
        <p:spPr bwMode="auto">
          <a:xfrm>
            <a:off x="2661356" y="2223978"/>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dirty="0"/>
              <a:t>Agriculture</a:t>
            </a:r>
          </a:p>
        </p:txBody>
      </p:sp>
      <p:sp>
        <p:nvSpPr>
          <p:cNvPr id="15369" name="TextBox 7"/>
          <p:cNvSpPr txBox="1">
            <a:spLocks noChangeArrowheads="1"/>
          </p:cNvSpPr>
          <p:nvPr/>
        </p:nvSpPr>
        <p:spPr bwMode="auto">
          <a:xfrm rot="-5400000">
            <a:off x="6814344" y="2939256"/>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dirty="0"/>
              <a:t>Agriculture</a:t>
            </a:r>
          </a:p>
        </p:txBody>
      </p:sp>
      <p:sp>
        <p:nvSpPr>
          <p:cNvPr id="15370" name="TextBox 8"/>
          <p:cNvSpPr txBox="1">
            <a:spLocks noChangeArrowheads="1"/>
          </p:cNvSpPr>
          <p:nvPr/>
        </p:nvSpPr>
        <p:spPr bwMode="auto">
          <a:xfrm rot="16200000">
            <a:off x="5238752" y="3370153"/>
            <a:ext cx="28241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dirty="0"/>
              <a:t>Freshwater </a:t>
            </a:r>
            <a:r>
              <a:rPr lang="en-US" altLang="en-US" sz="1600" dirty="0" smtClean="0"/>
              <a:t>emergent</a:t>
            </a:r>
            <a:r>
              <a:rPr lang="en-US" altLang="en-US" sz="1800" dirty="0" smtClean="0"/>
              <a:t> </a:t>
            </a:r>
            <a:r>
              <a:rPr lang="en-US" altLang="en-US" sz="1800" dirty="0"/>
              <a:t>wetlands</a:t>
            </a:r>
          </a:p>
        </p:txBody>
      </p:sp>
      <p:sp>
        <p:nvSpPr>
          <p:cNvPr id="15371" name="TextBox 9"/>
          <p:cNvSpPr txBox="1">
            <a:spLocks noChangeArrowheads="1"/>
          </p:cNvSpPr>
          <p:nvPr/>
        </p:nvSpPr>
        <p:spPr bwMode="auto">
          <a:xfrm>
            <a:off x="7848600" y="441960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a:t>Urban</a:t>
            </a:r>
          </a:p>
        </p:txBody>
      </p:sp>
      <p:sp>
        <p:nvSpPr>
          <p:cNvPr id="15372" name="TextBox 10"/>
          <p:cNvSpPr txBox="1">
            <a:spLocks noChangeArrowheads="1"/>
          </p:cNvSpPr>
          <p:nvPr/>
        </p:nvSpPr>
        <p:spPr bwMode="auto">
          <a:xfrm>
            <a:off x="7924800" y="518160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a:t>Open Water</a:t>
            </a:r>
          </a:p>
        </p:txBody>
      </p:sp>
      <p:sp>
        <p:nvSpPr>
          <p:cNvPr id="15374" name="TextBox 12"/>
          <p:cNvSpPr txBox="1">
            <a:spLocks noChangeArrowheads="1"/>
          </p:cNvSpPr>
          <p:nvPr/>
        </p:nvSpPr>
        <p:spPr bwMode="auto">
          <a:xfrm>
            <a:off x="1981200" y="1524000"/>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a:t>Riparian</a:t>
            </a:r>
          </a:p>
        </p:txBody>
      </p:sp>
      <p:sp>
        <p:nvSpPr>
          <p:cNvPr id="15375" name="TextBox 13"/>
          <p:cNvSpPr txBox="1">
            <a:spLocks noChangeArrowheads="1"/>
          </p:cNvSpPr>
          <p:nvPr/>
        </p:nvSpPr>
        <p:spPr bwMode="auto">
          <a:xfrm>
            <a:off x="152400" y="2209800"/>
            <a:ext cx="1349376"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dirty="0"/>
              <a:t>Seasonal wetland</a:t>
            </a:r>
          </a:p>
        </p:txBody>
      </p:sp>
      <p:sp>
        <p:nvSpPr>
          <p:cNvPr id="15376" name="TextBox 14"/>
          <p:cNvSpPr txBox="1">
            <a:spLocks noChangeArrowheads="1"/>
          </p:cNvSpPr>
          <p:nvPr/>
        </p:nvSpPr>
        <p:spPr bwMode="auto">
          <a:xfrm>
            <a:off x="2971800" y="5029200"/>
            <a:ext cx="114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dirty="0"/>
              <a:t>Open Water</a:t>
            </a:r>
          </a:p>
        </p:txBody>
      </p:sp>
      <p:cxnSp>
        <p:nvCxnSpPr>
          <p:cNvPr id="18" name="Straight Arrow Connector 17"/>
          <p:cNvCxnSpPr>
            <a:stCxn id="15374" idx="1"/>
          </p:cNvCxnSpPr>
          <p:nvPr/>
        </p:nvCxnSpPr>
        <p:spPr>
          <a:xfrm flipH="1">
            <a:off x="1600200" y="1708150"/>
            <a:ext cx="381000" cy="2413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581400" y="4724400"/>
            <a:ext cx="457200" cy="381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2054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“Elevation</a:t>
            </a:r>
            <a:r>
              <a:rPr lang="en-US" dirty="0"/>
              <a:t> </a:t>
            </a:r>
            <a:r>
              <a:rPr lang="en-US" dirty="0" smtClean="0"/>
              <a:t>is destiny”</a:t>
            </a:r>
            <a:endParaRPr lang="en-US" dirty="0"/>
          </a:p>
        </p:txBody>
      </p:sp>
      <p:sp>
        <p:nvSpPr>
          <p:cNvPr id="3" name="Content Placeholder 2"/>
          <p:cNvSpPr>
            <a:spLocks noGrp="1"/>
          </p:cNvSpPr>
          <p:nvPr>
            <p:ph idx="1"/>
          </p:nvPr>
        </p:nvSpPr>
        <p:spPr>
          <a:xfrm>
            <a:off x="457200" y="1143000"/>
            <a:ext cx="3276600" cy="5002213"/>
          </a:xfrm>
        </p:spPr>
        <p:txBody>
          <a:bodyPr/>
          <a:lstStyle/>
          <a:p>
            <a:r>
              <a:rPr lang="en-US" dirty="0" smtClean="0"/>
              <a:t>Habitat potential affected by elevation</a:t>
            </a:r>
          </a:p>
          <a:p>
            <a:r>
              <a:rPr lang="en-US" dirty="0" smtClean="0"/>
              <a:t>Central delta is too subsided to become intertidal wetlands</a:t>
            </a:r>
          </a:p>
          <a:p>
            <a:r>
              <a:rPr lang="en-US" dirty="0" smtClean="0"/>
              <a:t>Sea level rise will submerge current intertidal </a:t>
            </a:r>
            <a:endParaRPr lang="en-US" dirty="0"/>
          </a:p>
        </p:txBody>
      </p:sp>
      <p:pic>
        <p:nvPicPr>
          <p:cNvPr id="4" name="image8.jpeg" descr="C:\Users\cpriceti\Desktop\ReplacementGraphics\CH4\DP_205_Elevation_Habitat.jpg"/>
          <p:cNvPicPr/>
          <p:nvPr/>
        </p:nvPicPr>
        <p:blipFill>
          <a:blip r:embed="rId2" cstate="print"/>
          <a:stretch>
            <a:fillRect/>
          </a:stretch>
        </p:blipFill>
        <p:spPr>
          <a:xfrm>
            <a:off x="4267201" y="990600"/>
            <a:ext cx="4621792" cy="5760244"/>
          </a:xfrm>
          <a:prstGeom prst="rect">
            <a:avLst/>
          </a:prstGeom>
        </p:spPr>
      </p:pic>
      <p:sp>
        <p:nvSpPr>
          <p:cNvPr id="5" name="TextBox 4"/>
          <p:cNvSpPr txBox="1">
            <a:spLocks noChangeArrowheads="1"/>
          </p:cNvSpPr>
          <p:nvPr/>
        </p:nvSpPr>
        <p:spPr bwMode="auto">
          <a:xfrm>
            <a:off x="424543" y="5486400"/>
            <a:ext cx="34616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600" dirty="0" smtClean="0"/>
              <a:t>Source: Delta Plan 2013 (adapted from CDFG Conservation Strategy 2011)</a:t>
            </a:r>
            <a:endParaRPr lang="en-US" altLang="en-US" sz="1600" dirty="0"/>
          </a:p>
        </p:txBody>
      </p:sp>
    </p:spTree>
    <p:extLst>
      <p:ext uri="{BB962C8B-B14F-4D97-AF65-F5344CB8AC3E}">
        <p14:creationId xmlns:p14="http://schemas.microsoft.com/office/powerpoint/2010/main" val="232875182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1"/>
</p:tagLst>
</file>

<file path=ppt/tags/tag2.xml><?xml version="1.0" encoding="utf-8"?>
<p:tagLst xmlns:a="http://schemas.openxmlformats.org/drawingml/2006/main" xmlns:r="http://schemas.openxmlformats.org/officeDocument/2006/relationships" xmlns:p="http://schemas.openxmlformats.org/presentationml/2006/main">
  <p:tag name="TIMING" val="|9.3|23.6"/>
</p:tagLst>
</file>

<file path=ppt/tags/tag3.xml><?xml version="1.0" encoding="utf-8"?>
<p:tagLst xmlns:a="http://schemas.openxmlformats.org/drawingml/2006/main" xmlns:r="http://schemas.openxmlformats.org/officeDocument/2006/relationships" xmlns:p="http://schemas.openxmlformats.org/presentationml/2006/main">
  <p:tag name="TIMING" val="|27.9"/>
</p:tagLst>
</file>

<file path=ppt/theme/theme1.xml><?xml version="1.0" encoding="utf-8"?>
<a:theme xmlns:a="http://schemas.openxmlformats.org/drawingml/2006/main" name="ESA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SA Standard Layou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ESA Standard Layou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ESA Standard Layou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ESA Standard Layou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ESA Standard Layou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ESA Template</Template>
  <TotalTime>622</TotalTime>
  <Words>2635</Words>
  <Application>Microsoft Office PowerPoint</Application>
  <PresentationFormat>On-screen Show (4:3)</PresentationFormat>
  <Paragraphs>525</Paragraphs>
  <Slides>61</Slides>
  <Notes>31</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61</vt:i4>
      </vt:variant>
    </vt:vector>
  </HeadingPairs>
  <TitlesOfParts>
    <vt:vector size="72" baseType="lpstr">
      <vt:lpstr>ＭＳ Ｐゴシック</vt:lpstr>
      <vt:lpstr>Arial</vt:lpstr>
      <vt:lpstr>Calibri</vt:lpstr>
      <vt:lpstr>Times</vt:lpstr>
      <vt:lpstr>Wingdings</vt:lpstr>
      <vt:lpstr>ESA Template</vt:lpstr>
      <vt:lpstr>1_ESA Standard Layout</vt:lpstr>
      <vt:lpstr>2_ESA Standard Layout</vt:lpstr>
      <vt:lpstr>3_ESA Standard Layout</vt:lpstr>
      <vt:lpstr>4_ESA Standard Layout</vt:lpstr>
      <vt:lpstr>5_ESA Standard Layout</vt:lpstr>
      <vt:lpstr>Restoration and the Delta Landscape</vt:lpstr>
      <vt:lpstr>PowerPoint Presentation</vt:lpstr>
      <vt:lpstr>Eco-Restore</vt:lpstr>
      <vt:lpstr>Delta Landscapes Project</vt:lpstr>
      <vt:lpstr>Landscape Context - Historic Delta 1800s</vt:lpstr>
      <vt:lpstr>Primary Landscapes of the Historical Delta (1800’s)</vt:lpstr>
      <vt:lpstr>From Marshes… to Channels</vt:lpstr>
      <vt:lpstr>Land Cover - 1800s… to 2000s</vt:lpstr>
      <vt:lpstr>“Elevation is destiny”</vt:lpstr>
      <vt:lpstr>First questions to ask </vt:lpstr>
      <vt:lpstr>Restoration Project Examples</vt:lpstr>
      <vt:lpstr>Cosumnes River Floodplain</vt:lpstr>
      <vt:lpstr>PowerPoint Presentation</vt:lpstr>
      <vt:lpstr>Restored floodplain – 9 years</vt:lpstr>
      <vt:lpstr>PowerPoint Presentation</vt:lpstr>
      <vt:lpstr>Floodplains Grow Fish</vt:lpstr>
      <vt:lpstr>PowerPoint Presentation</vt:lpstr>
      <vt:lpstr>Let’s go breach!</vt:lpstr>
      <vt:lpstr>Grizzly Slough Floodplain Restoration - DWR</vt:lpstr>
      <vt:lpstr>Grizzly Slough Floodplain Restoration - DWR </vt:lpstr>
      <vt:lpstr>Elevation and topography</vt:lpstr>
      <vt:lpstr>Flood Recurrence (modeled)</vt:lpstr>
      <vt:lpstr>Restoration design</vt:lpstr>
      <vt:lpstr>Grizzly Slough Floodplain Restoration</vt:lpstr>
      <vt:lpstr>Suisun Marsh - Tule Red Tidal Restoration Project</vt:lpstr>
      <vt:lpstr>From duck club… to tidal marsh to benefit fish</vt:lpstr>
      <vt:lpstr>Tule Red Tidal Restoration Project</vt:lpstr>
      <vt:lpstr>Dutch Slough </vt:lpstr>
      <vt:lpstr>PowerPoint Presentation</vt:lpstr>
      <vt:lpstr>Dutch Slough Tidal Marsh Restoration Project</vt:lpstr>
      <vt:lpstr>Paradise Cut Bypass Expansion Project</vt:lpstr>
      <vt:lpstr>Paradise Cut Bypass Expansion Project</vt:lpstr>
      <vt:lpstr>Project Description</vt:lpstr>
      <vt:lpstr>Directs water away from urban areas</vt:lpstr>
      <vt:lpstr>PowerPoint Presentation</vt:lpstr>
      <vt:lpstr>Reduces flood risk along &gt;20 miles of river bank and thousands of acres  of farmland </vt:lpstr>
      <vt:lpstr>Annual agriculture is good for Swainson’s hawk</vt:lpstr>
      <vt:lpstr>Guiding Principles for Restoration</vt:lpstr>
      <vt:lpstr>Thank you!</vt:lpstr>
      <vt:lpstr>Looking to the future …..</vt:lpstr>
      <vt:lpstr>PowerPoint Presentation</vt:lpstr>
      <vt:lpstr>PowerPoint Presentation</vt:lpstr>
      <vt:lpstr>Why Restore?</vt:lpstr>
      <vt:lpstr>PowerPoint Presentation</vt:lpstr>
      <vt:lpstr>Accidental Forest </vt:lpstr>
      <vt:lpstr>Process Restoration</vt:lpstr>
      <vt:lpstr>Eco-Restore</vt:lpstr>
      <vt:lpstr>Ecosystem Goals of Restoration</vt:lpstr>
      <vt:lpstr>Sediment Deposition</vt:lpstr>
      <vt:lpstr>PowerPoint Presentation</vt:lpstr>
      <vt:lpstr>Cosumnes River: Floodplains and Riparian Forest</vt:lpstr>
      <vt:lpstr>Flood Types - Cosumnes</vt:lpstr>
      <vt:lpstr>Hydrology</vt:lpstr>
      <vt:lpstr>PowerPoint Presentation</vt:lpstr>
      <vt:lpstr>PowerPoint Presentation</vt:lpstr>
      <vt:lpstr>PowerPoint Presentation</vt:lpstr>
      <vt:lpstr>Habitat Mosaic</vt:lpstr>
      <vt:lpstr>PowerPoint Presentation</vt:lpstr>
      <vt:lpstr>Floodplains Grow Fish</vt:lpstr>
      <vt:lpstr>PowerPoint Presentation</vt:lpstr>
      <vt:lpstr>Ecological Outcomes of Process-Based Floodplain Restoration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Landscape-Scale Restoration in the Delta</dc:title>
  <dc:creator>Ramona Swenson</dc:creator>
  <cp:lastModifiedBy>Ramona Swenson</cp:lastModifiedBy>
  <cp:revision>50</cp:revision>
  <cp:lastPrinted>2017-06-13T20:00:02Z</cp:lastPrinted>
  <dcterms:created xsi:type="dcterms:W3CDTF">2018-05-18T03:43:53Z</dcterms:created>
  <dcterms:modified xsi:type="dcterms:W3CDTF">2018-05-18T14:06:38Z</dcterms:modified>
</cp:coreProperties>
</file>