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91" r:id="rId3"/>
    <p:sldId id="295" r:id="rId4"/>
    <p:sldId id="301" r:id="rId5"/>
    <p:sldId id="300" r:id="rId6"/>
    <p:sldId id="308" r:id="rId7"/>
    <p:sldId id="309" r:id="rId8"/>
    <p:sldId id="302" r:id="rId9"/>
    <p:sldId id="303" r:id="rId10"/>
    <p:sldId id="311" r:id="rId11"/>
    <p:sldId id="278" r:id="rId12"/>
    <p:sldId id="266" r:id="rId13"/>
    <p:sldId id="261" r:id="rId14"/>
    <p:sldId id="259" r:id="rId15"/>
    <p:sldId id="296" r:id="rId16"/>
    <p:sldId id="292" r:id="rId17"/>
    <p:sldId id="257" r:id="rId18"/>
    <p:sldId id="312" r:id="rId19"/>
    <p:sldId id="269" r:id="rId20"/>
    <p:sldId id="285" r:id="rId21"/>
    <p:sldId id="267" r:id="rId22"/>
    <p:sldId id="294" r:id="rId23"/>
    <p:sldId id="304"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003366"/>
    <a:srgbClr val="FF3399"/>
    <a:srgbClr val="FF6600"/>
    <a:srgbClr val="008080"/>
    <a:srgbClr val="CC00CC"/>
    <a:srgbClr val="008000"/>
    <a:srgbClr val="0033CC"/>
    <a:srgbClr val="000066"/>
    <a:srgbClr val="6600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36" autoAdjust="0"/>
    <p:restoredTop sz="99155" autoAdjust="0"/>
  </p:normalViewPr>
  <p:slideViewPr>
    <p:cSldViewPr snapToGrid="0">
      <p:cViewPr>
        <p:scale>
          <a:sx n="84" d="100"/>
          <a:sy n="84" d="100"/>
        </p:scale>
        <p:origin x="-1884" y="-3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layout/>
    </c:title>
    <c:plotArea>
      <c:layout/>
      <c:scatterChart>
        <c:scatterStyle val="lineMarker"/>
        <c:ser>
          <c:idx val="0"/>
          <c:order val="0"/>
          <c:tx>
            <c:strRef>
              <c:f>Sheet1!$C$3</c:f>
              <c:strCache>
                <c:ptCount val="1"/>
                <c:pt idx="0">
                  <c:v>Lake Mead Elevations (feet amsl)</c:v>
                </c:pt>
              </c:strCache>
            </c:strRef>
          </c:tx>
          <c:xVal>
            <c:numRef>
              <c:f>Sheet1!$B$4:$B$27</c:f>
              <c:numCache>
                <c:formatCode>d\-mmm\-yy</c:formatCode>
                <c:ptCount val="24"/>
                <c:pt idx="0">
                  <c:v>41671</c:v>
                </c:pt>
                <c:pt idx="1">
                  <c:v>41699</c:v>
                </c:pt>
                <c:pt idx="2">
                  <c:v>41730</c:v>
                </c:pt>
                <c:pt idx="3">
                  <c:v>41760</c:v>
                </c:pt>
                <c:pt idx="4">
                  <c:v>41791</c:v>
                </c:pt>
                <c:pt idx="5">
                  <c:v>41821</c:v>
                </c:pt>
                <c:pt idx="6">
                  <c:v>41852</c:v>
                </c:pt>
                <c:pt idx="7">
                  <c:v>41883</c:v>
                </c:pt>
                <c:pt idx="8">
                  <c:v>41913</c:v>
                </c:pt>
                <c:pt idx="9">
                  <c:v>41944</c:v>
                </c:pt>
                <c:pt idx="10">
                  <c:v>41974</c:v>
                </c:pt>
                <c:pt idx="11">
                  <c:v>42005</c:v>
                </c:pt>
                <c:pt idx="12">
                  <c:v>42036</c:v>
                </c:pt>
                <c:pt idx="13">
                  <c:v>42064</c:v>
                </c:pt>
                <c:pt idx="14">
                  <c:v>42095</c:v>
                </c:pt>
                <c:pt idx="15">
                  <c:v>42125</c:v>
                </c:pt>
                <c:pt idx="16">
                  <c:v>42156</c:v>
                </c:pt>
                <c:pt idx="17">
                  <c:v>42186</c:v>
                </c:pt>
                <c:pt idx="18">
                  <c:v>42217</c:v>
                </c:pt>
                <c:pt idx="19">
                  <c:v>42248</c:v>
                </c:pt>
                <c:pt idx="20">
                  <c:v>42278</c:v>
                </c:pt>
                <c:pt idx="21">
                  <c:v>42309</c:v>
                </c:pt>
                <c:pt idx="22">
                  <c:v>42339</c:v>
                </c:pt>
                <c:pt idx="23">
                  <c:v>42370</c:v>
                </c:pt>
              </c:numCache>
            </c:numRef>
          </c:xVal>
          <c:yVal>
            <c:numRef>
              <c:f>Sheet1!$C$4:$C$27</c:f>
              <c:numCache>
                <c:formatCode>General</c:formatCode>
                <c:ptCount val="24"/>
                <c:pt idx="0">
                  <c:v>1108.4000000000001</c:v>
                </c:pt>
                <c:pt idx="1">
                  <c:v>1103.4000000000001</c:v>
                </c:pt>
                <c:pt idx="2">
                  <c:v>1096.9000000000001</c:v>
                </c:pt>
                <c:pt idx="3">
                  <c:v>1091.1299999999999</c:v>
                </c:pt>
                <c:pt idx="4">
                  <c:v>1086.74</c:v>
                </c:pt>
                <c:pt idx="5">
                  <c:v>1084.8599999999999</c:v>
                </c:pt>
                <c:pt idx="6">
                  <c:v>1084.6099999999999</c:v>
                </c:pt>
                <c:pt idx="7">
                  <c:v>1083.74</c:v>
                </c:pt>
                <c:pt idx="8">
                  <c:v>1084.06</c:v>
                </c:pt>
                <c:pt idx="9">
                  <c:v>1083.6599999999999</c:v>
                </c:pt>
                <c:pt idx="10">
                  <c:v>1086.79</c:v>
                </c:pt>
                <c:pt idx="11">
                  <c:v>1088</c:v>
                </c:pt>
                <c:pt idx="12">
                  <c:v>1088.04</c:v>
                </c:pt>
                <c:pt idx="13">
                  <c:v>1083.97</c:v>
                </c:pt>
                <c:pt idx="14">
                  <c:v>1078.31</c:v>
                </c:pt>
                <c:pt idx="15">
                  <c:v>1074.07</c:v>
                </c:pt>
                <c:pt idx="16">
                  <c:v>1071.78</c:v>
                </c:pt>
                <c:pt idx="17">
                  <c:v>1072.78</c:v>
                </c:pt>
                <c:pt idx="18">
                  <c:v>1075.4100000000001</c:v>
                </c:pt>
                <c:pt idx="19">
                  <c:v>1077.25</c:v>
                </c:pt>
                <c:pt idx="20">
                  <c:v>1078.6099999999999</c:v>
                </c:pt>
                <c:pt idx="21">
                  <c:v>1078.1599999999999</c:v>
                </c:pt>
                <c:pt idx="22">
                  <c:v>1081.99</c:v>
                </c:pt>
                <c:pt idx="23">
                  <c:v>1084.28</c:v>
                </c:pt>
              </c:numCache>
            </c:numRef>
          </c:yVal>
        </c:ser>
        <c:axId val="74932224"/>
        <c:axId val="74933760"/>
      </c:scatterChart>
      <c:valAx>
        <c:axId val="74932224"/>
        <c:scaling>
          <c:orientation val="minMax"/>
        </c:scaling>
        <c:axPos val="b"/>
        <c:numFmt formatCode="d\-mmm\-yy" sourceLinked="1"/>
        <c:tickLblPos val="nextTo"/>
        <c:txPr>
          <a:bodyPr/>
          <a:lstStyle/>
          <a:p>
            <a:pPr>
              <a:defRPr sz="1200" b="1"/>
            </a:pPr>
            <a:endParaRPr lang="en-US"/>
          </a:p>
        </c:txPr>
        <c:crossAx val="74933760"/>
        <c:crosses val="autoZero"/>
        <c:crossBetween val="midCat"/>
        <c:majorUnit val="160"/>
      </c:valAx>
      <c:valAx>
        <c:axId val="74933760"/>
        <c:scaling>
          <c:orientation val="minMax"/>
        </c:scaling>
        <c:axPos val="l"/>
        <c:majorGridlines/>
        <c:title>
          <c:tx>
            <c:rich>
              <a:bodyPr rot="-5400000" vert="horz"/>
              <a:lstStyle/>
              <a:p>
                <a:pPr>
                  <a:defRPr sz="1400"/>
                </a:pPr>
                <a:r>
                  <a:rPr lang="en-US" sz="1400"/>
                  <a:t>Elevation  (Feet amsl)</a:t>
                </a:r>
              </a:p>
            </c:rich>
          </c:tx>
          <c:layout/>
        </c:title>
        <c:numFmt formatCode="General" sourceLinked="1"/>
        <c:tickLblPos val="nextTo"/>
        <c:txPr>
          <a:bodyPr/>
          <a:lstStyle/>
          <a:p>
            <a:pPr>
              <a:defRPr sz="1200" b="1"/>
            </a:pPr>
            <a:endParaRPr lang="en-US"/>
          </a:p>
        </c:txPr>
        <c:crossAx val="74932224"/>
        <c:crosses val="autoZero"/>
        <c:crossBetween val="midCat"/>
      </c:valAx>
    </c:plotArea>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4B47D2-CB45-4AB7-BC16-52E4CF56AD6C}" type="datetimeFigureOut">
              <a:rPr lang="en-US" smtClean="0"/>
              <a:pPr/>
              <a:t>3/5/2014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F50A0F-D808-4576-B404-1C1866529CC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9F50A0F-D808-4576-B404-1C1866529CC3}"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9F50A0F-D808-4576-B404-1C1866529CC3}"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2725EF6-8A00-43D9-A595-A31E6353069C}" type="datetimeFigureOut">
              <a:rPr lang="en-US" smtClean="0"/>
              <a:pPr/>
              <a:t>3/5/2014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9D51EF-82CF-43F2-9D86-96138EA77F7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725EF6-8A00-43D9-A595-A31E6353069C}" type="datetimeFigureOut">
              <a:rPr lang="en-US" smtClean="0"/>
              <a:pPr/>
              <a:t>3/5/2014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9D51EF-82CF-43F2-9D86-96138EA77F7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725EF6-8A00-43D9-A595-A31E6353069C}" type="datetimeFigureOut">
              <a:rPr lang="en-US" smtClean="0"/>
              <a:pPr/>
              <a:t>3/5/2014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9D51EF-82CF-43F2-9D86-96138EA77F7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725EF6-8A00-43D9-A595-A31E6353069C}" type="datetimeFigureOut">
              <a:rPr lang="en-US" smtClean="0"/>
              <a:pPr/>
              <a:t>3/5/2014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9D51EF-82CF-43F2-9D86-96138EA77F7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725EF6-8A00-43D9-A595-A31E6353069C}" type="datetimeFigureOut">
              <a:rPr lang="en-US" smtClean="0"/>
              <a:pPr/>
              <a:t>3/5/2014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9D51EF-82CF-43F2-9D86-96138EA77F7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2725EF6-8A00-43D9-A595-A31E6353069C}" type="datetimeFigureOut">
              <a:rPr lang="en-US" smtClean="0"/>
              <a:pPr/>
              <a:t>3/5/2014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9D51EF-82CF-43F2-9D86-96138EA77F7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2725EF6-8A00-43D9-A595-A31E6353069C}" type="datetimeFigureOut">
              <a:rPr lang="en-US" smtClean="0"/>
              <a:pPr/>
              <a:t>3/5/2014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9D51EF-82CF-43F2-9D86-96138EA77F7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725EF6-8A00-43D9-A595-A31E6353069C}" type="datetimeFigureOut">
              <a:rPr lang="en-US" smtClean="0"/>
              <a:pPr/>
              <a:t>3/5/2014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9D51EF-82CF-43F2-9D86-96138EA77F7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725EF6-8A00-43D9-A595-A31E6353069C}" type="datetimeFigureOut">
              <a:rPr lang="en-US" smtClean="0"/>
              <a:pPr/>
              <a:t>3/5/2014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9D51EF-82CF-43F2-9D86-96138EA77F7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725EF6-8A00-43D9-A595-A31E6353069C}" type="datetimeFigureOut">
              <a:rPr lang="en-US" smtClean="0"/>
              <a:pPr/>
              <a:t>3/5/2014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9D51EF-82CF-43F2-9D86-96138EA77F7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725EF6-8A00-43D9-A595-A31E6353069C}" type="datetimeFigureOut">
              <a:rPr lang="en-US" smtClean="0"/>
              <a:pPr/>
              <a:t>3/5/2014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9D51EF-82CF-43F2-9D86-96138EA77F7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725EF6-8A00-43D9-A595-A31E6353069C}" type="datetimeFigureOut">
              <a:rPr lang="en-US" smtClean="0"/>
              <a:pPr/>
              <a:t>3/5/2014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9D51EF-82CF-43F2-9D86-96138EA77F7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hyperlink" Target="http://www.cpc.ncep.noaa.gov/products/predictions/long_range/lead01/off01_temp.gif" TargetMode="External"/><Relationship Id="rId1" Type="http://schemas.openxmlformats.org/officeDocument/2006/relationships/slideLayout" Target="../slideLayouts/slideLayout6.xml"/><Relationship Id="rId5" Type="http://schemas.openxmlformats.org/officeDocument/2006/relationships/image" Target="../media/image15.gif"/><Relationship Id="rId4" Type="http://schemas.openxmlformats.org/officeDocument/2006/relationships/hyperlink" Target="http://www.cpc.ncep.noaa.gov/products/predictions/long_range/lead01/off01_prcp.gif"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3444" y="1216025"/>
            <a:ext cx="7772400" cy="1470025"/>
          </a:xfrm>
        </p:spPr>
        <p:txBody>
          <a:bodyPr/>
          <a:lstStyle/>
          <a:p>
            <a:r>
              <a:rPr lang="en-US" b="1" dirty="0" smtClean="0">
                <a:solidFill>
                  <a:srgbClr val="996633"/>
                </a:solidFill>
              </a:rPr>
              <a:t>Lake Havasu City Water Supply</a:t>
            </a:r>
            <a:endParaRPr lang="en-US" b="1" dirty="0">
              <a:solidFill>
                <a:srgbClr val="996633"/>
              </a:solidFill>
            </a:endParaRPr>
          </a:p>
        </p:txBody>
      </p:sp>
      <p:sp>
        <p:nvSpPr>
          <p:cNvPr id="3" name="Subtitle 2"/>
          <p:cNvSpPr>
            <a:spLocks noGrp="1"/>
          </p:cNvSpPr>
          <p:nvPr>
            <p:ph type="subTitle" idx="1"/>
          </p:nvPr>
        </p:nvSpPr>
        <p:spPr>
          <a:xfrm>
            <a:off x="1198605" y="2971800"/>
            <a:ext cx="6400800" cy="1752600"/>
          </a:xfrm>
        </p:spPr>
        <p:txBody>
          <a:bodyPr>
            <a:normAutofit/>
          </a:bodyPr>
          <a:lstStyle/>
          <a:p>
            <a:r>
              <a:rPr lang="en-US" b="1" dirty="0" smtClean="0">
                <a:solidFill>
                  <a:srgbClr val="00B0F0"/>
                </a:solidFill>
              </a:rPr>
              <a:t>A Small Fish in the Big Ocean of Water Policy - At the Front Line of Colorado River Shortages</a:t>
            </a:r>
            <a:endParaRPr lang="en-US" b="1" dirty="0">
              <a:solidFill>
                <a:srgbClr val="00B0F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275" y="2465388"/>
            <a:ext cx="8229600" cy="1143000"/>
          </a:xfrm>
        </p:spPr>
        <p:txBody>
          <a:bodyPr>
            <a:normAutofit fontScale="90000"/>
          </a:bodyPr>
          <a:lstStyle/>
          <a:p>
            <a:r>
              <a:rPr lang="en-US" b="1" dirty="0" smtClean="0">
                <a:solidFill>
                  <a:srgbClr val="0033CC"/>
                </a:solidFill>
              </a:rPr>
              <a:t>Current Lower Colorado River Basin Conditions</a:t>
            </a:r>
            <a:endParaRPr lang="en-US" b="1" dirty="0">
              <a:solidFill>
                <a:srgbClr val="0033CC"/>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p:cNvCxnSpPr/>
          <p:nvPr/>
        </p:nvCxnSpPr>
        <p:spPr>
          <a:xfrm flipV="1">
            <a:off x="638175" y="4467225"/>
            <a:ext cx="2781300" cy="19050"/>
          </a:xfrm>
          <a:prstGeom prst="line">
            <a:avLst/>
          </a:prstGeom>
          <a:ln w="254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r>
              <a:rPr lang="en-US" sz="3600" b="1" dirty="0" smtClean="0">
                <a:solidFill>
                  <a:srgbClr val="008000"/>
                </a:solidFill>
              </a:rPr>
              <a:t>Current Lakes Mead and Powell Volumes</a:t>
            </a:r>
            <a:br>
              <a:rPr lang="en-US" sz="3600" b="1" dirty="0" smtClean="0">
                <a:solidFill>
                  <a:srgbClr val="008000"/>
                </a:solidFill>
              </a:rPr>
            </a:br>
            <a:r>
              <a:rPr lang="en-US" sz="2000" b="1" dirty="0" smtClean="0">
                <a:solidFill>
                  <a:srgbClr val="008000"/>
                </a:solidFill>
              </a:rPr>
              <a:t>as of </a:t>
            </a:r>
            <a:r>
              <a:rPr lang="en-US" sz="2000" b="1" dirty="0" smtClean="0">
                <a:solidFill>
                  <a:srgbClr val="FF6600"/>
                </a:solidFill>
              </a:rPr>
              <a:t>2-24-2014</a:t>
            </a:r>
            <a:endParaRPr lang="en-US" sz="3600" b="1" dirty="0">
              <a:solidFill>
                <a:srgbClr val="FF6600"/>
              </a:solidFill>
            </a:endParaRPr>
          </a:p>
        </p:txBody>
      </p:sp>
      <p:sp>
        <p:nvSpPr>
          <p:cNvPr id="5" name="TextBox 4"/>
          <p:cNvSpPr txBox="1"/>
          <p:nvPr/>
        </p:nvSpPr>
        <p:spPr>
          <a:xfrm>
            <a:off x="400050" y="1647825"/>
            <a:ext cx="3943350" cy="400110"/>
          </a:xfrm>
          <a:prstGeom prst="rect">
            <a:avLst/>
          </a:prstGeom>
          <a:noFill/>
        </p:spPr>
        <p:txBody>
          <a:bodyPr wrap="square" rtlCol="0">
            <a:spAutoFit/>
          </a:bodyPr>
          <a:lstStyle/>
          <a:p>
            <a:r>
              <a:rPr lang="en-US" sz="2000" b="1" dirty="0" smtClean="0">
                <a:solidFill>
                  <a:srgbClr val="FF0000"/>
                </a:solidFill>
              </a:rPr>
              <a:t>Lake Mead Level and % Capacity</a:t>
            </a:r>
            <a:endParaRPr lang="en-US" sz="2000" b="1" dirty="0">
              <a:solidFill>
                <a:srgbClr val="FF0000"/>
              </a:solidFill>
            </a:endParaRPr>
          </a:p>
        </p:txBody>
      </p:sp>
      <p:sp>
        <p:nvSpPr>
          <p:cNvPr id="6" name="TextBox 5"/>
          <p:cNvSpPr txBox="1"/>
          <p:nvPr/>
        </p:nvSpPr>
        <p:spPr>
          <a:xfrm>
            <a:off x="4600576" y="1638300"/>
            <a:ext cx="4057650" cy="400110"/>
          </a:xfrm>
          <a:prstGeom prst="rect">
            <a:avLst/>
          </a:prstGeom>
          <a:noFill/>
        </p:spPr>
        <p:txBody>
          <a:bodyPr wrap="square" rtlCol="0">
            <a:spAutoFit/>
          </a:bodyPr>
          <a:lstStyle/>
          <a:p>
            <a:r>
              <a:rPr lang="en-US" sz="2000" b="1" dirty="0" smtClean="0">
                <a:solidFill>
                  <a:srgbClr val="7030A0"/>
                </a:solidFill>
              </a:rPr>
              <a:t>Lake Powell Level and % Capacity</a:t>
            </a:r>
            <a:endParaRPr lang="en-US" sz="2000" b="1" dirty="0">
              <a:solidFill>
                <a:srgbClr val="7030A0"/>
              </a:solidFill>
            </a:endParaRPr>
          </a:p>
        </p:txBody>
      </p:sp>
      <p:sp>
        <p:nvSpPr>
          <p:cNvPr id="7" name="TextBox 6"/>
          <p:cNvSpPr txBox="1"/>
          <p:nvPr/>
        </p:nvSpPr>
        <p:spPr>
          <a:xfrm>
            <a:off x="409574" y="2162175"/>
            <a:ext cx="4095751" cy="1477328"/>
          </a:xfrm>
          <a:prstGeom prst="rect">
            <a:avLst/>
          </a:prstGeom>
          <a:noFill/>
        </p:spPr>
        <p:txBody>
          <a:bodyPr wrap="square" rtlCol="0">
            <a:spAutoFit/>
          </a:bodyPr>
          <a:lstStyle/>
          <a:p>
            <a:r>
              <a:rPr lang="en-US" b="1" dirty="0" smtClean="0"/>
              <a:t>                     Capacity              Current</a:t>
            </a:r>
          </a:p>
          <a:p>
            <a:r>
              <a:rPr lang="en-US" b="1" dirty="0" smtClean="0"/>
              <a:t>Elevation:     1219.6’	1108’</a:t>
            </a:r>
          </a:p>
          <a:p>
            <a:r>
              <a:rPr lang="en-US" b="1" dirty="0" smtClean="0"/>
              <a:t>Volume:    26.12 Mac-ft      12.52 Mac-ft</a:t>
            </a:r>
          </a:p>
          <a:p>
            <a:r>
              <a:rPr lang="en-US" b="1" dirty="0" smtClean="0"/>
              <a:t>                </a:t>
            </a:r>
          </a:p>
          <a:p>
            <a:r>
              <a:rPr lang="en-US" b="1" dirty="0" smtClean="0"/>
              <a:t>	</a:t>
            </a:r>
            <a:r>
              <a:rPr lang="en-US" b="1" dirty="0" smtClean="0">
                <a:solidFill>
                  <a:srgbClr val="FF3300"/>
                </a:solidFill>
              </a:rPr>
              <a:t>~48% full</a:t>
            </a:r>
            <a:endParaRPr lang="en-US" b="1" dirty="0">
              <a:solidFill>
                <a:srgbClr val="FF3300"/>
              </a:solidFill>
            </a:endParaRPr>
          </a:p>
        </p:txBody>
      </p:sp>
      <p:sp>
        <p:nvSpPr>
          <p:cNvPr id="9" name="TextBox 8"/>
          <p:cNvSpPr txBox="1"/>
          <p:nvPr/>
        </p:nvSpPr>
        <p:spPr>
          <a:xfrm>
            <a:off x="4619625" y="2190750"/>
            <a:ext cx="4524375" cy="1754326"/>
          </a:xfrm>
          <a:prstGeom prst="rect">
            <a:avLst/>
          </a:prstGeom>
          <a:noFill/>
        </p:spPr>
        <p:txBody>
          <a:bodyPr wrap="square" rtlCol="0">
            <a:spAutoFit/>
          </a:bodyPr>
          <a:lstStyle/>
          <a:p>
            <a:r>
              <a:rPr lang="en-US" b="1" dirty="0" smtClean="0"/>
              <a:t>                      Capacity             Current</a:t>
            </a:r>
          </a:p>
          <a:p>
            <a:r>
              <a:rPr lang="en-US" b="1" dirty="0" smtClean="0"/>
              <a:t>Elevation:        3700’                3577’</a:t>
            </a:r>
          </a:p>
          <a:p>
            <a:r>
              <a:rPr lang="en-US" b="1" dirty="0" smtClean="0"/>
              <a:t>Capacity:   24.322 Mac-ft      9.877 Mac-ft</a:t>
            </a:r>
          </a:p>
          <a:p>
            <a:endParaRPr lang="en-US" b="1" dirty="0" smtClean="0"/>
          </a:p>
          <a:p>
            <a:r>
              <a:rPr lang="en-US" b="1" dirty="0" smtClean="0"/>
              <a:t>                        </a:t>
            </a:r>
            <a:r>
              <a:rPr lang="en-US" b="1" dirty="0" smtClean="0">
                <a:solidFill>
                  <a:srgbClr val="FF3300"/>
                </a:solidFill>
              </a:rPr>
              <a:t>~41% full</a:t>
            </a:r>
          </a:p>
          <a:p>
            <a:endParaRPr lang="en-US" b="1" dirty="0"/>
          </a:p>
        </p:txBody>
      </p:sp>
      <p:grpSp>
        <p:nvGrpSpPr>
          <p:cNvPr id="13" name="Group 12"/>
          <p:cNvGrpSpPr/>
          <p:nvPr/>
        </p:nvGrpSpPr>
        <p:grpSpPr>
          <a:xfrm>
            <a:off x="752475" y="3855346"/>
            <a:ext cx="2413156" cy="1707254"/>
            <a:chOff x="752475" y="4274446"/>
            <a:chExt cx="2413156" cy="1707254"/>
          </a:xfrm>
        </p:grpSpPr>
        <p:sp>
          <p:nvSpPr>
            <p:cNvPr id="10" name="Freeform 9"/>
            <p:cNvSpPr/>
            <p:nvPr/>
          </p:nvSpPr>
          <p:spPr>
            <a:xfrm>
              <a:off x="752475" y="4274446"/>
              <a:ext cx="2413156" cy="1707254"/>
            </a:xfrm>
            <a:custGeom>
              <a:avLst/>
              <a:gdLst>
                <a:gd name="connsiteX0" fmla="*/ 0 w 2438400"/>
                <a:gd name="connsiteY0" fmla="*/ 0 h 1724025"/>
                <a:gd name="connsiteX1" fmla="*/ 647700 w 2438400"/>
                <a:gd name="connsiteY1" fmla="*/ 1704975 h 1724025"/>
                <a:gd name="connsiteX2" fmla="*/ 1781175 w 2438400"/>
                <a:gd name="connsiteY2" fmla="*/ 1724025 h 1724025"/>
                <a:gd name="connsiteX3" fmla="*/ 2438400 w 2438400"/>
                <a:gd name="connsiteY3" fmla="*/ 28575 h 1724025"/>
                <a:gd name="connsiteX0" fmla="*/ 0 w 2438400"/>
                <a:gd name="connsiteY0" fmla="*/ 0 h 1709157"/>
                <a:gd name="connsiteX1" fmla="*/ 647700 w 2438400"/>
                <a:gd name="connsiteY1" fmla="*/ 1704975 h 1709157"/>
                <a:gd name="connsiteX2" fmla="*/ 1788609 w 2438400"/>
                <a:gd name="connsiteY2" fmla="*/ 1709157 h 1709157"/>
                <a:gd name="connsiteX3" fmla="*/ 2438400 w 2438400"/>
                <a:gd name="connsiteY3" fmla="*/ 28575 h 1709157"/>
                <a:gd name="connsiteX0" fmla="*/ 0 w 2438400"/>
                <a:gd name="connsiteY0" fmla="*/ 0 h 1704975"/>
                <a:gd name="connsiteX1" fmla="*/ 647700 w 2438400"/>
                <a:gd name="connsiteY1" fmla="*/ 1704975 h 1704975"/>
                <a:gd name="connsiteX2" fmla="*/ 1788609 w 2438400"/>
                <a:gd name="connsiteY2" fmla="*/ 1697937 h 1704975"/>
                <a:gd name="connsiteX3" fmla="*/ 2438400 w 2438400"/>
                <a:gd name="connsiteY3" fmla="*/ 28575 h 1704975"/>
                <a:gd name="connsiteX0" fmla="*/ 0 w 2418766"/>
                <a:gd name="connsiteY0" fmla="*/ 0 h 1704975"/>
                <a:gd name="connsiteX1" fmla="*/ 647700 w 2418766"/>
                <a:gd name="connsiteY1" fmla="*/ 1704975 h 1704975"/>
                <a:gd name="connsiteX2" fmla="*/ 1788609 w 2418766"/>
                <a:gd name="connsiteY2" fmla="*/ 1697937 h 1704975"/>
                <a:gd name="connsiteX3" fmla="*/ 2418766 w 2418766"/>
                <a:gd name="connsiteY3" fmla="*/ 17355 h 1704975"/>
                <a:gd name="connsiteX0" fmla="*/ 0 w 2413156"/>
                <a:gd name="connsiteY0" fmla="*/ 2279 h 1707254"/>
                <a:gd name="connsiteX1" fmla="*/ 647700 w 2413156"/>
                <a:gd name="connsiteY1" fmla="*/ 1707254 h 1707254"/>
                <a:gd name="connsiteX2" fmla="*/ 1788609 w 2413156"/>
                <a:gd name="connsiteY2" fmla="*/ 1700216 h 1707254"/>
                <a:gd name="connsiteX3" fmla="*/ 2413156 w 2413156"/>
                <a:gd name="connsiteY3" fmla="*/ 0 h 1707254"/>
              </a:gdLst>
              <a:ahLst/>
              <a:cxnLst>
                <a:cxn ang="0">
                  <a:pos x="connsiteX0" y="connsiteY0"/>
                </a:cxn>
                <a:cxn ang="0">
                  <a:pos x="connsiteX1" y="connsiteY1"/>
                </a:cxn>
                <a:cxn ang="0">
                  <a:pos x="connsiteX2" y="connsiteY2"/>
                </a:cxn>
                <a:cxn ang="0">
                  <a:pos x="connsiteX3" y="connsiteY3"/>
                </a:cxn>
              </a:cxnLst>
              <a:rect l="l" t="t" r="r" b="b"/>
              <a:pathLst>
                <a:path w="2413156" h="1707254">
                  <a:moveTo>
                    <a:pt x="0" y="2279"/>
                  </a:moveTo>
                  <a:lnTo>
                    <a:pt x="647700" y="1707254"/>
                  </a:lnTo>
                  <a:lnTo>
                    <a:pt x="1788609" y="1700216"/>
                  </a:lnTo>
                  <a:lnTo>
                    <a:pt x="2413156" y="0"/>
                  </a:lnTo>
                </a:path>
              </a:pathLst>
            </a:custGeom>
            <a:ln w="22225">
              <a:solidFill>
                <a:srgbClr val="66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986829" y="4879817"/>
              <a:ext cx="1946494" cy="1097441"/>
            </a:xfrm>
            <a:custGeom>
              <a:avLst/>
              <a:gdLst>
                <a:gd name="connsiteX0" fmla="*/ 0 w 1800751"/>
                <a:gd name="connsiteY0" fmla="*/ 0 h 894766"/>
                <a:gd name="connsiteX1" fmla="*/ 1800751 w 1800751"/>
                <a:gd name="connsiteY1" fmla="*/ 0 h 894766"/>
                <a:gd name="connsiteX2" fmla="*/ 1475382 w 1800751"/>
                <a:gd name="connsiteY2" fmla="*/ 891961 h 894766"/>
                <a:gd name="connsiteX3" fmla="*/ 339394 w 1800751"/>
                <a:gd name="connsiteY3" fmla="*/ 894766 h 894766"/>
                <a:gd name="connsiteX4" fmla="*/ 0 w 1800751"/>
                <a:gd name="connsiteY4" fmla="*/ 0 h 894766"/>
                <a:gd name="connsiteX0" fmla="*/ 0 w 1812148"/>
                <a:gd name="connsiteY0" fmla="*/ 2461 h 894766"/>
                <a:gd name="connsiteX1" fmla="*/ 1812148 w 1812148"/>
                <a:gd name="connsiteY1" fmla="*/ 0 h 894766"/>
                <a:gd name="connsiteX2" fmla="*/ 1486779 w 1812148"/>
                <a:gd name="connsiteY2" fmla="*/ 891961 h 894766"/>
                <a:gd name="connsiteX3" fmla="*/ 350791 w 1812148"/>
                <a:gd name="connsiteY3" fmla="*/ 894766 h 894766"/>
                <a:gd name="connsiteX4" fmla="*/ 0 w 1812148"/>
                <a:gd name="connsiteY4" fmla="*/ 2461 h 894766"/>
                <a:gd name="connsiteX0" fmla="*/ 0 w 1846339"/>
                <a:gd name="connsiteY0" fmla="*/ 4922 h 897227"/>
                <a:gd name="connsiteX1" fmla="*/ 1846339 w 1846339"/>
                <a:gd name="connsiteY1" fmla="*/ 0 h 897227"/>
                <a:gd name="connsiteX2" fmla="*/ 1486779 w 1846339"/>
                <a:gd name="connsiteY2" fmla="*/ 894422 h 897227"/>
                <a:gd name="connsiteX3" fmla="*/ 350791 w 1846339"/>
                <a:gd name="connsiteY3" fmla="*/ 897227 h 897227"/>
                <a:gd name="connsiteX4" fmla="*/ 0 w 1846339"/>
                <a:gd name="connsiteY4" fmla="*/ 4922 h 897227"/>
                <a:gd name="connsiteX0" fmla="*/ 0 w 1823545"/>
                <a:gd name="connsiteY0" fmla="*/ 2461 h 894766"/>
                <a:gd name="connsiteX1" fmla="*/ 1823545 w 1823545"/>
                <a:gd name="connsiteY1" fmla="*/ 0 h 894766"/>
                <a:gd name="connsiteX2" fmla="*/ 1486779 w 1823545"/>
                <a:gd name="connsiteY2" fmla="*/ 891961 h 894766"/>
                <a:gd name="connsiteX3" fmla="*/ 350791 w 1823545"/>
                <a:gd name="connsiteY3" fmla="*/ 894766 h 894766"/>
                <a:gd name="connsiteX4" fmla="*/ 0 w 1823545"/>
                <a:gd name="connsiteY4" fmla="*/ 2461 h 894766"/>
                <a:gd name="connsiteX0" fmla="*/ 0 w 1837791"/>
                <a:gd name="connsiteY0" fmla="*/ 2461 h 894766"/>
                <a:gd name="connsiteX1" fmla="*/ 1837791 w 1837791"/>
                <a:gd name="connsiteY1" fmla="*/ 0 h 894766"/>
                <a:gd name="connsiteX2" fmla="*/ 1486779 w 1837791"/>
                <a:gd name="connsiteY2" fmla="*/ 891961 h 894766"/>
                <a:gd name="connsiteX3" fmla="*/ 350791 w 1837791"/>
                <a:gd name="connsiteY3" fmla="*/ 894766 h 894766"/>
                <a:gd name="connsiteX4" fmla="*/ 0 w 1837791"/>
                <a:gd name="connsiteY4" fmla="*/ 2461 h 894766"/>
                <a:gd name="connsiteX0" fmla="*/ 0 w 1837791"/>
                <a:gd name="connsiteY0" fmla="*/ 2461 h 894766"/>
                <a:gd name="connsiteX1" fmla="*/ 1837791 w 1837791"/>
                <a:gd name="connsiteY1" fmla="*/ 0 h 894766"/>
                <a:gd name="connsiteX2" fmla="*/ 1469683 w 1837791"/>
                <a:gd name="connsiteY2" fmla="*/ 894422 h 894766"/>
                <a:gd name="connsiteX3" fmla="*/ 350791 w 1837791"/>
                <a:gd name="connsiteY3" fmla="*/ 894766 h 894766"/>
                <a:gd name="connsiteX4" fmla="*/ 0 w 1837791"/>
                <a:gd name="connsiteY4" fmla="*/ 2461 h 894766"/>
                <a:gd name="connsiteX0" fmla="*/ 0 w 1837791"/>
                <a:gd name="connsiteY0" fmla="*/ 2461 h 894766"/>
                <a:gd name="connsiteX1" fmla="*/ 1837791 w 1837791"/>
                <a:gd name="connsiteY1" fmla="*/ 0 h 894766"/>
                <a:gd name="connsiteX2" fmla="*/ 1458285 w 1837791"/>
                <a:gd name="connsiteY2" fmla="*/ 891962 h 894766"/>
                <a:gd name="connsiteX3" fmla="*/ 350791 w 1837791"/>
                <a:gd name="connsiteY3" fmla="*/ 894766 h 894766"/>
                <a:gd name="connsiteX4" fmla="*/ 0 w 1837791"/>
                <a:gd name="connsiteY4" fmla="*/ 2461 h 894766"/>
                <a:gd name="connsiteX0" fmla="*/ 0 w 1837791"/>
                <a:gd name="connsiteY0" fmla="*/ 2461 h 894766"/>
                <a:gd name="connsiteX1" fmla="*/ 1837791 w 1837791"/>
                <a:gd name="connsiteY1" fmla="*/ 0 h 894766"/>
                <a:gd name="connsiteX2" fmla="*/ 1458285 w 1837791"/>
                <a:gd name="connsiteY2" fmla="*/ 891962 h 894766"/>
                <a:gd name="connsiteX3" fmla="*/ 399229 w 1837791"/>
                <a:gd name="connsiteY3" fmla="*/ 894766 h 894766"/>
                <a:gd name="connsiteX4" fmla="*/ 0 w 1837791"/>
                <a:gd name="connsiteY4" fmla="*/ 2461 h 894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7791" h="894766">
                  <a:moveTo>
                    <a:pt x="0" y="2461"/>
                  </a:moveTo>
                  <a:lnTo>
                    <a:pt x="1837791" y="0"/>
                  </a:lnTo>
                  <a:lnTo>
                    <a:pt x="1458285" y="891962"/>
                  </a:lnTo>
                  <a:lnTo>
                    <a:pt x="399229" y="894766"/>
                  </a:lnTo>
                  <a:lnTo>
                    <a:pt x="0" y="2461"/>
                  </a:lnTo>
                  <a:close/>
                </a:path>
              </a:pathLst>
            </a:custGeom>
            <a:solidFill>
              <a:srgbClr val="00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97161" y="3868360"/>
            <a:ext cx="2413156" cy="1707254"/>
            <a:chOff x="3349311" y="4420810"/>
            <a:chExt cx="2413156" cy="1707254"/>
          </a:xfrm>
        </p:grpSpPr>
        <p:sp>
          <p:nvSpPr>
            <p:cNvPr id="15" name="Freeform 14"/>
            <p:cNvSpPr/>
            <p:nvPr/>
          </p:nvSpPr>
          <p:spPr>
            <a:xfrm>
              <a:off x="3349311" y="4420810"/>
              <a:ext cx="2413156" cy="1707254"/>
            </a:xfrm>
            <a:custGeom>
              <a:avLst/>
              <a:gdLst>
                <a:gd name="connsiteX0" fmla="*/ 0 w 2438400"/>
                <a:gd name="connsiteY0" fmla="*/ 0 h 1724025"/>
                <a:gd name="connsiteX1" fmla="*/ 647700 w 2438400"/>
                <a:gd name="connsiteY1" fmla="*/ 1704975 h 1724025"/>
                <a:gd name="connsiteX2" fmla="*/ 1781175 w 2438400"/>
                <a:gd name="connsiteY2" fmla="*/ 1724025 h 1724025"/>
                <a:gd name="connsiteX3" fmla="*/ 2438400 w 2438400"/>
                <a:gd name="connsiteY3" fmla="*/ 28575 h 1724025"/>
                <a:gd name="connsiteX0" fmla="*/ 0 w 2438400"/>
                <a:gd name="connsiteY0" fmla="*/ 0 h 1709157"/>
                <a:gd name="connsiteX1" fmla="*/ 647700 w 2438400"/>
                <a:gd name="connsiteY1" fmla="*/ 1704975 h 1709157"/>
                <a:gd name="connsiteX2" fmla="*/ 1788609 w 2438400"/>
                <a:gd name="connsiteY2" fmla="*/ 1709157 h 1709157"/>
                <a:gd name="connsiteX3" fmla="*/ 2438400 w 2438400"/>
                <a:gd name="connsiteY3" fmla="*/ 28575 h 1709157"/>
                <a:gd name="connsiteX0" fmla="*/ 0 w 2438400"/>
                <a:gd name="connsiteY0" fmla="*/ 0 h 1704975"/>
                <a:gd name="connsiteX1" fmla="*/ 647700 w 2438400"/>
                <a:gd name="connsiteY1" fmla="*/ 1704975 h 1704975"/>
                <a:gd name="connsiteX2" fmla="*/ 1788609 w 2438400"/>
                <a:gd name="connsiteY2" fmla="*/ 1697937 h 1704975"/>
                <a:gd name="connsiteX3" fmla="*/ 2438400 w 2438400"/>
                <a:gd name="connsiteY3" fmla="*/ 28575 h 1704975"/>
                <a:gd name="connsiteX0" fmla="*/ 0 w 2418766"/>
                <a:gd name="connsiteY0" fmla="*/ 0 h 1704975"/>
                <a:gd name="connsiteX1" fmla="*/ 647700 w 2418766"/>
                <a:gd name="connsiteY1" fmla="*/ 1704975 h 1704975"/>
                <a:gd name="connsiteX2" fmla="*/ 1788609 w 2418766"/>
                <a:gd name="connsiteY2" fmla="*/ 1697937 h 1704975"/>
                <a:gd name="connsiteX3" fmla="*/ 2418766 w 2418766"/>
                <a:gd name="connsiteY3" fmla="*/ 17355 h 1704975"/>
                <a:gd name="connsiteX0" fmla="*/ 0 w 2413156"/>
                <a:gd name="connsiteY0" fmla="*/ 2279 h 1707254"/>
                <a:gd name="connsiteX1" fmla="*/ 647700 w 2413156"/>
                <a:gd name="connsiteY1" fmla="*/ 1707254 h 1707254"/>
                <a:gd name="connsiteX2" fmla="*/ 1788609 w 2413156"/>
                <a:gd name="connsiteY2" fmla="*/ 1700216 h 1707254"/>
                <a:gd name="connsiteX3" fmla="*/ 2413156 w 2413156"/>
                <a:gd name="connsiteY3" fmla="*/ 0 h 1707254"/>
              </a:gdLst>
              <a:ahLst/>
              <a:cxnLst>
                <a:cxn ang="0">
                  <a:pos x="connsiteX0" y="connsiteY0"/>
                </a:cxn>
                <a:cxn ang="0">
                  <a:pos x="connsiteX1" y="connsiteY1"/>
                </a:cxn>
                <a:cxn ang="0">
                  <a:pos x="connsiteX2" y="connsiteY2"/>
                </a:cxn>
                <a:cxn ang="0">
                  <a:pos x="connsiteX3" y="connsiteY3"/>
                </a:cxn>
              </a:cxnLst>
              <a:rect l="l" t="t" r="r" b="b"/>
              <a:pathLst>
                <a:path w="2413156" h="1707254">
                  <a:moveTo>
                    <a:pt x="0" y="2279"/>
                  </a:moveTo>
                  <a:lnTo>
                    <a:pt x="647700" y="1707254"/>
                  </a:lnTo>
                  <a:lnTo>
                    <a:pt x="1788609" y="1700216"/>
                  </a:lnTo>
                  <a:lnTo>
                    <a:pt x="2413156" y="0"/>
                  </a:lnTo>
                </a:path>
              </a:pathLst>
            </a:custGeom>
            <a:ln w="22225">
              <a:solidFill>
                <a:srgbClr val="66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3634971" y="5151422"/>
              <a:ext cx="1843888" cy="972201"/>
            </a:xfrm>
            <a:custGeom>
              <a:avLst/>
              <a:gdLst>
                <a:gd name="connsiteX0" fmla="*/ 0 w 1800751"/>
                <a:gd name="connsiteY0" fmla="*/ 0 h 894766"/>
                <a:gd name="connsiteX1" fmla="*/ 1800751 w 1800751"/>
                <a:gd name="connsiteY1" fmla="*/ 0 h 894766"/>
                <a:gd name="connsiteX2" fmla="*/ 1475382 w 1800751"/>
                <a:gd name="connsiteY2" fmla="*/ 891961 h 894766"/>
                <a:gd name="connsiteX3" fmla="*/ 339394 w 1800751"/>
                <a:gd name="connsiteY3" fmla="*/ 894766 h 894766"/>
                <a:gd name="connsiteX4" fmla="*/ 0 w 1800751"/>
                <a:gd name="connsiteY4" fmla="*/ 0 h 894766"/>
                <a:gd name="connsiteX0" fmla="*/ 0 w 1812148"/>
                <a:gd name="connsiteY0" fmla="*/ 2461 h 894766"/>
                <a:gd name="connsiteX1" fmla="*/ 1812148 w 1812148"/>
                <a:gd name="connsiteY1" fmla="*/ 0 h 894766"/>
                <a:gd name="connsiteX2" fmla="*/ 1486779 w 1812148"/>
                <a:gd name="connsiteY2" fmla="*/ 891961 h 894766"/>
                <a:gd name="connsiteX3" fmla="*/ 350791 w 1812148"/>
                <a:gd name="connsiteY3" fmla="*/ 894766 h 894766"/>
                <a:gd name="connsiteX4" fmla="*/ 0 w 1812148"/>
                <a:gd name="connsiteY4" fmla="*/ 2461 h 894766"/>
                <a:gd name="connsiteX0" fmla="*/ 0 w 1846339"/>
                <a:gd name="connsiteY0" fmla="*/ 4922 h 897227"/>
                <a:gd name="connsiteX1" fmla="*/ 1846339 w 1846339"/>
                <a:gd name="connsiteY1" fmla="*/ 0 h 897227"/>
                <a:gd name="connsiteX2" fmla="*/ 1486779 w 1846339"/>
                <a:gd name="connsiteY2" fmla="*/ 894422 h 897227"/>
                <a:gd name="connsiteX3" fmla="*/ 350791 w 1846339"/>
                <a:gd name="connsiteY3" fmla="*/ 897227 h 897227"/>
                <a:gd name="connsiteX4" fmla="*/ 0 w 1846339"/>
                <a:gd name="connsiteY4" fmla="*/ 4922 h 897227"/>
                <a:gd name="connsiteX0" fmla="*/ 0 w 1823545"/>
                <a:gd name="connsiteY0" fmla="*/ 2461 h 894766"/>
                <a:gd name="connsiteX1" fmla="*/ 1823545 w 1823545"/>
                <a:gd name="connsiteY1" fmla="*/ 0 h 894766"/>
                <a:gd name="connsiteX2" fmla="*/ 1486779 w 1823545"/>
                <a:gd name="connsiteY2" fmla="*/ 891961 h 894766"/>
                <a:gd name="connsiteX3" fmla="*/ 350791 w 1823545"/>
                <a:gd name="connsiteY3" fmla="*/ 894766 h 894766"/>
                <a:gd name="connsiteX4" fmla="*/ 0 w 1823545"/>
                <a:gd name="connsiteY4" fmla="*/ 2461 h 894766"/>
                <a:gd name="connsiteX0" fmla="*/ 0 w 1837791"/>
                <a:gd name="connsiteY0" fmla="*/ 2461 h 894766"/>
                <a:gd name="connsiteX1" fmla="*/ 1837791 w 1837791"/>
                <a:gd name="connsiteY1" fmla="*/ 0 h 894766"/>
                <a:gd name="connsiteX2" fmla="*/ 1486779 w 1837791"/>
                <a:gd name="connsiteY2" fmla="*/ 891961 h 894766"/>
                <a:gd name="connsiteX3" fmla="*/ 350791 w 1837791"/>
                <a:gd name="connsiteY3" fmla="*/ 894766 h 894766"/>
                <a:gd name="connsiteX4" fmla="*/ 0 w 1837791"/>
                <a:gd name="connsiteY4" fmla="*/ 2461 h 894766"/>
                <a:gd name="connsiteX0" fmla="*/ 0 w 1837791"/>
                <a:gd name="connsiteY0" fmla="*/ 2461 h 894766"/>
                <a:gd name="connsiteX1" fmla="*/ 1837791 w 1837791"/>
                <a:gd name="connsiteY1" fmla="*/ 0 h 894766"/>
                <a:gd name="connsiteX2" fmla="*/ 1469683 w 1837791"/>
                <a:gd name="connsiteY2" fmla="*/ 894422 h 894766"/>
                <a:gd name="connsiteX3" fmla="*/ 350791 w 1837791"/>
                <a:gd name="connsiteY3" fmla="*/ 894766 h 894766"/>
                <a:gd name="connsiteX4" fmla="*/ 0 w 1837791"/>
                <a:gd name="connsiteY4" fmla="*/ 2461 h 894766"/>
                <a:gd name="connsiteX0" fmla="*/ 0 w 1837791"/>
                <a:gd name="connsiteY0" fmla="*/ 2461 h 894766"/>
                <a:gd name="connsiteX1" fmla="*/ 1837791 w 1837791"/>
                <a:gd name="connsiteY1" fmla="*/ 0 h 894766"/>
                <a:gd name="connsiteX2" fmla="*/ 1458285 w 1837791"/>
                <a:gd name="connsiteY2" fmla="*/ 891962 h 894766"/>
                <a:gd name="connsiteX3" fmla="*/ 350791 w 1837791"/>
                <a:gd name="connsiteY3" fmla="*/ 894766 h 894766"/>
                <a:gd name="connsiteX4" fmla="*/ 0 w 1837791"/>
                <a:gd name="connsiteY4" fmla="*/ 2461 h 894766"/>
                <a:gd name="connsiteX0" fmla="*/ 0 w 1837791"/>
                <a:gd name="connsiteY0" fmla="*/ 2461 h 894766"/>
                <a:gd name="connsiteX1" fmla="*/ 1837791 w 1837791"/>
                <a:gd name="connsiteY1" fmla="*/ 0 h 894766"/>
                <a:gd name="connsiteX2" fmla="*/ 1458285 w 1837791"/>
                <a:gd name="connsiteY2" fmla="*/ 891962 h 894766"/>
                <a:gd name="connsiteX3" fmla="*/ 399229 w 1837791"/>
                <a:gd name="connsiteY3" fmla="*/ 894766 h 894766"/>
                <a:gd name="connsiteX4" fmla="*/ 0 w 1837791"/>
                <a:gd name="connsiteY4" fmla="*/ 2461 h 894766"/>
                <a:gd name="connsiteX0" fmla="*/ 0 w 1786504"/>
                <a:gd name="connsiteY0" fmla="*/ 132867 h 894766"/>
                <a:gd name="connsiteX1" fmla="*/ 1786504 w 1786504"/>
                <a:gd name="connsiteY1" fmla="*/ 0 h 894766"/>
                <a:gd name="connsiteX2" fmla="*/ 1406998 w 1786504"/>
                <a:gd name="connsiteY2" fmla="*/ 891962 h 894766"/>
                <a:gd name="connsiteX3" fmla="*/ 347942 w 1786504"/>
                <a:gd name="connsiteY3" fmla="*/ 894766 h 894766"/>
                <a:gd name="connsiteX4" fmla="*/ 0 w 1786504"/>
                <a:gd name="connsiteY4" fmla="*/ 132867 h 894766"/>
                <a:gd name="connsiteX0" fmla="*/ 0 w 1692478"/>
                <a:gd name="connsiteY0" fmla="*/ 0 h 761899"/>
                <a:gd name="connsiteX1" fmla="*/ 1692478 w 1692478"/>
                <a:gd name="connsiteY1" fmla="*/ 95959 h 761899"/>
                <a:gd name="connsiteX2" fmla="*/ 1406998 w 1692478"/>
                <a:gd name="connsiteY2" fmla="*/ 759095 h 761899"/>
                <a:gd name="connsiteX3" fmla="*/ 347942 w 1692478"/>
                <a:gd name="connsiteY3" fmla="*/ 761899 h 761899"/>
                <a:gd name="connsiteX4" fmla="*/ 0 w 1692478"/>
                <a:gd name="connsiteY4" fmla="*/ 0 h 761899"/>
                <a:gd name="connsiteX0" fmla="*/ 0 w 1706724"/>
                <a:gd name="connsiteY0" fmla="*/ 0 h 761899"/>
                <a:gd name="connsiteX1" fmla="*/ 1706724 w 1706724"/>
                <a:gd name="connsiteY1" fmla="*/ 49209 h 761899"/>
                <a:gd name="connsiteX2" fmla="*/ 1406998 w 1706724"/>
                <a:gd name="connsiteY2" fmla="*/ 759095 h 761899"/>
                <a:gd name="connsiteX3" fmla="*/ 347942 w 1706724"/>
                <a:gd name="connsiteY3" fmla="*/ 761899 h 761899"/>
                <a:gd name="connsiteX4" fmla="*/ 0 w 1706724"/>
                <a:gd name="connsiteY4" fmla="*/ 0 h 761899"/>
                <a:gd name="connsiteX0" fmla="*/ 0 w 1723820"/>
                <a:gd name="connsiteY0" fmla="*/ 0 h 761899"/>
                <a:gd name="connsiteX1" fmla="*/ 1723820 w 1723820"/>
                <a:gd name="connsiteY1" fmla="*/ 22144 h 761899"/>
                <a:gd name="connsiteX2" fmla="*/ 1406998 w 1723820"/>
                <a:gd name="connsiteY2" fmla="*/ 759095 h 761899"/>
                <a:gd name="connsiteX3" fmla="*/ 347942 w 1723820"/>
                <a:gd name="connsiteY3" fmla="*/ 761899 h 761899"/>
                <a:gd name="connsiteX4" fmla="*/ 0 w 1723820"/>
                <a:gd name="connsiteY4" fmla="*/ 0 h 761899"/>
                <a:gd name="connsiteX0" fmla="*/ 0 w 1723820"/>
                <a:gd name="connsiteY0" fmla="*/ 0 h 761899"/>
                <a:gd name="connsiteX1" fmla="*/ 1723820 w 1723820"/>
                <a:gd name="connsiteY1" fmla="*/ 14762 h 761899"/>
                <a:gd name="connsiteX2" fmla="*/ 1406998 w 1723820"/>
                <a:gd name="connsiteY2" fmla="*/ 759095 h 761899"/>
                <a:gd name="connsiteX3" fmla="*/ 347942 w 1723820"/>
                <a:gd name="connsiteY3" fmla="*/ 761899 h 761899"/>
                <a:gd name="connsiteX4" fmla="*/ 0 w 1723820"/>
                <a:gd name="connsiteY4" fmla="*/ 0 h 761899"/>
                <a:gd name="connsiteX0" fmla="*/ 0 w 1729519"/>
                <a:gd name="connsiteY0" fmla="*/ 0 h 761899"/>
                <a:gd name="connsiteX1" fmla="*/ 1729519 w 1729519"/>
                <a:gd name="connsiteY1" fmla="*/ 2460 h 761899"/>
                <a:gd name="connsiteX2" fmla="*/ 1406998 w 1729519"/>
                <a:gd name="connsiteY2" fmla="*/ 759095 h 761899"/>
                <a:gd name="connsiteX3" fmla="*/ 347942 w 1729519"/>
                <a:gd name="connsiteY3" fmla="*/ 761899 h 761899"/>
                <a:gd name="connsiteX4" fmla="*/ 0 w 1729519"/>
                <a:gd name="connsiteY4" fmla="*/ 0 h 761899"/>
                <a:gd name="connsiteX0" fmla="*/ 0 w 1683930"/>
                <a:gd name="connsiteY0" fmla="*/ 0 h 784213"/>
                <a:gd name="connsiteX1" fmla="*/ 1683930 w 1683930"/>
                <a:gd name="connsiteY1" fmla="*/ 24774 h 784213"/>
                <a:gd name="connsiteX2" fmla="*/ 1361409 w 1683930"/>
                <a:gd name="connsiteY2" fmla="*/ 781409 h 784213"/>
                <a:gd name="connsiteX3" fmla="*/ 302353 w 1683930"/>
                <a:gd name="connsiteY3" fmla="*/ 784213 h 784213"/>
                <a:gd name="connsiteX4" fmla="*/ 0 w 1683930"/>
                <a:gd name="connsiteY4" fmla="*/ 0 h 784213"/>
                <a:gd name="connsiteX0" fmla="*/ 0 w 1692477"/>
                <a:gd name="connsiteY0" fmla="*/ 0 h 784213"/>
                <a:gd name="connsiteX1" fmla="*/ 1692477 w 1692477"/>
                <a:gd name="connsiteY1" fmla="*/ 24774 h 784213"/>
                <a:gd name="connsiteX2" fmla="*/ 1369956 w 1692477"/>
                <a:gd name="connsiteY2" fmla="*/ 781409 h 784213"/>
                <a:gd name="connsiteX3" fmla="*/ 310900 w 1692477"/>
                <a:gd name="connsiteY3" fmla="*/ 784213 h 784213"/>
                <a:gd name="connsiteX4" fmla="*/ 0 w 1692477"/>
                <a:gd name="connsiteY4" fmla="*/ 0 h 784213"/>
                <a:gd name="connsiteX0" fmla="*/ 0 w 1692477"/>
                <a:gd name="connsiteY0" fmla="*/ 0 h 792580"/>
                <a:gd name="connsiteX1" fmla="*/ 1692477 w 1692477"/>
                <a:gd name="connsiteY1" fmla="*/ 24774 h 792580"/>
                <a:gd name="connsiteX2" fmla="*/ 1369956 w 1692477"/>
                <a:gd name="connsiteY2" fmla="*/ 781409 h 792580"/>
                <a:gd name="connsiteX3" fmla="*/ 310900 w 1692477"/>
                <a:gd name="connsiteY3" fmla="*/ 792580 h 792580"/>
                <a:gd name="connsiteX4" fmla="*/ 0 w 1692477"/>
                <a:gd name="connsiteY4" fmla="*/ 0 h 792580"/>
                <a:gd name="connsiteX0" fmla="*/ 0 w 1646889"/>
                <a:gd name="connsiteY0" fmla="*/ 0 h 792580"/>
                <a:gd name="connsiteX1" fmla="*/ 1646889 w 1646889"/>
                <a:gd name="connsiteY1" fmla="*/ 19196 h 792580"/>
                <a:gd name="connsiteX2" fmla="*/ 1369956 w 1646889"/>
                <a:gd name="connsiteY2" fmla="*/ 781409 h 792580"/>
                <a:gd name="connsiteX3" fmla="*/ 310900 w 1646889"/>
                <a:gd name="connsiteY3" fmla="*/ 792580 h 792580"/>
                <a:gd name="connsiteX4" fmla="*/ 0 w 1646889"/>
                <a:gd name="connsiteY4" fmla="*/ 0 h 792580"/>
                <a:gd name="connsiteX0" fmla="*/ 0 w 1658286"/>
                <a:gd name="connsiteY0" fmla="*/ 0 h 792580"/>
                <a:gd name="connsiteX1" fmla="*/ 1658286 w 1658286"/>
                <a:gd name="connsiteY1" fmla="*/ 19196 h 792580"/>
                <a:gd name="connsiteX2" fmla="*/ 1369956 w 1658286"/>
                <a:gd name="connsiteY2" fmla="*/ 781409 h 792580"/>
                <a:gd name="connsiteX3" fmla="*/ 310900 w 1658286"/>
                <a:gd name="connsiteY3" fmla="*/ 792580 h 792580"/>
                <a:gd name="connsiteX4" fmla="*/ 0 w 1658286"/>
                <a:gd name="connsiteY4" fmla="*/ 0 h 792580"/>
                <a:gd name="connsiteX0" fmla="*/ 0 w 1658286"/>
                <a:gd name="connsiteY0" fmla="*/ 0 h 792580"/>
                <a:gd name="connsiteX1" fmla="*/ 1658286 w 1658286"/>
                <a:gd name="connsiteY1" fmla="*/ 19196 h 792580"/>
                <a:gd name="connsiteX2" fmla="*/ 1381353 w 1658286"/>
                <a:gd name="connsiteY2" fmla="*/ 781409 h 792580"/>
                <a:gd name="connsiteX3" fmla="*/ 310900 w 1658286"/>
                <a:gd name="connsiteY3" fmla="*/ 792580 h 792580"/>
                <a:gd name="connsiteX4" fmla="*/ 0 w 1658286"/>
                <a:gd name="connsiteY4" fmla="*/ 0 h 792580"/>
                <a:gd name="connsiteX0" fmla="*/ 0 w 1698176"/>
                <a:gd name="connsiteY0" fmla="*/ 0 h 790127"/>
                <a:gd name="connsiteX1" fmla="*/ 1698176 w 1698176"/>
                <a:gd name="connsiteY1" fmla="*/ 16743 h 790127"/>
                <a:gd name="connsiteX2" fmla="*/ 1421243 w 1698176"/>
                <a:gd name="connsiteY2" fmla="*/ 778956 h 790127"/>
                <a:gd name="connsiteX3" fmla="*/ 350790 w 1698176"/>
                <a:gd name="connsiteY3" fmla="*/ 790127 h 790127"/>
                <a:gd name="connsiteX4" fmla="*/ 0 w 1698176"/>
                <a:gd name="connsiteY4" fmla="*/ 0 h 790127"/>
                <a:gd name="connsiteX0" fmla="*/ 0 w 1740915"/>
                <a:gd name="connsiteY0" fmla="*/ 0 h 790127"/>
                <a:gd name="connsiteX1" fmla="*/ 1740915 w 1740915"/>
                <a:gd name="connsiteY1" fmla="*/ 19195 h 790127"/>
                <a:gd name="connsiteX2" fmla="*/ 1421243 w 1740915"/>
                <a:gd name="connsiteY2" fmla="*/ 778956 h 790127"/>
                <a:gd name="connsiteX3" fmla="*/ 350790 w 1740915"/>
                <a:gd name="connsiteY3" fmla="*/ 790127 h 790127"/>
                <a:gd name="connsiteX4" fmla="*/ 0 w 1740915"/>
                <a:gd name="connsiteY4" fmla="*/ 0 h 790127"/>
                <a:gd name="connsiteX0" fmla="*/ 0 w 1740915"/>
                <a:gd name="connsiteY0" fmla="*/ 0 h 790127"/>
                <a:gd name="connsiteX1" fmla="*/ 1740915 w 1740915"/>
                <a:gd name="connsiteY1" fmla="*/ 19195 h 790127"/>
                <a:gd name="connsiteX2" fmla="*/ 1409846 w 1740915"/>
                <a:gd name="connsiteY2" fmla="*/ 783862 h 790127"/>
                <a:gd name="connsiteX3" fmla="*/ 350790 w 1740915"/>
                <a:gd name="connsiteY3" fmla="*/ 790127 h 790127"/>
                <a:gd name="connsiteX4" fmla="*/ 0 w 1740915"/>
                <a:gd name="connsiteY4" fmla="*/ 0 h 7901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0915" h="790127">
                  <a:moveTo>
                    <a:pt x="0" y="0"/>
                  </a:moveTo>
                  <a:lnTo>
                    <a:pt x="1740915" y="19195"/>
                  </a:lnTo>
                  <a:lnTo>
                    <a:pt x="1409846" y="783862"/>
                  </a:lnTo>
                  <a:lnTo>
                    <a:pt x="350790" y="790127"/>
                  </a:lnTo>
                  <a:lnTo>
                    <a:pt x="0" y="0"/>
                  </a:lnTo>
                  <a:close/>
                </a:path>
              </a:pathLst>
            </a:custGeom>
            <a:solidFill>
              <a:srgbClr val="00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3" name="Straight Connector 22"/>
          <p:cNvCxnSpPr/>
          <p:nvPr/>
        </p:nvCxnSpPr>
        <p:spPr>
          <a:xfrm flipV="1">
            <a:off x="666750" y="4819650"/>
            <a:ext cx="2705100" cy="1905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476625" y="4629150"/>
            <a:ext cx="712054" cy="369332"/>
          </a:xfrm>
          <a:prstGeom prst="rect">
            <a:avLst/>
          </a:prstGeom>
          <a:noFill/>
        </p:spPr>
        <p:txBody>
          <a:bodyPr wrap="none" rtlCol="0">
            <a:spAutoFit/>
          </a:bodyPr>
          <a:lstStyle/>
          <a:p>
            <a:r>
              <a:rPr lang="en-US" b="1" dirty="0" smtClean="0">
                <a:solidFill>
                  <a:srgbClr val="FF3300"/>
                </a:solidFill>
              </a:rPr>
              <a:t>1075’</a:t>
            </a:r>
            <a:endParaRPr lang="en-US" b="1" dirty="0">
              <a:solidFill>
                <a:srgbClr val="FF3300"/>
              </a:solidFill>
            </a:endParaRPr>
          </a:p>
        </p:txBody>
      </p:sp>
      <p:cxnSp>
        <p:nvCxnSpPr>
          <p:cNvPr id="26" name="Straight Connector 25"/>
          <p:cNvCxnSpPr/>
          <p:nvPr/>
        </p:nvCxnSpPr>
        <p:spPr>
          <a:xfrm flipV="1">
            <a:off x="5057775" y="4619625"/>
            <a:ext cx="2781300" cy="19050"/>
          </a:xfrm>
          <a:prstGeom prst="line">
            <a:avLst/>
          </a:prstGeom>
          <a:ln w="254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390900" y="4257675"/>
            <a:ext cx="712054" cy="369332"/>
          </a:xfrm>
          <a:prstGeom prst="rect">
            <a:avLst/>
          </a:prstGeom>
          <a:noFill/>
        </p:spPr>
        <p:txBody>
          <a:bodyPr wrap="none" rtlCol="0">
            <a:spAutoFit/>
          </a:bodyPr>
          <a:lstStyle/>
          <a:p>
            <a:r>
              <a:rPr lang="en-US" b="1" dirty="0" smtClean="0">
                <a:solidFill>
                  <a:srgbClr val="FF3300"/>
                </a:solidFill>
              </a:rPr>
              <a:t>1108’</a:t>
            </a:r>
            <a:endParaRPr lang="en-US" b="1" dirty="0">
              <a:solidFill>
                <a:srgbClr val="FF3300"/>
              </a:solidFill>
            </a:endParaRPr>
          </a:p>
        </p:txBody>
      </p:sp>
      <p:sp>
        <p:nvSpPr>
          <p:cNvPr id="28" name="TextBox 27"/>
          <p:cNvSpPr txBox="1"/>
          <p:nvPr/>
        </p:nvSpPr>
        <p:spPr>
          <a:xfrm>
            <a:off x="7867650" y="4457700"/>
            <a:ext cx="712054" cy="369332"/>
          </a:xfrm>
          <a:prstGeom prst="rect">
            <a:avLst/>
          </a:prstGeom>
          <a:noFill/>
        </p:spPr>
        <p:txBody>
          <a:bodyPr wrap="none" rtlCol="0">
            <a:spAutoFit/>
          </a:bodyPr>
          <a:lstStyle/>
          <a:p>
            <a:r>
              <a:rPr lang="en-US" b="1" dirty="0" smtClean="0">
                <a:solidFill>
                  <a:srgbClr val="FF3300"/>
                </a:solidFill>
              </a:rPr>
              <a:t>3576’</a:t>
            </a:r>
            <a:endParaRPr lang="en-US" b="1" dirty="0">
              <a:solidFill>
                <a:srgbClr val="FF33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2800" b="1" dirty="0" smtClean="0">
                <a:solidFill>
                  <a:srgbClr val="0033CC"/>
                </a:solidFill>
              </a:rPr>
              <a:t>CR Interim Guidelines for Shortages and Coordinated Operations for Lakes Mead and Powell</a:t>
            </a:r>
            <a:endParaRPr lang="en-US" sz="2800" b="1" dirty="0">
              <a:solidFill>
                <a:srgbClr val="0033CC"/>
              </a:solidFill>
            </a:endParaRPr>
          </a:p>
        </p:txBody>
      </p:sp>
      <p:sp>
        <p:nvSpPr>
          <p:cNvPr id="3" name="TextBox 2"/>
          <p:cNvSpPr txBox="1"/>
          <p:nvPr/>
        </p:nvSpPr>
        <p:spPr>
          <a:xfrm>
            <a:off x="170688" y="1001661"/>
            <a:ext cx="8820911" cy="5632311"/>
          </a:xfrm>
          <a:prstGeom prst="rect">
            <a:avLst/>
          </a:prstGeom>
          <a:noFill/>
        </p:spPr>
        <p:txBody>
          <a:bodyPr wrap="square" rtlCol="0">
            <a:spAutoFit/>
          </a:bodyPr>
          <a:lstStyle/>
          <a:p>
            <a:r>
              <a:rPr lang="en-US" sz="2000" b="1" dirty="0" smtClean="0">
                <a:solidFill>
                  <a:schemeClr val="accent2">
                    <a:lumMod val="75000"/>
                  </a:schemeClr>
                </a:solidFill>
              </a:rPr>
              <a:t>Equalization of reservoir storage in Lake Mead and Lake Powell.</a:t>
            </a:r>
          </a:p>
          <a:p>
            <a:endParaRPr lang="en-US" sz="2000" b="1" dirty="0" smtClean="0"/>
          </a:p>
          <a:p>
            <a:r>
              <a:rPr lang="en-US" sz="2000" b="1" dirty="0" smtClean="0">
                <a:solidFill>
                  <a:srgbClr val="008000"/>
                </a:solidFill>
              </a:rPr>
              <a:t>In effect to 2026 – negotiations to extend this strategy or develop a new plan will begin much sooner.</a:t>
            </a:r>
          </a:p>
          <a:p>
            <a:endParaRPr lang="en-US" sz="2000" b="1" dirty="0" smtClean="0">
              <a:solidFill>
                <a:srgbClr val="008000"/>
              </a:solidFill>
            </a:endParaRPr>
          </a:p>
          <a:p>
            <a:r>
              <a:rPr lang="en-US" sz="2000" b="1" dirty="0" smtClean="0">
                <a:solidFill>
                  <a:srgbClr val="9933FF"/>
                </a:solidFill>
              </a:rPr>
              <a:t>Shortage declaration tiers if forecast Lake Mead elevation reaches a trigger elevation in </a:t>
            </a:r>
            <a:r>
              <a:rPr lang="en-US" sz="2000" b="1" dirty="0" smtClean="0">
                <a:solidFill>
                  <a:srgbClr val="FF3300"/>
                </a:solidFill>
              </a:rPr>
              <a:t>January</a:t>
            </a:r>
            <a:r>
              <a:rPr lang="en-US" sz="2000" b="1" dirty="0" smtClean="0">
                <a:solidFill>
                  <a:srgbClr val="9933FF"/>
                </a:solidFill>
              </a:rPr>
              <a:t>.</a:t>
            </a:r>
          </a:p>
          <a:p>
            <a:endParaRPr lang="en-US" dirty="0" smtClean="0"/>
          </a:p>
          <a:p>
            <a:endParaRPr lang="en-US" dirty="0" smtClean="0"/>
          </a:p>
          <a:p>
            <a:endParaRPr lang="en-US" dirty="0" smtClean="0"/>
          </a:p>
          <a:p>
            <a:r>
              <a:rPr lang="en-US" dirty="0" smtClean="0"/>
              <a:t>	</a:t>
            </a:r>
          </a:p>
          <a:p>
            <a:endParaRPr lang="en-US" dirty="0" smtClean="0"/>
          </a:p>
          <a:p>
            <a:endParaRPr lang="en-US" dirty="0" smtClean="0"/>
          </a:p>
          <a:p>
            <a:endParaRPr lang="en-US" dirty="0" smtClean="0"/>
          </a:p>
          <a:p>
            <a:endParaRPr lang="en-US" dirty="0" smtClean="0"/>
          </a:p>
          <a:p>
            <a:endParaRPr lang="en-US" dirty="0" smtClean="0"/>
          </a:p>
          <a:p>
            <a:r>
              <a:rPr lang="en-US" b="1" dirty="0" smtClean="0">
                <a:solidFill>
                  <a:srgbClr val="008080"/>
                </a:solidFill>
              </a:rPr>
              <a:t>* Minute 319 with Mexico will expire at the end of 2017, if not extended to 2026.</a:t>
            </a:r>
          </a:p>
          <a:p>
            <a:endParaRPr lang="en-US" sz="2000" b="1" dirty="0" smtClean="0">
              <a:solidFill>
                <a:srgbClr val="FF0000"/>
              </a:solidFill>
            </a:endParaRPr>
          </a:p>
          <a:p>
            <a:r>
              <a:rPr lang="en-US" sz="2000" b="1" dirty="0" smtClean="0">
                <a:solidFill>
                  <a:srgbClr val="FF0000"/>
                </a:solidFill>
              </a:rPr>
              <a:t>If lake level falls below 1025 ft, </a:t>
            </a:r>
            <a:r>
              <a:rPr lang="en-US" sz="2000" b="1" u="sng" dirty="0" smtClean="0">
                <a:solidFill>
                  <a:srgbClr val="660066"/>
                </a:solidFill>
              </a:rPr>
              <a:t>then renegotiation with the Seven Basin states</a:t>
            </a:r>
            <a:r>
              <a:rPr lang="en-US" sz="2000" b="1" dirty="0" smtClean="0">
                <a:solidFill>
                  <a:srgbClr val="FF0000"/>
                </a:solidFill>
              </a:rPr>
              <a:t>.</a:t>
            </a:r>
            <a:endParaRPr lang="en-US" sz="2000" b="1" dirty="0">
              <a:solidFill>
                <a:srgbClr val="FF0000"/>
              </a:solidFill>
            </a:endParaRPr>
          </a:p>
        </p:txBody>
      </p:sp>
      <p:graphicFrame>
        <p:nvGraphicFramePr>
          <p:cNvPr id="5" name="Table 4"/>
          <p:cNvGraphicFramePr>
            <a:graphicFrameLocks noGrp="1"/>
          </p:cNvGraphicFramePr>
          <p:nvPr/>
        </p:nvGraphicFramePr>
        <p:xfrm>
          <a:off x="260985" y="3260284"/>
          <a:ext cx="8639175" cy="2301240"/>
        </p:xfrm>
        <a:graphic>
          <a:graphicData uri="http://schemas.openxmlformats.org/drawingml/2006/table">
            <a:tbl>
              <a:tblPr firstRow="1" bandRow="1">
                <a:tableStyleId>{21E4AEA4-8DFA-4A89-87EB-49C32662AFE0}</a:tableStyleId>
              </a:tblPr>
              <a:tblGrid>
                <a:gridCol w="1033748"/>
                <a:gridCol w="1255265"/>
                <a:gridCol w="1425737"/>
                <a:gridCol w="1514475"/>
                <a:gridCol w="1582433"/>
                <a:gridCol w="1827517"/>
              </a:tblGrid>
              <a:tr h="370840">
                <a:tc>
                  <a:txBody>
                    <a:bodyPr/>
                    <a:lstStyle/>
                    <a:p>
                      <a:pPr algn="ctr"/>
                      <a:r>
                        <a:rPr lang="en-US" dirty="0" smtClean="0"/>
                        <a:t>Shortage Stage</a:t>
                      </a:r>
                      <a:endParaRPr lang="en-US" dirty="0"/>
                    </a:p>
                  </a:txBody>
                  <a:tcPr anchor="ctr"/>
                </a:tc>
                <a:tc>
                  <a:txBody>
                    <a:bodyPr/>
                    <a:lstStyle/>
                    <a:p>
                      <a:pPr algn="ctr"/>
                      <a:r>
                        <a:rPr lang="en-US" dirty="0" smtClean="0"/>
                        <a:t>Lake</a:t>
                      </a:r>
                      <a:r>
                        <a:rPr lang="en-US" baseline="0" dirty="0" smtClean="0"/>
                        <a:t> Mead Trigger Elevation (feet amsl)</a:t>
                      </a:r>
                      <a:endParaRPr lang="en-US" dirty="0"/>
                    </a:p>
                  </a:txBody>
                  <a:tcPr anchor="ctr"/>
                </a:tc>
                <a:tc>
                  <a:txBody>
                    <a:bodyPr/>
                    <a:lstStyle/>
                    <a:p>
                      <a:pPr algn="ctr"/>
                      <a:r>
                        <a:rPr lang="en-US" dirty="0" smtClean="0"/>
                        <a:t>Volume of Total</a:t>
                      </a:r>
                      <a:r>
                        <a:rPr lang="en-US" baseline="0" dirty="0" smtClean="0"/>
                        <a:t> U.S. Shortage  (ac-ft)</a:t>
                      </a:r>
                      <a:endParaRPr lang="en-US" dirty="0"/>
                    </a:p>
                  </a:txBody>
                  <a:tcPr anchor="ctr"/>
                </a:tc>
                <a:tc>
                  <a:txBody>
                    <a:bodyPr/>
                    <a:lstStyle/>
                    <a:p>
                      <a:pPr algn="ctr"/>
                      <a:r>
                        <a:rPr lang="en-US" dirty="0" smtClean="0"/>
                        <a:t>Arizona’s Entitlement with Shortage (Mac-ft)</a:t>
                      </a:r>
                      <a:endParaRPr lang="en-US" dirty="0"/>
                    </a:p>
                  </a:txBody>
                  <a:tcPr anchor="ctr"/>
                </a:tc>
                <a:tc>
                  <a:txBody>
                    <a:bodyPr/>
                    <a:lstStyle/>
                    <a:p>
                      <a:pPr algn="ctr"/>
                      <a:r>
                        <a:rPr lang="en-US" dirty="0" smtClean="0"/>
                        <a:t>Nevada’s Entitlement with Shortage</a:t>
                      </a:r>
                    </a:p>
                    <a:p>
                      <a:pPr algn="ctr"/>
                      <a:r>
                        <a:rPr lang="en-US" dirty="0" smtClean="0"/>
                        <a:t>(ac-ft)</a:t>
                      </a:r>
                      <a:endParaRPr lang="en-US" dirty="0"/>
                    </a:p>
                  </a:txBody>
                  <a:tcPr anchor="ctr"/>
                </a:tc>
                <a:tc>
                  <a:txBody>
                    <a:bodyPr/>
                    <a:lstStyle/>
                    <a:p>
                      <a:pPr algn="ctr"/>
                      <a:r>
                        <a:rPr lang="en-US" dirty="0" smtClean="0"/>
                        <a:t>Water</a:t>
                      </a:r>
                      <a:r>
                        <a:rPr lang="en-US" baseline="0" dirty="0" smtClean="0"/>
                        <a:t> Delivery Reduction to Mexico             (ac-ft)*</a:t>
                      </a:r>
                      <a:endParaRPr lang="en-US" dirty="0"/>
                    </a:p>
                  </a:txBody>
                  <a:tcPr anchor="ctr"/>
                </a:tc>
              </a:tr>
              <a:tr h="370840">
                <a:tc>
                  <a:txBody>
                    <a:bodyPr/>
                    <a:lstStyle/>
                    <a:p>
                      <a:pPr algn="ctr"/>
                      <a:r>
                        <a:rPr lang="en-US" b="1" dirty="0" smtClean="0"/>
                        <a:t>Tier I</a:t>
                      </a:r>
                      <a:endParaRPr lang="en-US" b="1" dirty="0"/>
                    </a:p>
                  </a:txBody>
                  <a:tcPr anchor="ctr"/>
                </a:tc>
                <a:tc>
                  <a:txBody>
                    <a:bodyPr/>
                    <a:lstStyle/>
                    <a:p>
                      <a:pPr algn="ctr"/>
                      <a:r>
                        <a:rPr lang="en-US" b="1" dirty="0" smtClean="0"/>
                        <a:t>1075’</a:t>
                      </a:r>
                      <a:endParaRPr lang="en-US" b="1" dirty="0"/>
                    </a:p>
                  </a:txBody>
                  <a:tcPr anchor="ctr"/>
                </a:tc>
                <a:tc>
                  <a:txBody>
                    <a:bodyPr/>
                    <a:lstStyle/>
                    <a:p>
                      <a:pPr algn="ctr"/>
                      <a:r>
                        <a:rPr lang="en-US" b="1" smtClean="0"/>
                        <a:t>333,000</a:t>
                      </a:r>
                      <a:endParaRPr lang="en-US" b="1" dirty="0"/>
                    </a:p>
                  </a:txBody>
                  <a:tcPr anchor="ctr"/>
                </a:tc>
                <a:tc>
                  <a:txBody>
                    <a:bodyPr/>
                    <a:lstStyle/>
                    <a:p>
                      <a:pPr algn="ctr"/>
                      <a:r>
                        <a:rPr lang="en-US" b="1" dirty="0" smtClean="0"/>
                        <a:t>2.48</a:t>
                      </a:r>
                      <a:endParaRPr lang="en-US" b="1" dirty="0"/>
                    </a:p>
                  </a:txBody>
                  <a:tcPr anchor="ctr"/>
                </a:tc>
                <a:tc>
                  <a:txBody>
                    <a:bodyPr/>
                    <a:lstStyle/>
                    <a:p>
                      <a:pPr algn="ctr"/>
                      <a:r>
                        <a:rPr lang="en-US" b="1" dirty="0" smtClean="0"/>
                        <a:t>287,000</a:t>
                      </a:r>
                      <a:endParaRPr lang="en-US" b="1" dirty="0"/>
                    </a:p>
                  </a:txBody>
                  <a:tcPr anchor="ctr"/>
                </a:tc>
                <a:tc>
                  <a:txBody>
                    <a:bodyPr/>
                    <a:lstStyle/>
                    <a:p>
                      <a:pPr algn="ctr"/>
                      <a:r>
                        <a:rPr lang="en-US" b="1" dirty="0" smtClean="0"/>
                        <a:t>50,000</a:t>
                      </a:r>
                      <a:endParaRPr lang="en-US" b="1" dirty="0"/>
                    </a:p>
                  </a:txBody>
                  <a:tcPr anchor="ctr"/>
                </a:tc>
              </a:tr>
              <a:tr h="370840">
                <a:tc>
                  <a:txBody>
                    <a:bodyPr/>
                    <a:lstStyle/>
                    <a:p>
                      <a:pPr algn="ctr"/>
                      <a:r>
                        <a:rPr lang="en-US" b="1" dirty="0" smtClean="0"/>
                        <a:t>Tier II</a:t>
                      </a:r>
                      <a:endParaRPr lang="en-US" b="1" dirty="0"/>
                    </a:p>
                  </a:txBody>
                  <a:tcPr anchor="ctr"/>
                </a:tc>
                <a:tc>
                  <a:txBody>
                    <a:bodyPr/>
                    <a:lstStyle/>
                    <a:p>
                      <a:pPr algn="ctr"/>
                      <a:r>
                        <a:rPr lang="en-US" b="1" dirty="0" smtClean="0"/>
                        <a:t>1050’</a:t>
                      </a:r>
                      <a:endParaRPr lang="en-US" b="1" dirty="0"/>
                    </a:p>
                  </a:txBody>
                  <a:tcPr anchor="ctr"/>
                </a:tc>
                <a:tc>
                  <a:txBody>
                    <a:bodyPr/>
                    <a:lstStyle/>
                    <a:p>
                      <a:pPr algn="ctr"/>
                      <a:r>
                        <a:rPr lang="en-US" b="1" dirty="0" smtClean="0"/>
                        <a:t>417,000</a:t>
                      </a:r>
                      <a:endParaRPr lang="en-US" b="1" dirty="0"/>
                    </a:p>
                  </a:txBody>
                  <a:tcPr anchor="ctr"/>
                </a:tc>
                <a:tc>
                  <a:txBody>
                    <a:bodyPr/>
                    <a:lstStyle/>
                    <a:p>
                      <a:pPr algn="ctr"/>
                      <a:r>
                        <a:rPr lang="en-US" b="1" dirty="0" smtClean="0"/>
                        <a:t>2.40</a:t>
                      </a:r>
                      <a:endParaRPr lang="en-US" b="1" dirty="0"/>
                    </a:p>
                  </a:txBody>
                  <a:tcPr anchor="ctr"/>
                </a:tc>
                <a:tc>
                  <a:txBody>
                    <a:bodyPr/>
                    <a:lstStyle/>
                    <a:p>
                      <a:pPr algn="ctr"/>
                      <a:r>
                        <a:rPr lang="en-US" b="1" dirty="0" smtClean="0"/>
                        <a:t>283,000</a:t>
                      </a:r>
                      <a:endParaRPr lang="en-US" b="1" dirty="0"/>
                    </a:p>
                  </a:txBody>
                  <a:tcPr anchor="ctr"/>
                </a:tc>
                <a:tc>
                  <a:txBody>
                    <a:bodyPr/>
                    <a:lstStyle/>
                    <a:p>
                      <a:pPr algn="ctr"/>
                      <a:r>
                        <a:rPr lang="en-US" b="1" dirty="0" smtClean="0"/>
                        <a:t>75,000</a:t>
                      </a:r>
                      <a:endParaRPr lang="en-US" b="1" dirty="0"/>
                    </a:p>
                  </a:txBody>
                  <a:tcPr anchor="ctr"/>
                </a:tc>
              </a:tr>
              <a:tr h="370840">
                <a:tc>
                  <a:txBody>
                    <a:bodyPr/>
                    <a:lstStyle/>
                    <a:p>
                      <a:pPr algn="ctr"/>
                      <a:r>
                        <a:rPr lang="en-US" b="1" dirty="0" smtClean="0"/>
                        <a:t>Tier III</a:t>
                      </a:r>
                      <a:endParaRPr lang="en-US" b="1" dirty="0"/>
                    </a:p>
                  </a:txBody>
                  <a:tcPr anchor="ctr"/>
                </a:tc>
                <a:tc>
                  <a:txBody>
                    <a:bodyPr/>
                    <a:lstStyle/>
                    <a:p>
                      <a:pPr algn="ctr"/>
                      <a:r>
                        <a:rPr lang="en-US" b="1" dirty="0" smtClean="0"/>
                        <a:t>1025’</a:t>
                      </a:r>
                      <a:endParaRPr lang="en-US" b="1" dirty="0"/>
                    </a:p>
                  </a:txBody>
                  <a:tcPr anchor="ctr"/>
                </a:tc>
                <a:tc>
                  <a:txBody>
                    <a:bodyPr/>
                    <a:lstStyle/>
                    <a:p>
                      <a:pPr algn="ctr"/>
                      <a:r>
                        <a:rPr lang="en-US" b="1" dirty="0" smtClean="0"/>
                        <a:t>500,000</a:t>
                      </a:r>
                      <a:endParaRPr lang="en-US" b="1" dirty="0"/>
                    </a:p>
                  </a:txBody>
                  <a:tcPr anchor="ctr"/>
                </a:tc>
                <a:tc>
                  <a:txBody>
                    <a:bodyPr/>
                    <a:lstStyle/>
                    <a:p>
                      <a:pPr algn="ctr"/>
                      <a:r>
                        <a:rPr lang="en-US" b="1" dirty="0" smtClean="0"/>
                        <a:t>2.32</a:t>
                      </a:r>
                      <a:endParaRPr lang="en-US" b="1" dirty="0"/>
                    </a:p>
                  </a:txBody>
                  <a:tcPr anchor="ctr"/>
                </a:tc>
                <a:tc>
                  <a:txBody>
                    <a:bodyPr/>
                    <a:lstStyle/>
                    <a:p>
                      <a:pPr algn="ctr"/>
                      <a:r>
                        <a:rPr lang="en-US" b="1" dirty="0" smtClean="0"/>
                        <a:t>280,000</a:t>
                      </a:r>
                      <a:endParaRPr lang="en-US" b="1" dirty="0"/>
                    </a:p>
                  </a:txBody>
                  <a:tcPr anchor="ctr"/>
                </a:tc>
                <a:tc>
                  <a:txBody>
                    <a:bodyPr/>
                    <a:lstStyle/>
                    <a:p>
                      <a:pPr algn="ctr"/>
                      <a:r>
                        <a:rPr lang="en-US" b="1" dirty="0" smtClean="0"/>
                        <a:t>125,000</a:t>
                      </a:r>
                      <a:endParaRPr lang="en-US" b="1" dirty="0"/>
                    </a:p>
                  </a:txBody>
                  <a:tcPr anchor="ct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P Shortage Projections.jpg"/>
          <p:cNvPicPr>
            <a:picLocks noChangeAspect="1"/>
          </p:cNvPicPr>
          <p:nvPr/>
        </p:nvPicPr>
        <p:blipFill>
          <a:blip r:embed="rId2" cstate="print"/>
          <a:stretch>
            <a:fillRect/>
          </a:stretch>
        </p:blipFill>
        <p:spPr>
          <a:xfrm rot="16140000">
            <a:off x="1402732" y="-900610"/>
            <a:ext cx="6698416" cy="8668537"/>
          </a:xfrm>
          <a:prstGeom prst="rect">
            <a:avLst/>
          </a:prstGeom>
        </p:spPr>
      </p:pic>
      <p:sp>
        <p:nvSpPr>
          <p:cNvPr id="2" name="Title 1"/>
          <p:cNvSpPr>
            <a:spLocks noGrp="1"/>
          </p:cNvSpPr>
          <p:nvPr>
            <p:ph type="title"/>
          </p:nvPr>
        </p:nvSpPr>
        <p:spPr>
          <a:solidFill>
            <a:schemeClr val="bg1"/>
          </a:solidFill>
        </p:spPr>
        <p:txBody>
          <a:bodyPr>
            <a:normAutofit fontScale="90000"/>
          </a:bodyPr>
          <a:lstStyle/>
          <a:p>
            <a:r>
              <a:rPr lang="en-US" b="1" dirty="0" smtClean="0">
                <a:solidFill>
                  <a:srgbClr val="00B050"/>
                </a:solidFill>
              </a:rPr>
              <a:t>Central Arizona Project CR Shortage Declaration Probabilities</a:t>
            </a:r>
            <a:endParaRPr lang="en-US" b="1" dirty="0">
              <a:solidFill>
                <a:srgbClr val="00B050"/>
              </a:solidFill>
            </a:endParaRPr>
          </a:p>
        </p:txBody>
      </p:sp>
      <p:sp>
        <p:nvSpPr>
          <p:cNvPr id="4" name="TextBox 3"/>
          <p:cNvSpPr txBox="1"/>
          <p:nvPr/>
        </p:nvSpPr>
        <p:spPr>
          <a:xfrm>
            <a:off x="2990850" y="3676650"/>
            <a:ext cx="457200" cy="215444"/>
          </a:xfrm>
          <a:prstGeom prst="rect">
            <a:avLst/>
          </a:prstGeom>
          <a:noFill/>
        </p:spPr>
        <p:txBody>
          <a:bodyPr wrap="square" lIns="0" tIns="0" rIns="0" bIns="0" rtlCol="0">
            <a:spAutoFit/>
          </a:bodyPr>
          <a:lstStyle/>
          <a:p>
            <a:r>
              <a:rPr lang="en-US" sz="1400" b="1" dirty="0" smtClean="0">
                <a:latin typeface="Arial" pitchFamily="34" charset="0"/>
                <a:cs typeface="Arial" pitchFamily="34" charset="0"/>
              </a:rPr>
              <a:t>2016</a:t>
            </a:r>
            <a:endParaRPr lang="en-US" sz="1400" b="1" dirty="0">
              <a:latin typeface="Arial" pitchFamily="34" charset="0"/>
              <a:cs typeface="Arial" pitchFamily="34" charset="0"/>
            </a:endParaRPr>
          </a:p>
        </p:txBody>
      </p:sp>
      <p:sp>
        <p:nvSpPr>
          <p:cNvPr id="5" name="TextBox 4"/>
          <p:cNvSpPr txBox="1"/>
          <p:nvPr/>
        </p:nvSpPr>
        <p:spPr>
          <a:xfrm>
            <a:off x="1981200" y="3048000"/>
            <a:ext cx="457200" cy="276999"/>
          </a:xfrm>
          <a:prstGeom prst="rect">
            <a:avLst/>
          </a:prstGeom>
          <a:solidFill>
            <a:schemeClr val="bg1"/>
          </a:solidFill>
        </p:spPr>
        <p:txBody>
          <a:bodyPr wrap="square" lIns="0" tIns="0" rIns="0" bIns="0" rtlCol="0">
            <a:spAutoFit/>
          </a:bodyPr>
          <a:lstStyle/>
          <a:p>
            <a:r>
              <a:rPr lang="en-US" dirty="0" smtClean="0"/>
              <a:t>60%</a:t>
            </a:r>
            <a:endParaRPr lang="en-US" dirty="0"/>
          </a:p>
        </p:txBody>
      </p:sp>
      <p:sp>
        <p:nvSpPr>
          <p:cNvPr id="6" name="TextBox 5"/>
          <p:cNvSpPr txBox="1"/>
          <p:nvPr/>
        </p:nvSpPr>
        <p:spPr>
          <a:xfrm>
            <a:off x="1981200" y="3810000"/>
            <a:ext cx="457200" cy="276999"/>
          </a:xfrm>
          <a:prstGeom prst="rect">
            <a:avLst/>
          </a:prstGeom>
          <a:solidFill>
            <a:schemeClr val="bg1"/>
          </a:solidFill>
        </p:spPr>
        <p:txBody>
          <a:bodyPr wrap="square" lIns="0" tIns="0" rIns="0" bIns="0" rtlCol="0">
            <a:spAutoFit/>
          </a:bodyPr>
          <a:lstStyle/>
          <a:p>
            <a:r>
              <a:rPr lang="en-US" dirty="0" smtClean="0"/>
              <a:t>40%</a:t>
            </a:r>
            <a:endParaRPr lang="en-US" dirty="0"/>
          </a:p>
        </p:txBody>
      </p:sp>
      <p:sp>
        <p:nvSpPr>
          <p:cNvPr id="7" name="TextBox 6"/>
          <p:cNvSpPr txBox="1"/>
          <p:nvPr/>
        </p:nvSpPr>
        <p:spPr>
          <a:xfrm>
            <a:off x="1971675" y="3400425"/>
            <a:ext cx="457200" cy="276999"/>
          </a:xfrm>
          <a:prstGeom prst="rect">
            <a:avLst/>
          </a:prstGeom>
          <a:solidFill>
            <a:schemeClr val="bg1"/>
          </a:solidFill>
        </p:spPr>
        <p:txBody>
          <a:bodyPr wrap="square" lIns="0" tIns="0" rIns="0" bIns="0" rtlCol="0">
            <a:spAutoFit/>
          </a:bodyPr>
          <a:lstStyle/>
          <a:p>
            <a:r>
              <a:rPr lang="en-US" dirty="0" smtClean="0"/>
              <a:t>50%</a:t>
            </a:r>
            <a:endParaRPr lang="en-US" dirty="0"/>
          </a:p>
        </p:txBody>
      </p:sp>
      <p:sp>
        <p:nvSpPr>
          <p:cNvPr id="8" name="TextBox 7"/>
          <p:cNvSpPr txBox="1"/>
          <p:nvPr/>
        </p:nvSpPr>
        <p:spPr>
          <a:xfrm>
            <a:off x="6657975" y="5486400"/>
            <a:ext cx="457200" cy="215444"/>
          </a:xfrm>
          <a:prstGeom prst="rect">
            <a:avLst/>
          </a:prstGeom>
          <a:solidFill>
            <a:schemeClr val="bg1"/>
          </a:solidFill>
        </p:spPr>
        <p:txBody>
          <a:bodyPr wrap="square" lIns="0" tIns="0" rIns="0" bIns="0" rtlCol="0">
            <a:spAutoFit/>
          </a:bodyPr>
          <a:lstStyle/>
          <a:p>
            <a:r>
              <a:rPr lang="en-US" sz="1400" b="1" dirty="0" smtClean="0">
                <a:latin typeface="Arial" pitchFamily="34" charset="0"/>
                <a:cs typeface="Arial" pitchFamily="34" charset="0"/>
              </a:rPr>
              <a:t>2045</a:t>
            </a:r>
            <a:endParaRPr lang="en-US" sz="1400" b="1" dirty="0">
              <a:latin typeface="Arial" pitchFamily="34" charset="0"/>
              <a:cs typeface="Arial" pitchFamily="34" charset="0"/>
            </a:endParaRPr>
          </a:p>
        </p:txBody>
      </p:sp>
      <p:cxnSp>
        <p:nvCxnSpPr>
          <p:cNvPr id="10" name="Straight Connector 9"/>
          <p:cNvCxnSpPr/>
          <p:nvPr/>
        </p:nvCxnSpPr>
        <p:spPr>
          <a:xfrm flipV="1">
            <a:off x="6791325" y="5372100"/>
            <a:ext cx="0" cy="85725"/>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133850" y="5686425"/>
            <a:ext cx="457200" cy="215444"/>
          </a:xfrm>
          <a:prstGeom prst="rect">
            <a:avLst/>
          </a:prstGeom>
          <a:noFill/>
        </p:spPr>
        <p:txBody>
          <a:bodyPr wrap="square" lIns="0" tIns="0" rIns="0" bIns="0" rtlCol="0">
            <a:spAutoFit/>
          </a:bodyPr>
          <a:lstStyle/>
          <a:p>
            <a:r>
              <a:rPr lang="en-US" sz="1400" b="1" dirty="0" smtClean="0">
                <a:latin typeface="Arial" pitchFamily="34" charset="0"/>
                <a:cs typeface="Arial" pitchFamily="34" charset="0"/>
              </a:rPr>
              <a:t>2026</a:t>
            </a:r>
            <a:endParaRPr lang="en-US" sz="1400" b="1" dirty="0">
              <a:latin typeface="Arial" pitchFamily="34" charset="0"/>
              <a:cs typeface="Arial" pitchFamily="34" charset="0"/>
            </a:endParaRPr>
          </a:p>
        </p:txBody>
      </p:sp>
      <p:cxnSp>
        <p:nvCxnSpPr>
          <p:cNvPr id="12" name="Straight Connector 11"/>
          <p:cNvCxnSpPr/>
          <p:nvPr/>
        </p:nvCxnSpPr>
        <p:spPr>
          <a:xfrm flipH="1" flipV="1">
            <a:off x="4343400" y="5343525"/>
            <a:ext cx="1" cy="133352"/>
          </a:xfrm>
          <a:prstGeom prst="line">
            <a:avLst/>
          </a:prstGeom>
          <a:ln w="1905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375" y="-142875"/>
            <a:ext cx="8686800" cy="1143000"/>
          </a:xfrm>
        </p:spPr>
        <p:txBody>
          <a:bodyPr>
            <a:normAutofit/>
          </a:bodyPr>
          <a:lstStyle/>
          <a:p>
            <a:r>
              <a:rPr lang="en-US" sz="2400" b="1" dirty="0" smtClean="0">
                <a:solidFill>
                  <a:srgbClr val="0033CC"/>
                </a:solidFill>
              </a:rPr>
              <a:t>Bureau of Reclamation   </a:t>
            </a:r>
            <a:r>
              <a:rPr lang="en-US" sz="2400" b="1" dirty="0" smtClean="0">
                <a:solidFill>
                  <a:srgbClr val="FF0000"/>
                </a:solidFill>
                <a:latin typeface="Arial"/>
              </a:rPr>
              <a:t>February 2014  24-Month Study</a:t>
            </a:r>
            <a:endParaRPr lang="en-US" sz="2400" b="1" dirty="0">
              <a:solidFill>
                <a:schemeClr val="bg2">
                  <a:lumMod val="50000"/>
                </a:schemeClr>
              </a:solidFill>
            </a:endParaRPr>
          </a:p>
        </p:txBody>
      </p:sp>
      <p:graphicFrame>
        <p:nvGraphicFramePr>
          <p:cNvPr id="3" name="Table 2"/>
          <p:cNvGraphicFramePr>
            <a:graphicFrameLocks noGrp="1"/>
          </p:cNvGraphicFramePr>
          <p:nvPr/>
        </p:nvGraphicFramePr>
        <p:xfrm>
          <a:off x="-228600" y="828675"/>
          <a:ext cx="4571999" cy="5482341"/>
        </p:xfrm>
        <a:graphic>
          <a:graphicData uri="http://schemas.openxmlformats.org/drawingml/2006/table">
            <a:tbl>
              <a:tblPr/>
              <a:tblGrid>
                <a:gridCol w="857920"/>
                <a:gridCol w="1554980"/>
                <a:gridCol w="1701900"/>
                <a:gridCol w="457199"/>
              </a:tblGrid>
              <a:tr h="350479">
                <a:tc gridSpan="4">
                  <a:txBody>
                    <a:bodyPr/>
                    <a:lstStyle/>
                    <a:p>
                      <a:pPr algn="l" fontAlgn="b"/>
                      <a:r>
                        <a:rPr lang="en-US" sz="1200" b="1" i="0" u="none" strike="noStrike" dirty="0" smtClean="0">
                          <a:solidFill>
                            <a:srgbClr val="000000"/>
                          </a:solidFill>
                          <a:latin typeface="Arial"/>
                        </a:rPr>
                        <a:t>                   Bureau </a:t>
                      </a:r>
                      <a:r>
                        <a:rPr lang="en-US" sz="1200" b="1" i="0" u="none" strike="noStrike" dirty="0">
                          <a:solidFill>
                            <a:srgbClr val="000000"/>
                          </a:solidFill>
                          <a:latin typeface="Arial"/>
                        </a:rPr>
                        <a:t>of Reclamation Operation Plan For </a:t>
                      </a:r>
                      <a:endParaRPr lang="en-US" sz="1200" b="1" i="0" u="none" strike="noStrike" dirty="0" smtClean="0">
                        <a:solidFill>
                          <a:srgbClr val="000000"/>
                        </a:solidFill>
                        <a:latin typeface="Arial"/>
                      </a:endParaRPr>
                    </a:p>
                    <a:p>
                      <a:pPr algn="l" fontAlgn="b"/>
                      <a:r>
                        <a:rPr lang="en-US" sz="1200" b="1" i="0" u="none" strike="noStrike" dirty="0" smtClean="0">
                          <a:solidFill>
                            <a:srgbClr val="000000"/>
                          </a:solidFill>
                          <a:latin typeface="Arial"/>
                        </a:rPr>
                        <a:t>                        </a:t>
                      </a:r>
                      <a:r>
                        <a:rPr lang="en-US" sz="1200" b="1" i="0" u="none" strike="noStrike" dirty="0" smtClean="0">
                          <a:solidFill>
                            <a:srgbClr val="0033CC"/>
                          </a:solidFill>
                          <a:latin typeface="Arial"/>
                        </a:rPr>
                        <a:t>Lake </a:t>
                      </a:r>
                      <a:r>
                        <a:rPr lang="en-US" sz="1200" b="1" i="0" u="none" strike="noStrike" dirty="0">
                          <a:solidFill>
                            <a:srgbClr val="0033CC"/>
                          </a:solidFill>
                          <a:latin typeface="Arial"/>
                        </a:rPr>
                        <a:t>Mead </a:t>
                      </a:r>
                      <a:r>
                        <a:rPr lang="en-US" sz="1200" b="1" i="0" u="none" strike="noStrike" dirty="0" smtClean="0">
                          <a:solidFill>
                            <a:srgbClr val="000000"/>
                          </a:solidFill>
                          <a:latin typeface="Arial"/>
                        </a:rPr>
                        <a:t>-  </a:t>
                      </a:r>
                      <a:r>
                        <a:rPr lang="en-US" sz="1200" b="1" i="0" u="none" strike="noStrike" dirty="0">
                          <a:solidFill>
                            <a:srgbClr val="008000"/>
                          </a:solidFill>
                          <a:latin typeface="Arial"/>
                        </a:rPr>
                        <a:t>Most Probable Flows</a:t>
                      </a:r>
                    </a:p>
                  </a:txBody>
                  <a:tcPr marL="6682" marR="6682" marT="6682"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r h="560411">
                <a:tc>
                  <a:txBody>
                    <a:bodyPr/>
                    <a:lstStyle/>
                    <a:p>
                      <a:pPr algn="l" fontAlgn="b"/>
                      <a:endParaRPr lang="en-US" sz="1200" b="0" i="0" u="none" strike="noStrike" dirty="0">
                        <a:solidFill>
                          <a:srgbClr val="000000"/>
                        </a:solidFill>
                        <a:latin typeface="Arial"/>
                      </a:endParaRPr>
                    </a:p>
                  </a:txBody>
                  <a:tcPr marL="6682" marR="6682" marT="6682" marB="0" anchor="b">
                    <a:lnL>
                      <a:noFill/>
                    </a:lnL>
                    <a:lnR>
                      <a:noFill/>
                    </a:lnR>
                    <a:lnT>
                      <a:noFill/>
                    </a:lnT>
                    <a:lnB>
                      <a:noFill/>
                    </a:lnB>
                  </a:tcPr>
                </a:tc>
                <a:tc>
                  <a:txBody>
                    <a:bodyPr/>
                    <a:lstStyle/>
                    <a:p>
                      <a:pPr algn="ctr" fontAlgn="ctr"/>
                      <a:r>
                        <a:rPr lang="en-US" sz="1200" b="1" i="0" u="none" strike="noStrike" dirty="0">
                          <a:solidFill>
                            <a:srgbClr val="000000"/>
                          </a:solidFill>
                          <a:latin typeface="Arial"/>
                        </a:rPr>
                        <a:t>Date</a:t>
                      </a:r>
                    </a:p>
                  </a:txBody>
                  <a:tcPr marL="6682" marR="6682" marT="6682"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33CC"/>
                          </a:solidFill>
                          <a:latin typeface="Arial"/>
                        </a:rPr>
                        <a:t>Lake Mead </a:t>
                      </a:r>
                      <a:r>
                        <a:rPr lang="en-US" sz="1200" b="1" i="0" u="none" strike="noStrike" dirty="0">
                          <a:solidFill>
                            <a:srgbClr val="000000"/>
                          </a:solidFill>
                          <a:latin typeface="Arial"/>
                        </a:rPr>
                        <a:t>Elevations (feet amsl)</a:t>
                      </a:r>
                    </a:p>
                  </a:txBody>
                  <a:tcPr marL="6682" marR="6682" marT="6682"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latin typeface="Arial"/>
                      </a:endParaRPr>
                    </a:p>
                  </a:txBody>
                  <a:tcPr marL="6682" marR="6682" marT="6682" marB="0" anchor="b">
                    <a:lnL>
                      <a:noFill/>
                    </a:lnL>
                    <a:lnR>
                      <a:noFill/>
                    </a:lnR>
                    <a:lnT>
                      <a:noFill/>
                    </a:lnT>
                    <a:lnB>
                      <a:noFill/>
                    </a:lnB>
                  </a:tcPr>
                </a:tc>
              </a:tr>
              <a:tr h="179688">
                <a:tc>
                  <a:txBody>
                    <a:bodyPr/>
                    <a:lstStyle/>
                    <a:p>
                      <a:pPr algn="l" fontAlgn="b"/>
                      <a:endParaRPr lang="en-US" sz="1200" b="0" i="0" u="none" strike="noStrike" dirty="0">
                        <a:solidFill>
                          <a:srgbClr val="000000"/>
                        </a:solidFill>
                        <a:latin typeface="Arial"/>
                      </a:endParaRPr>
                    </a:p>
                  </a:txBody>
                  <a:tcPr marL="6682" marR="6682" marT="6682" marB="0" anchor="b">
                    <a:lnL>
                      <a:noFill/>
                    </a:lnL>
                    <a:lnR>
                      <a:noFill/>
                    </a:lnR>
                    <a:lnT>
                      <a:noFill/>
                    </a:lnT>
                    <a:lnB>
                      <a:noFill/>
                    </a:lnB>
                  </a:tcPr>
                </a:tc>
                <a:tc>
                  <a:txBody>
                    <a:bodyPr/>
                    <a:lstStyle/>
                    <a:p>
                      <a:pPr algn="ctr" fontAlgn="b"/>
                      <a:r>
                        <a:rPr lang="en-US" sz="1200" b="1" i="0" u="none" strike="noStrike" dirty="0">
                          <a:solidFill>
                            <a:srgbClr val="000000"/>
                          </a:solidFill>
                          <a:latin typeface="Arial"/>
                        </a:rPr>
                        <a:t>February 1, 2014</a:t>
                      </a:r>
                    </a:p>
                  </a:txBody>
                  <a:tcPr marL="6682" marR="6682" marT="6682"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b"/>
                      <a:r>
                        <a:rPr lang="en-US" sz="1200" b="1" i="0" u="none" strike="noStrike" dirty="0" smtClean="0">
                          <a:solidFill>
                            <a:srgbClr val="000000"/>
                          </a:solidFill>
                          <a:latin typeface="Arial"/>
                        </a:rPr>
                        <a:t>1108.40</a:t>
                      </a:r>
                      <a:endParaRPr lang="en-US" sz="1200" b="1" i="0" u="none" strike="noStrike" dirty="0">
                        <a:solidFill>
                          <a:srgbClr val="000000"/>
                        </a:solidFill>
                        <a:latin typeface="Arial"/>
                      </a:endParaRPr>
                    </a:p>
                  </a:txBody>
                  <a:tcPr marL="6682" marR="6682" marT="6682"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1200" b="0" i="0" u="none" strike="noStrike">
                        <a:solidFill>
                          <a:srgbClr val="000000"/>
                        </a:solidFill>
                        <a:latin typeface="Arial"/>
                      </a:endParaRPr>
                    </a:p>
                  </a:txBody>
                  <a:tcPr marL="6682" marR="6682" marT="6682" marB="0" anchor="b">
                    <a:lnL>
                      <a:noFill/>
                    </a:lnL>
                    <a:lnR>
                      <a:noFill/>
                    </a:lnR>
                    <a:lnT>
                      <a:noFill/>
                    </a:lnT>
                    <a:lnB>
                      <a:noFill/>
                    </a:lnB>
                  </a:tcPr>
                </a:tc>
              </a:tr>
              <a:tr h="179688">
                <a:tc>
                  <a:txBody>
                    <a:bodyPr/>
                    <a:lstStyle/>
                    <a:p>
                      <a:pPr algn="l" fontAlgn="b"/>
                      <a:endParaRPr lang="en-US" sz="1200" b="0" i="0" u="none" strike="noStrike">
                        <a:solidFill>
                          <a:srgbClr val="000000"/>
                        </a:solidFill>
                        <a:latin typeface="Arial"/>
                      </a:endParaRPr>
                    </a:p>
                  </a:txBody>
                  <a:tcPr marL="6682" marR="6682" marT="6682" marB="0" anchor="b">
                    <a:lnL>
                      <a:noFill/>
                    </a:lnL>
                    <a:lnR>
                      <a:noFill/>
                    </a:lnR>
                    <a:lnT>
                      <a:noFill/>
                    </a:lnT>
                    <a:lnB>
                      <a:noFill/>
                    </a:lnB>
                  </a:tcPr>
                </a:tc>
                <a:tc>
                  <a:txBody>
                    <a:bodyPr/>
                    <a:lstStyle/>
                    <a:p>
                      <a:pPr algn="ctr" fontAlgn="b"/>
                      <a:r>
                        <a:rPr lang="en-US" sz="1200" b="1" i="0" u="none" strike="noStrike" dirty="0">
                          <a:solidFill>
                            <a:srgbClr val="000000"/>
                          </a:solidFill>
                          <a:latin typeface="Arial"/>
                        </a:rPr>
                        <a:t>March 1, 2014</a:t>
                      </a:r>
                    </a:p>
                  </a:txBody>
                  <a:tcPr marL="6682" marR="6682" marT="6682" marB="0" anchor="b">
                    <a:lnL>
                      <a:noFill/>
                    </a:lnL>
                    <a:lnR>
                      <a:noFill/>
                    </a:lnR>
                    <a:lnT>
                      <a:noFill/>
                    </a:lnT>
                    <a:lnB>
                      <a:noFill/>
                    </a:lnB>
                  </a:tcPr>
                </a:tc>
                <a:tc>
                  <a:txBody>
                    <a:bodyPr/>
                    <a:lstStyle/>
                    <a:p>
                      <a:pPr algn="ctr" fontAlgn="b"/>
                      <a:r>
                        <a:rPr lang="en-US" sz="1200" b="1" i="0" u="none" strike="noStrike" dirty="0" smtClean="0">
                          <a:solidFill>
                            <a:srgbClr val="000000"/>
                          </a:solidFill>
                          <a:latin typeface="Arial"/>
                        </a:rPr>
                        <a:t>1103.40</a:t>
                      </a:r>
                      <a:endParaRPr lang="en-US" sz="1200" b="1" i="0" u="none" strike="noStrike" dirty="0">
                        <a:solidFill>
                          <a:srgbClr val="000000"/>
                        </a:solidFill>
                        <a:latin typeface="Arial"/>
                      </a:endParaRPr>
                    </a:p>
                  </a:txBody>
                  <a:tcPr marL="6682" marR="6682" marT="6682"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6682" marR="6682" marT="6682" marB="0" anchor="b">
                    <a:lnL>
                      <a:noFill/>
                    </a:lnL>
                    <a:lnR>
                      <a:noFill/>
                    </a:lnR>
                    <a:lnT>
                      <a:noFill/>
                    </a:lnT>
                    <a:lnB>
                      <a:noFill/>
                    </a:lnB>
                  </a:tcPr>
                </a:tc>
              </a:tr>
              <a:tr h="179688">
                <a:tc>
                  <a:txBody>
                    <a:bodyPr/>
                    <a:lstStyle/>
                    <a:p>
                      <a:pPr algn="l" fontAlgn="b"/>
                      <a:endParaRPr lang="en-US" sz="1200" b="0" i="0" u="none" strike="noStrike">
                        <a:solidFill>
                          <a:srgbClr val="000000"/>
                        </a:solidFill>
                        <a:latin typeface="Arial"/>
                      </a:endParaRPr>
                    </a:p>
                  </a:txBody>
                  <a:tcPr marL="6682" marR="6682" marT="6682" marB="0" anchor="b">
                    <a:lnL>
                      <a:noFill/>
                    </a:lnL>
                    <a:lnR>
                      <a:noFill/>
                    </a:lnR>
                    <a:lnT>
                      <a:noFill/>
                    </a:lnT>
                    <a:lnB>
                      <a:noFill/>
                    </a:lnB>
                  </a:tcPr>
                </a:tc>
                <a:tc>
                  <a:txBody>
                    <a:bodyPr/>
                    <a:lstStyle/>
                    <a:p>
                      <a:pPr algn="ctr" fontAlgn="b"/>
                      <a:r>
                        <a:rPr lang="en-US" sz="1200" b="1" i="0" u="none" strike="noStrike" dirty="0">
                          <a:solidFill>
                            <a:srgbClr val="000000"/>
                          </a:solidFill>
                          <a:latin typeface="Arial"/>
                        </a:rPr>
                        <a:t>April 1, 2014</a:t>
                      </a:r>
                    </a:p>
                  </a:txBody>
                  <a:tcPr marL="6682" marR="6682" marT="6682" marB="0" anchor="b">
                    <a:lnL>
                      <a:noFill/>
                    </a:lnL>
                    <a:lnR>
                      <a:noFill/>
                    </a:lnR>
                    <a:lnT>
                      <a:noFill/>
                    </a:lnT>
                    <a:lnB>
                      <a:noFill/>
                    </a:lnB>
                  </a:tcPr>
                </a:tc>
                <a:tc>
                  <a:txBody>
                    <a:bodyPr/>
                    <a:lstStyle/>
                    <a:p>
                      <a:pPr algn="ctr" fontAlgn="b"/>
                      <a:r>
                        <a:rPr lang="en-US" sz="1200" b="1" i="0" u="none" strike="noStrike" dirty="0" smtClean="0">
                          <a:solidFill>
                            <a:srgbClr val="000000"/>
                          </a:solidFill>
                          <a:latin typeface="Arial"/>
                        </a:rPr>
                        <a:t>1096.90</a:t>
                      </a:r>
                      <a:endParaRPr lang="en-US" sz="1200" b="1" i="0" u="none" strike="noStrike" dirty="0">
                        <a:solidFill>
                          <a:srgbClr val="000000"/>
                        </a:solidFill>
                        <a:latin typeface="Arial"/>
                      </a:endParaRPr>
                    </a:p>
                  </a:txBody>
                  <a:tcPr marL="6682" marR="6682" marT="6682"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6682" marR="6682" marT="6682" marB="0" anchor="b">
                    <a:lnL>
                      <a:noFill/>
                    </a:lnL>
                    <a:lnR>
                      <a:noFill/>
                    </a:lnR>
                    <a:lnT>
                      <a:noFill/>
                    </a:lnT>
                    <a:lnB>
                      <a:noFill/>
                    </a:lnB>
                  </a:tcPr>
                </a:tc>
              </a:tr>
              <a:tr h="179688">
                <a:tc>
                  <a:txBody>
                    <a:bodyPr/>
                    <a:lstStyle/>
                    <a:p>
                      <a:pPr algn="l" fontAlgn="b"/>
                      <a:endParaRPr lang="en-US" sz="1200" b="0" i="0" u="none" strike="noStrike">
                        <a:solidFill>
                          <a:srgbClr val="000000"/>
                        </a:solidFill>
                        <a:latin typeface="Arial"/>
                      </a:endParaRPr>
                    </a:p>
                  </a:txBody>
                  <a:tcPr marL="6682" marR="6682" marT="6682" marB="0" anchor="b">
                    <a:lnL>
                      <a:noFill/>
                    </a:lnL>
                    <a:lnR>
                      <a:noFill/>
                    </a:lnR>
                    <a:lnT>
                      <a:noFill/>
                    </a:lnT>
                    <a:lnB>
                      <a:noFill/>
                    </a:lnB>
                  </a:tcPr>
                </a:tc>
                <a:tc>
                  <a:txBody>
                    <a:bodyPr/>
                    <a:lstStyle/>
                    <a:p>
                      <a:pPr algn="ctr" fontAlgn="b"/>
                      <a:r>
                        <a:rPr lang="en-US" sz="1200" b="1" i="0" u="none" strike="noStrike" dirty="0">
                          <a:solidFill>
                            <a:srgbClr val="000000"/>
                          </a:solidFill>
                          <a:latin typeface="Arial"/>
                        </a:rPr>
                        <a:t>May 1, 2014</a:t>
                      </a:r>
                    </a:p>
                  </a:txBody>
                  <a:tcPr marL="6682" marR="6682" marT="6682" marB="0" anchor="b">
                    <a:lnL>
                      <a:noFill/>
                    </a:lnL>
                    <a:lnR>
                      <a:noFill/>
                    </a:lnR>
                    <a:lnT>
                      <a:noFill/>
                    </a:lnT>
                    <a:lnB>
                      <a:noFill/>
                    </a:lnB>
                  </a:tcPr>
                </a:tc>
                <a:tc>
                  <a:txBody>
                    <a:bodyPr/>
                    <a:lstStyle/>
                    <a:p>
                      <a:pPr algn="ctr" fontAlgn="b"/>
                      <a:r>
                        <a:rPr lang="en-US" sz="1200" b="1" i="0" u="none" strike="noStrike" dirty="0" smtClean="0">
                          <a:solidFill>
                            <a:srgbClr val="000000"/>
                          </a:solidFill>
                          <a:latin typeface="Arial"/>
                        </a:rPr>
                        <a:t>1091.13</a:t>
                      </a:r>
                      <a:endParaRPr lang="en-US" sz="1200" b="1" i="0" u="none" strike="noStrike" dirty="0">
                        <a:solidFill>
                          <a:srgbClr val="000000"/>
                        </a:solidFill>
                        <a:latin typeface="Arial"/>
                      </a:endParaRPr>
                    </a:p>
                  </a:txBody>
                  <a:tcPr marL="6682" marR="6682" marT="6682"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6682" marR="6682" marT="6682" marB="0" anchor="b">
                    <a:lnL>
                      <a:noFill/>
                    </a:lnL>
                    <a:lnR>
                      <a:noFill/>
                    </a:lnR>
                    <a:lnT>
                      <a:noFill/>
                    </a:lnT>
                    <a:lnB>
                      <a:noFill/>
                    </a:lnB>
                  </a:tcPr>
                </a:tc>
              </a:tr>
              <a:tr h="179688">
                <a:tc>
                  <a:txBody>
                    <a:bodyPr/>
                    <a:lstStyle/>
                    <a:p>
                      <a:pPr algn="l" fontAlgn="b"/>
                      <a:endParaRPr lang="en-US" sz="1200" b="0" i="0" u="none" strike="noStrike">
                        <a:solidFill>
                          <a:srgbClr val="000000"/>
                        </a:solidFill>
                        <a:latin typeface="Arial"/>
                      </a:endParaRPr>
                    </a:p>
                  </a:txBody>
                  <a:tcPr marL="6682" marR="6682" marT="6682" marB="0" anchor="b">
                    <a:lnL>
                      <a:noFill/>
                    </a:lnL>
                    <a:lnR>
                      <a:noFill/>
                    </a:lnR>
                    <a:lnT>
                      <a:noFill/>
                    </a:lnT>
                    <a:lnB>
                      <a:noFill/>
                    </a:lnB>
                  </a:tcPr>
                </a:tc>
                <a:tc>
                  <a:txBody>
                    <a:bodyPr/>
                    <a:lstStyle/>
                    <a:p>
                      <a:pPr algn="ctr" fontAlgn="b"/>
                      <a:r>
                        <a:rPr lang="en-US" sz="1200" b="1" i="0" u="none" strike="noStrike" dirty="0">
                          <a:solidFill>
                            <a:srgbClr val="000000"/>
                          </a:solidFill>
                          <a:latin typeface="Arial"/>
                        </a:rPr>
                        <a:t>June 1, 2014</a:t>
                      </a:r>
                    </a:p>
                  </a:txBody>
                  <a:tcPr marL="6682" marR="6682" marT="6682" marB="0" anchor="b">
                    <a:lnL>
                      <a:noFill/>
                    </a:lnL>
                    <a:lnR>
                      <a:noFill/>
                    </a:lnR>
                    <a:lnT>
                      <a:noFill/>
                    </a:lnT>
                    <a:lnB>
                      <a:noFill/>
                    </a:lnB>
                  </a:tcPr>
                </a:tc>
                <a:tc>
                  <a:txBody>
                    <a:bodyPr/>
                    <a:lstStyle/>
                    <a:p>
                      <a:pPr algn="ctr" fontAlgn="b"/>
                      <a:r>
                        <a:rPr lang="en-US" sz="1200" b="1" i="0" u="none" strike="noStrike" dirty="0" smtClean="0">
                          <a:solidFill>
                            <a:srgbClr val="000000"/>
                          </a:solidFill>
                          <a:latin typeface="Arial"/>
                        </a:rPr>
                        <a:t>1086.74</a:t>
                      </a:r>
                      <a:endParaRPr lang="en-US" sz="1200" b="1" i="0" u="none" strike="noStrike" dirty="0">
                        <a:solidFill>
                          <a:srgbClr val="000000"/>
                        </a:solidFill>
                        <a:latin typeface="Arial"/>
                      </a:endParaRPr>
                    </a:p>
                  </a:txBody>
                  <a:tcPr marL="6682" marR="6682" marT="6682"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6682" marR="6682" marT="6682" marB="0" anchor="b">
                    <a:lnL>
                      <a:noFill/>
                    </a:lnL>
                    <a:lnR>
                      <a:noFill/>
                    </a:lnR>
                    <a:lnT>
                      <a:noFill/>
                    </a:lnT>
                    <a:lnB>
                      <a:noFill/>
                    </a:lnB>
                  </a:tcPr>
                </a:tc>
              </a:tr>
              <a:tr h="179688">
                <a:tc>
                  <a:txBody>
                    <a:bodyPr/>
                    <a:lstStyle/>
                    <a:p>
                      <a:pPr algn="l" fontAlgn="b"/>
                      <a:endParaRPr lang="en-US" sz="1200" b="0" i="0" u="none" strike="noStrike">
                        <a:solidFill>
                          <a:srgbClr val="000000"/>
                        </a:solidFill>
                        <a:latin typeface="Arial"/>
                      </a:endParaRPr>
                    </a:p>
                  </a:txBody>
                  <a:tcPr marL="6682" marR="6682" marT="6682" marB="0" anchor="b">
                    <a:lnL>
                      <a:noFill/>
                    </a:lnL>
                    <a:lnR>
                      <a:noFill/>
                    </a:lnR>
                    <a:lnT>
                      <a:noFill/>
                    </a:lnT>
                    <a:lnB>
                      <a:noFill/>
                    </a:lnB>
                  </a:tcPr>
                </a:tc>
                <a:tc>
                  <a:txBody>
                    <a:bodyPr/>
                    <a:lstStyle/>
                    <a:p>
                      <a:pPr algn="ctr" fontAlgn="b"/>
                      <a:r>
                        <a:rPr lang="en-US" sz="1200" b="1" i="0" u="none" strike="noStrike" dirty="0">
                          <a:solidFill>
                            <a:srgbClr val="000000"/>
                          </a:solidFill>
                          <a:latin typeface="Arial"/>
                        </a:rPr>
                        <a:t>July 1, 2014</a:t>
                      </a:r>
                    </a:p>
                  </a:txBody>
                  <a:tcPr marL="6682" marR="6682" marT="6682" marB="0" anchor="b">
                    <a:lnL>
                      <a:noFill/>
                    </a:lnL>
                    <a:lnR>
                      <a:noFill/>
                    </a:lnR>
                    <a:lnT>
                      <a:noFill/>
                    </a:lnT>
                    <a:lnB>
                      <a:noFill/>
                    </a:lnB>
                  </a:tcPr>
                </a:tc>
                <a:tc>
                  <a:txBody>
                    <a:bodyPr/>
                    <a:lstStyle/>
                    <a:p>
                      <a:pPr algn="ctr" fontAlgn="b"/>
                      <a:r>
                        <a:rPr lang="en-US" sz="1200" b="1" i="0" u="none" strike="noStrike" dirty="0" smtClean="0">
                          <a:solidFill>
                            <a:srgbClr val="000000"/>
                          </a:solidFill>
                          <a:latin typeface="Arial"/>
                        </a:rPr>
                        <a:t>1084.86</a:t>
                      </a:r>
                      <a:endParaRPr lang="en-US" sz="1200" b="1" i="0" u="none" strike="noStrike" dirty="0">
                        <a:solidFill>
                          <a:srgbClr val="000000"/>
                        </a:solidFill>
                        <a:latin typeface="Arial"/>
                      </a:endParaRPr>
                    </a:p>
                  </a:txBody>
                  <a:tcPr marL="6682" marR="6682" marT="6682"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6682" marR="6682" marT="6682" marB="0" anchor="b">
                    <a:lnL>
                      <a:noFill/>
                    </a:lnL>
                    <a:lnR>
                      <a:noFill/>
                    </a:lnR>
                    <a:lnT>
                      <a:noFill/>
                    </a:lnT>
                    <a:lnB>
                      <a:noFill/>
                    </a:lnB>
                  </a:tcPr>
                </a:tc>
              </a:tr>
              <a:tr h="179688">
                <a:tc>
                  <a:txBody>
                    <a:bodyPr/>
                    <a:lstStyle/>
                    <a:p>
                      <a:pPr algn="l" fontAlgn="b"/>
                      <a:endParaRPr lang="en-US" sz="1200" b="0" i="0" u="none" strike="noStrike">
                        <a:solidFill>
                          <a:srgbClr val="000000"/>
                        </a:solidFill>
                        <a:latin typeface="Arial"/>
                      </a:endParaRPr>
                    </a:p>
                  </a:txBody>
                  <a:tcPr marL="6682" marR="6682" marT="6682" marB="0" anchor="b">
                    <a:lnL>
                      <a:noFill/>
                    </a:lnL>
                    <a:lnR>
                      <a:noFill/>
                    </a:lnR>
                    <a:lnT>
                      <a:noFill/>
                    </a:lnT>
                    <a:lnB>
                      <a:noFill/>
                    </a:lnB>
                  </a:tcPr>
                </a:tc>
                <a:tc>
                  <a:txBody>
                    <a:bodyPr/>
                    <a:lstStyle/>
                    <a:p>
                      <a:pPr algn="ctr" fontAlgn="b"/>
                      <a:r>
                        <a:rPr lang="en-US" sz="1200" b="1" i="0" u="none" strike="noStrike" dirty="0">
                          <a:solidFill>
                            <a:srgbClr val="000000"/>
                          </a:solidFill>
                          <a:latin typeface="Arial"/>
                        </a:rPr>
                        <a:t>August 1, 2014</a:t>
                      </a:r>
                    </a:p>
                  </a:txBody>
                  <a:tcPr marL="6682" marR="6682" marT="6682" marB="0" anchor="b">
                    <a:lnL>
                      <a:noFill/>
                    </a:lnL>
                    <a:lnR>
                      <a:noFill/>
                    </a:lnR>
                    <a:lnT>
                      <a:noFill/>
                    </a:lnT>
                    <a:lnB>
                      <a:noFill/>
                    </a:lnB>
                  </a:tcPr>
                </a:tc>
                <a:tc>
                  <a:txBody>
                    <a:bodyPr/>
                    <a:lstStyle/>
                    <a:p>
                      <a:pPr algn="ctr" fontAlgn="b"/>
                      <a:r>
                        <a:rPr lang="en-US" sz="1200" b="1" i="0" u="none" strike="noStrike" dirty="0" smtClean="0">
                          <a:solidFill>
                            <a:srgbClr val="000000"/>
                          </a:solidFill>
                          <a:latin typeface="Arial"/>
                        </a:rPr>
                        <a:t>1084.61</a:t>
                      </a:r>
                      <a:endParaRPr lang="en-US" sz="1200" b="1" i="0" u="none" strike="noStrike" dirty="0">
                        <a:solidFill>
                          <a:srgbClr val="000000"/>
                        </a:solidFill>
                        <a:latin typeface="Arial"/>
                      </a:endParaRPr>
                    </a:p>
                  </a:txBody>
                  <a:tcPr marL="6682" marR="6682" marT="6682"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6682" marR="6682" marT="6682" marB="0" anchor="b">
                    <a:lnL>
                      <a:noFill/>
                    </a:lnL>
                    <a:lnR>
                      <a:noFill/>
                    </a:lnR>
                    <a:lnT>
                      <a:noFill/>
                    </a:lnT>
                    <a:lnB>
                      <a:noFill/>
                    </a:lnB>
                  </a:tcPr>
                </a:tc>
              </a:tr>
              <a:tr h="179688">
                <a:tc>
                  <a:txBody>
                    <a:bodyPr/>
                    <a:lstStyle/>
                    <a:p>
                      <a:pPr algn="l" fontAlgn="b"/>
                      <a:endParaRPr lang="en-US" sz="1200" b="0" i="0" u="none" strike="noStrike">
                        <a:solidFill>
                          <a:srgbClr val="000000"/>
                        </a:solidFill>
                        <a:latin typeface="Arial"/>
                      </a:endParaRPr>
                    </a:p>
                  </a:txBody>
                  <a:tcPr marL="6682" marR="6682" marT="6682" marB="0" anchor="b">
                    <a:lnL>
                      <a:noFill/>
                    </a:lnL>
                    <a:lnR>
                      <a:noFill/>
                    </a:lnR>
                    <a:lnT>
                      <a:noFill/>
                    </a:lnT>
                    <a:lnB>
                      <a:noFill/>
                    </a:lnB>
                  </a:tcPr>
                </a:tc>
                <a:tc>
                  <a:txBody>
                    <a:bodyPr/>
                    <a:lstStyle/>
                    <a:p>
                      <a:pPr algn="ctr" fontAlgn="b"/>
                      <a:r>
                        <a:rPr lang="en-US" sz="1200" b="1" i="0" u="none" strike="noStrike">
                          <a:solidFill>
                            <a:srgbClr val="000000"/>
                          </a:solidFill>
                          <a:latin typeface="Arial"/>
                        </a:rPr>
                        <a:t>September 1, 2014</a:t>
                      </a:r>
                    </a:p>
                  </a:txBody>
                  <a:tcPr marL="6682" marR="6682" marT="6682" marB="0" anchor="b">
                    <a:lnL>
                      <a:noFill/>
                    </a:lnL>
                    <a:lnR>
                      <a:noFill/>
                    </a:lnR>
                    <a:lnT>
                      <a:noFill/>
                    </a:lnT>
                    <a:lnB>
                      <a:noFill/>
                    </a:lnB>
                  </a:tcPr>
                </a:tc>
                <a:tc>
                  <a:txBody>
                    <a:bodyPr/>
                    <a:lstStyle/>
                    <a:p>
                      <a:pPr algn="ctr" fontAlgn="b"/>
                      <a:r>
                        <a:rPr lang="en-US" sz="1200" b="1" i="0" u="none" strike="noStrike" dirty="0" smtClean="0">
                          <a:solidFill>
                            <a:srgbClr val="000000"/>
                          </a:solidFill>
                          <a:latin typeface="Arial"/>
                        </a:rPr>
                        <a:t>1083.74</a:t>
                      </a:r>
                      <a:endParaRPr lang="en-US" sz="1200" b="1" i="0" u="none" strike="noStrike" dirty="0">
                        <a:solidFill>
                          <a:srgbClr val="000000"/>
                        </a:solidFill>
                        <a:latin typeface="Arial"/>
                      </a:endParaRPr>
                    </a:p>
                  </a:txBody>
                  <a:tcPr marL="6682" marR="6682" marT="6682"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6682" marR="6682" marT="6682" marB="0" anchor="b">
                    <a:lnL>
                      <a:noFill/>
                    </a:lnL>
                    <a:lnR>
                      <a:noFill/>
                    </a:lnR>
                    <a:lnT>
                      <a:noFill/>
                    </a:lnT>
                    <a:lnB>
                      <a:noFill/>
                    </a:lnB>
                  </a:tcPr>
                </a:tc>
              </a:tr>
              <a:tr h="179688">
                <a:tc>
                  <a:txBody>
                    <a:bodyPr/>
                    <a:lstStyle/>
                    <a:p>
                      <a:pPr algn="l" fontAlgn="b"/>
                      <a:endParaRPr lang="en-US" sz="1200" b="0" i="0" u="none" strike="noStrike">
                        <a:solidFill>
                          <a:srgbClr val="000000"/>
                        </a:solidFill>
                        <a:latin typeface="Arial"/>
                      </a:endParaRPr>
                    </a:p>
                  </a:txBody>
                  <a:tcPr marL="6682" marR="6682" marT="6682" marB="0" anchor="b">
                    <a:lnL>
                      <a:noFill/>
                    </a:lnL>
                    <a:lnR>
                      <a:noFill/>
                    </a:lnR>
                    <a:lnT>
                      <a:noFill/>
                    </a:lnT>
                    <a:lnB>
                      <a:noFill/>
                    </a:lnB>
                  </a:tcPr>
                </a:tc>
                <a:tc>
                  <a:txBody>
                    <a:bodyPr/>
                    <a:lstStyle/>
                    <a:p>
                      <a:pPr algn="ctr" fontAlgn="b"/>
                      <a:r>
                        <a:rPr lang="en-US" sz="1200" b="1" i="0" u="none" strike="noStrike">
                          <a:solidFill>
                            <a:srgbClr val="000000"/>
                          </a:solidFill>
                          <a:latin typeface="Arial"/>
                        </a:rPr>
                        <a:t>October 1, 2014</a:t>
                      </a:r>
                    </a:p>
                  </a:txBody>
                  <a:tcPr marL="6682" marR="6682" marT="6682" marB="0" anchor="b">
                    <a:lnL>
                      <a:noFill/>
                    </a:lnL>
                    <a:lnR>
                      <a:noFill/>
                    </a:lnR>
                    <a:lnT>
                      <a:noFill/>
                    </a:lnT>
                    <a:lnB>
                      <a:noFill/>
                    </a:lnB>
                  </a:tcPr>
                </a:tc>
                <a:tc>
                  <a:txBody>
                    <a:bodyPr/>
                    <a:lstStyle/>
                    <a:p>
                      <a:pPr algn="ctr" fontAlgn="b"/>
                      <a:r>
                        <a:rPr lang="en-US" sz="1200" b="1" i="0" u="none" strike="noStrike" dirty="0" smtClean="0">
                          <a:solidFill>
                            <a:srgbClr val="000000"/>
                          </a:solidFill>
                          <a:latin typeface="Arial"/>
                        </a:rPr>
                        <a:t>1084.06</a:t>
                      </a:r>
                      <a:endParaRPr lang="en-US" sz="1200" b="1" i="0" u="none" strike="noStrike" dirty="0">
                        <a:solidFill>
                          <a:srgbClr val="000000"/>
                        </a:solidFill>
                        <a:latin typeface="Arial"/>
                      </a:endParaRPr>
                    </a:p>
                  </a:txBody>
                  <a:tcPr marL="6682" marR="6682" marT="6682"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6682" marR="6682" marT="6682" marB="0" anchor="b">
                    <a:lnL>
                      <a:noFill/>
                    </a:lnL>
                    <a:lnR>
                      <a:noFill/>
                    </a:lnR>
                    <a:lnT>
                      <a:noFill/>
                    </a:lnT>
                    <a:lnB>
                      <a:noFill/>
                    </a:lnB>
                  </a:tcPr>
                </a:tc>
              </a:tr>
              <a:tr h="179688">
                <a:tc>
                  <a:txBody>
                    <a:bodyPr/>
                    <a:lstStyle/>
                    <a:p>
                      <a:pPr algn="l" fontAlgn="b"/>
                      <a:endParaRPr lang="en-US" sz="1200" b="0" i="0" u="none" strike="noStrike">
                        <a:solidFill>
                          <a:srgbClr val="000000"/>
                        </a:solidFill>
                        <a:latin typeface="Arial"/>
                      </a:endParaRPr>
                    </a:p>
                  </a:txBody>
                  <a:tcPr marL="6682" marR="6682" marT="6682" marB="0" anchor="b">
                    <a:lnL>
                      <a:noFill/>
                    </a:lnL>
                    <a:lnR>
                      <a:noFill/>
                    </a:lnR>
                    <a:lnT>
                      <a:noFill/>
                    </a:lnT>
                    <a:lnB>
                      <a:noFill/>
                    </a:lnB>
                  </a:tcPr>
                </a:tc>
                <a:tc>
                  <a:txBody>
                    <a:bodyPr/>
                    <a:lstStyle/>
                    <a:p>
                      <a:pPr algn="ctr" fontAlgn="b"/>
                      <a:r>
                        <a:rPr lang="en-US" sz="1200" b="1" i="0" u="none" strike="noStrike">
                          <a:solidFill>
                            <a:srgbClr val="000000"/>
                          </a:solidFill>
                          <a:latin typeface="Arial"/>
                        </a:rPr>
                        <a:t>November 1, 2014</a:t>
                      </a:r>
                    </a:p>
                  </a:txBody>
                  <a:tcPr marL="6682" marR="6682" marT="6682" marB="0" anchor="b">
                    <a:lnL>
                      <a:noFill/>
                    </a:lnL>
                    <a:lnR>
                      <a:noFill/>
                    </a:lnR>
                    <a:lnT>
                      <a:noFill/>
                    </a:lnT>
                    <a:lnB>
                      <a:noFill/>
                    </a:lnB>
                  </a:tcPr>
                </a:tc>
                <a:tc>
                  <a:txBody>
                    <a:bodyPr/>
                    <a:lstStyle/>
                    <a:p>
                      <a:pPr algn="ctr" fontAlgn="b"/>
                      <a:r>
                        <a:rPr lang="en-US" sz="1200" b="1" i="0" u="none" strike="noStrike" dirty="0" smtClean="0">
                          <a:solidFill>
                            <a:srgbClr val="000000"/>
                          </a:solidFill>
                          <a:latin typeface="Arial"/>
                        </a:rPr>
                        <a:t>1083.66</a:t>
                      </a:r>
                      <a:endParaRPr lang="en-US" sz="1200" b="1" i="0" u="none" strike="noStrike" dirty="0">
                        <a:solidFill>
                          <a:srgbClr val="000000"/>
                        </a:solidFill>
                        <a:latin typeface="Arial"/>
                      </a:endParaRPr>
                    </a:p>
                  </a:txBody>
                  <a:tcPr marL="6682" marR="6682" marT="6682"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6682" marR="6682" marT="6682" marB="0" anchor="b">
                    <a:lnL>
                      <a:noFill/>
                    </a:lnL>
                    <a:lnR>
                      <a:noFill/>
                    </a:lnR>
                    <a:lnT>
                      <a:noFill/>
                    </a:lnT>
                    <a:lnB>
                      <a:noFill/>
                    </a:lnB>
                  </a:tcPr>
                </a:tc>
              </a:tr>
              <a:tr h="179688">
                <a:tc>
                  <a:txBody>
                    <a:bodyPr/>
                    <a:lstStyle/>
                    <a:p>
                      <a:pPr algn="l" fontAlgn="b"/>
                      <a:endParaRPr lang="en-US" sz="1200" b="0" i="0" u="none" strike="noStrike">
                        <a:solidFill>
                          <a:srgbClr val="000000"/>
                        </a:solidFill>
                        <a:latin typeface="Arial"/>
                      </a:endParaRPr>
                    </a:p>
                  </a:txBody>
                  <a:tcPr marL="6682" marR="6682" marT="6682" marB="0" anchor="b">
                    <a:lnL>
                      <a:noFill/>
                    </a:lnL>
                    <a:lnR>
                      <a:noFill/>
                    </a:lnR>
                    <a:lnT>
                      <a:noFill/>
                    </a:lnT>
                    <a:lnB>
                      <a:noFill/>
                    </a:lnB>
                  </a:tcPr>
                </a:tc>
                <a:tc>
                  <a:txBody>
                    <a:bodyPr/>
                    <a:lstStyle/>
                    <a:p>
                      <a:pPr algn="ctr" fontAlgn="b"/>
                      <a:r>
                        <a:rPr lang="en-US" sz="1200" b="1" i="0" u="none" strike="noStrike">
                          <a:solidFill>
                            <a:srgbClr val="000000"/>
                          </a:solidFill>
                          <a:latin typeface="Arial"/>
                        </a:rPr>
                        <a:t>December 1, 2014</a:t>
                      </a:r>
                    </a:p>
                  </a:txBody>
                  <a:tcPr marL="6682" marR="6682" marT="6682" marB="0" anchor="b">
                    <a:lnL>
                      <a:noFill/>
                    </a:lnL>
                    <a:lnR>
                      <a:noFill/>
                    </a:lnR>
                    <a:lnT>
                      <a:noFill/>
                    </a:lnT>
                    <a:lnB>
                      <a:noFill/>
                    </a:lnB>
                  </a:tcPr>
                </a:tc>
                <a:tc>
                  <a:txBody>
                    <a:bodyPr/>
                    <a:lstStyle/>
                    <a:p>
                      <a:pPr algn="ctr" fontAlgn="b"/>
                      <a:r>
                        <a:rPr lang="en-US" sz="1200" b="1" i="0" u="none" strike="noStrike" dirty="0" smtClean="0">
                          <a:solidFill>
                            <a:srgbClr val="000000"/>
                          </a:solidFill>
                          <a:latin typeface="Arial"/>
                        </a:rPr>
                        <a:t>1086.79</a:t>
                      </a:r>
                      <a:endParaRPr lang="en-US" sz="1200" b="1" i="0" u="none" strike="noStrike" dirty="0">
                        <a:solidFill>
                          <a:srgbClr val="000000"/>
                        </a:solidFill>
                        <a:latin typeface="Arial"/>
                      </a:endParaRPr>
                    </a:p>
                  </a:txBody>
                  <a:tcPr marL="6682" marR="6682" marT="6682"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6682" marR="6682" marT="6682" marB="0" anchor="b">
                    <a:lnL>
                      <a:noFill/>
                    </a:lnL>
                    <a:lnR>
                      <a:noFill/>
                    </a:lnR>
                    <a:lnT>
                      <a:noFill/>
                    </a:lnT>
                    <a:lnB>
                      <a:noFill/>
                    </a:lnB>
                  </a:tcPr>
                </a:tc>
              </a:tr>
              <a:tr h="179688">
                <a:tc>
                  <a:txBody>
                    <a:bodyPr/>
                    <a:lstStyle/>
                    <a:p>
                      <a:pPr algn="l" fontAlgn="b"/>
                      <a:endParaRPr lang="en-US" sz="1200" b="0" i="0" u="none" strike="noStrike">
                        <a:solidFill>
                          <a:srgbClr val="000000"/>
                        </a:solidFill>
                        <a:latin typeface="Arial"/>
                      </a:endParaRPr>
                    </a:p>
                  </a:txBody>
                  <a:tcPr marL="6682" marR="6682" marT="6682" marB="0" anchor="b">
                    <a:lnL>
                      <a:noFill/>
                    </a:lnL>
                    <a:lnR>
                      <a:noFill/>
                    </a:lnR>
                    <a:lnT>
                      <a:noFill/>
                    </a:lnT>
                    <a:lnB>
                      <a:noFill/>
                    </a:lnB>
                  </a:tcPr>
                </a:tc>
                <a:tc>
                  <a:txBody>
                    <a:bodyPr/>
                    <a:lstStyle/>
                    <a:p>
                      <a:pPr algn="ctr" fontAlgn="b"/>
                      <a:r>
                        <a:rPr lang="en-US" sz="1200" b="1" i="0" u="none" strike="noStrike">
                          <a:solidFill>
                            <a:srgbClr val="000000"/>
                          </a:solidFill>
                          <a:latin typeface="Arial"/>
                        </a:rPr>
                        <a:t>January 1, 2015</a:t>
                      </a:r>
                    </a:p>
                  </a:txBody>
                  <a:tcPr marL="6682" marR="6682" marT="6682" marB="0" anchor="b">
                    <a:lnL>
                      <a:noFill/>
                    </a:lnL>
                    <a:lnR>
                      <a:noFill/>
                    </a:lnR>
                    <a:lnT>
                      <a:noFill/>
                    </a:lnT>
                    <a:lnB>
                      <a:noFill/>
                    </a:lnB>
                  </a:tcPr>
                </a:tc>
                <a:tc>
                  <a:txBody>
                    <a:bodyPr/>
                    <a:lstStyle/>
                    <a:p>
                      <a:pPr algn="ctr" fontAlgn="b"/>
                      <a:r>
                        <a:rPr lang="en-US" sz="1200" b="1" i="0" u="none" strike="noStrike" dirty="0" smtClean="0">
                          <a:solidFill>
                            <a:srgbClr val="000000"/>
                          </a:solidFill>
                          <a:latin typeface="Arial"/>
                        </a:rPr>
                        <a:t>1088.00</a:t>
                      </a:r>
                      <a:endParaRPr lang="en-US" sz="1200" b="1" i="0" u="none" strike="noStrike" dirty="0">
                        <a:solidFill>
                          <a:srgbClr val="000000"/>
                        </a:solidFill>
                        <a:latin typeface="Arial"/>
                      </a:endParaRPr>
                    </a:p>
                  </a:txBody>
                  <a:tcPr marL="6682" marR="6682" marT="6682"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6682" marR="6682" marT="6682" marB="0" anchor="b">
                    <a:lnL>
                      <a:noFill/>
                    </a:lnL>
                    <a:lnR>
                      <a:noFill/>
                    </a:lnR>
                    <a:lnT>
                      <a:noFill/>
                    </a:lnT>
                    <a:lnB>
                      <a:noFill/>
                    </a:lnB>
                  </a:tcPr>
                </a:tc>
              </a:tr>
              <a:tr h="179688">
                <a:tc>
                  <a:txBody>
                    <a:bodyPr/>
                    <a:lstStyle/>
                    <a:p>
                      <a:pPr algn="l" fontAlgn="b"/>
                      <a:endParaRPr lang="en-US" sz="1200" b="0" i="0" u="none" strike="noStrike">
                        <a:solidFill>
                          <a:srgbClr val="000000"/>
                        </a:solidFill>
                        <a:latin typeface="Arial"/>
                      </a:endParaRPr>
                    </a:p>
                  </a:txBody>
                  <a:tcPr marL="6682" marR="6682" marT="6682" marB="0" anchor="b">
                    <a:lnL>
                      <a:noFill/>
                    </a:lnL>
                    <a:lnR>
                      <a:noFill/>
                    </a:lnR>
                    <a:lnT>
                      <a:noFill/>
                    </a:lnT>
                    <a:lnB>
                      <a:noFill/>
                    </a:lnB>
                  </a:tcPr>
                </a:tc>
                <a:tc>
                  <a:txBody>
                    <a:bodyPr/>
                    <a:lstStyle/>
                    <a:p>
                      <a:pPr algn="ctr" fontAlgn="b"/>
                      <a:r>
                        <a:rPr lang="en-US" sz="1200" b="1" i="0" u="none" strike="noStrike">
                          <a:solidFill>
                            <a:srgbClr val="000000"/>
                          </a:solidFill>
                          <a:latin typeface="Arial"/>
                        </a:rPr>
                        <a:t>February 1, 2015</a:t>
                      </a:r>
                    </a:p>
                  </a:txBody>
                  <a:tcPr marL="6682" marR="6682" marT="6682" marB="0" anchor="b">
                    <a:lnL>
                      <a:noFill/>
                    </a:lnL>
                    <a:lnR>
                      <a:noFill/>
                    </a:lnR>
                    <a:lnT>
                      <a:noFill/>
                    </a:lnT>
                    <a:lnB>
                      <a:noFill/>
                    </a:lnB>
                  </a:tcPr>
                </a:tc>
                <a:tc>
                  <a:txBody>
                    <a:bodyPr/>
                    <a:lstStyle/>
                    <a:p>
                      <a:pPr algn="ctr" fontAlgn="b"/>
                      <a:r>
                        <a:rPr lang="en-US" sz="1200" b="1" i="0" u="none" strike="noStrike" dirty="0" smtClean="0">
                          <a:solidFill>
                            <a:srgbClr val="000000"/>
                          </a:solidFill>
                          <a:latin typeface="Arial"/>
                        </a:rPr>
                        <a:t>1088.04</a:t>
                      </a:r>
                      <a:endParaRPr lang="en-US" sz="1200" b="1" i="0" u="none" strike="noStrike" dirty="0">
                        <a:solidFill>
                          <a:srgbClr val="000000"/>
                        </a:solidFill>
                        <a:latin typeface="Arial"/>
                      </a:endParaRPr>
                    </a:p>
                  </a:txBody>
                  <a:tcPr marL="6682" marR="6682" marT="6682"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6682" marR="6682" marT="6682" marB="0" anchor="b">
                    <a:lnL>
                      <a:noFill/>
                    </a:lnL>
                    <a:lnR>
                      <a:noFill/>
                    </a:lnR>
                    <a:lnT>
                      <a:noFill/>
                    </a:lnT>
                    <a:lnB>
                      <a:noFill/>
                    </a:lnB>
                  </a:tcPr>
                </a:tc>
              </a:tr>
              <a:tr h="179688">
                <a:tc>
                  <a:txBody>
                    <a:bodyPr/>
                    <a:lstStyle/>
                    <a:p>
                      <a:pPr algn="l" fontAlgn="b"/>
                      <a:endParaRPr lang="en-US" sz="1200" b="0" i="0" u="none" strike="noStrike">
                        <a:solidFill>
                          <a:srgbClr val="000000"/>
                        </a:solidFill>
                        <a:latin typeface="Arial"/>
                      </a:endParaRPr>
                    </a:p>
                  </a:txBody>
                  <a:tcPr marL="6682" marR="6682" marT="6682" marB="0" anchor="b">
                    <a:lnL>
                      <a:noFill/>
                    </a:lnL>
                    <a:lnR>
                      <a:noFill/>
                    </a:lnR>
                    <a:lnT>
                      <a:noFill/>
                    </a:lnT>
                    <a:lnB>
                      <a:noFill/>
                    </a:lnB>
                  </a:tcPr>
                </a:tc>
                <a:tc>
                  <a:txBody>
                    <a:bodyPr/>
                    <a:lstStyle/>
                    <a:p>
                      <a:pPr algn="ctr" fontAlgn="b"/>
                      <a:r>
                        <a:rPr lang="en-US" sz="1200" b="1" i="0" u="none" strike="noStrike">
                          <a:solidFill>
                            <a:srgbClr val="000000"/>
                          </a:solidFill>
                          <a:latin typeface="Arial"/>
                        </a:rPr>
                        <a:t>March 1, 2015</a:t>
                      </a:r>
                    </a:p>
                  </a:txBody>
                  <a:tcPr marL="6682" marR="6682" marT="6682" marB="0" anchor="b">
                    <a:lnL>
                      <a:noFill/>
                    </a:lnL>
                    <a:lnR>
                      <a:noFill/>
                    </a:lnR>
                    <a:lnT>
                      <a:noFill/>
                    </a:lnT>
                    <a:lnB>
                      <a:noFill/>
                    </a:lnB>
                  </a:tcPr>
                </a:tc>
                <a:tc>
                  <a:txBody>
                    <a:bodyPr/>
                    <a:lstStyle/>
                    <a:p>
                      <a:pPr algn="ctr" fontAlgn="b"/>
                      <a:r>
                        <a:rPr lang="en-US" sz="1200" b="1" i="0" u="none" strike="noStrike" dirty="0" smtClean="0">
                          <a:solidFill>
                            <a:srgbClr val="000000"/>
                          </a:solidFill>
                          <a:latin typeface="Arial"/>
                        </a:rPr>
                        <a:t>1083.97</a:t>
                      </a:r>
                      <a:endParaRPr lang="en-US" sz="1200" b="1" i="0" u="none" strike="noStrike" dirty="0">
                        <a:solidFill>
                          <a:srgbClr val="000000"/>
                        </a:solidFill>
                        <a:latin typeface="Arial"/>
                      </a:endParaRPr>
                    </a:p>
                  </a:txBody>
                  <a:tcPr marL="6682" marR="6682" marT="6682"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6682" marR="6682" marT="6682" marB="0" anchor="b">
                    <a:lnL>
                      <a:noFill/>
                    </a:lnL>
                    <a:lnR>
                      <a:noFill/>
                    </a:lnR>
                    <a:lnT>
                      <a:noFill/>
                    </a:lnT>
                    <a:lnB>
                      <a:noFill/>
                    </a:lnB>
                  </a:tcPr>
                </a:tc>
              </a:tr>
              <a:tr h="179688">
                <a:tc>
                  <a:txBody>
                    <a:bodyPr/>
                    <a:lstStyle/>
                    <a:p>
                      <a:pPr algn="l" fontAlgn="b"/>
                      <a:endParaRPr lang="en-US" sz="1200" b="0" i="0" u="none" strike="noStrike">
                        <a:solidFill>
                          <a:srgbClr val="000000"/>
                        </a:solidFill>
                        <a:latin typeface="Arial"/>
                      </a:endParaRPr>
                    </a:p>
                  </a:txBody>
                  <a:tcPr marL="6682" marR="6682" marT="6682" marB="0" anchor="b">
                    <a:lnL>
                      <a:noFill/>
                    </a:lnL>
                    <a:lnR>
                      <a:noFill/>
                    </a:lnR>
                    <a:lnT>
                      <a:noFill/>
                    </a:lnT>
                    <a:lnB>
                      <a:noFill/>
                    </a:lnB>
                  </a:tcPr>
                </a:tc>
                <a:tc>
                  <a:txBody>
                    <a:bodyPr/>
                    <a:lstStyle/>
                    <a:p>
                      <a:pPr algn="ctr" fontAlgn="b"/>
                      <a:r>
                        <a:rPr lang="en-US" sz="1200" b="1" i="0" u="none" strike="noStrike">
                          <a:solidFill>
                            <a:srgbClr val="000000"/>
                          </a:solidFill>
                          <a:latin typeface="Arial"/>
                        </a:rPr>
                        <a:t>April 1, 2015</a:t>
                      </a:r>
                    </a:p>
                  </a:txBody>
                  <a:tcPr marL="6682" marR="6682" marT="6682" marB="0" anchor="b">
                    <a:lnL>
                      <a:noFill/>
                    </a:lnL>
                    <a:lnR>
                      <a:noFill/>
                    </a:lnR>
                    <a:lnT>
                      <a:noFill/>
                    </a:lnT>
                    <a:lnB>
                      <a:noFill/>
                    </a:lnB>
                  </a:tcPr>
                </a:tc>
                <a:tc>
                  <a:txBody>
                    <a:bodyPr/>
                    <a:lstStyle/>
                    <a:p>
                      <a:pPr algn="ctr" fontAlgn="b"/>
                      <a:r>
                        <a:rPr lang="en-US" sz="1200" b="1" i="0" u="none" strike="noStrike" dirty="0" smtClean="0">
                          <a:solidFill>
                            <a:srgbClr val="000000"/>
                          </a:solidFill>
                          <a:latin typeface="Arial"/>
                        </a:rPr>
                        <a:t>1078.31</a:t>
                      </a:r>
                      <a:endParaRPr lang="en-US" sz="1200" b="1" i="0" u="none" strike="noStrike" dirty="0">
                        <a:solidFill>
                          <a:srgbClr val="000000"/>
                        </a:solidFill>
                        <a:latin typeface="Arial"/>
                      </a:endParaRPr>
                    </a:p>
                  </a:txBody>
                  <a:tcPr marL="6682" marR="6682" marT="6682"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6682" marR="6682" marT="6682" marB="0" anchor="b">
                    <a:lnL>
                      <a:noFill/>
                    </a:lnL>
                    <a:lnR>
                      <a:noFill/>
                    </a:lnR>
                    <a:lnT>
                      <a:noFill/>
                    </a:lnT>
                    <a:lnB>
                      <a:noFill/>
                    </a:lnB>
                  </a:tcPr>
                </a:tc>
              </a:tr>
              <a:tr h="179688">
                <a:tc>
                  <a:txBody>
                    <a:bodyPr/>
                    <a:lstStyle/>
                    <a:p>
                      <a:pPr algn="l" fontAlgn="b"/>
                      <a:endParaRPr lang="en-US" sz="1200" b="0" i="0" u="none" strike="noStrike">
                        <a:solidFill>
                          <a:srgbClr val="000000"/>
                        </a:solidFill>
                        <a:latin typeface="Arial"/>
                      </a:endParaRPr>
                    </a:p>
                  </a:txBody>
                  <a:tcPr marL="6682" marR="6682" marT="6682" marB="0" anchor="b">
                    <a:lnL>
                      <a:noFill/>
                    </a:lnL>
                    <a:lnR>
                      <a:noFill/>
                    </a:lnR>
                    <a:lnT>
                      <a:noFill/>
                    </a:lnT>
                    <a:lnB>
                      <a:noFill/>
                    </a:lnB>
                  </a:tcPr>
                </a:tc>
                <a:tc>
                  <a:txBody>
                    <a:bodyPr/>
                    <a:lstStyle/>
                    <a:p>
                      <a:pPr algn="ctr" fontAlgn="b"/>
                      <a:r>
                        <a:rPr lang="en-US" sz="1200" b="1" i="0" u="none" strike="noStrike" dirty="0">
                          <a:solidFill>
                            <a:srgbClr val="000000"/>
                          </a:solidFill>
                          <a:latin typeface="Arial"/>
                        </a:rPr>
                        <a:t>May 1, 2015</a:t>
                      </a:r>
                    </a:p>
                  </a:txBody>
                  <a:tcPr marL="6682" marR="6682" marT="6682" marB="0" anchor="b">
                    <a:lnL>
                      <a:noFill/>
                    </a:lnL>
                    <a:lnR>
                      <a:noFill/>
                    </a:lnR>
                    <a:lnT>
                      <a:noFill/>
                    </a:lnT>
                    <a:lnB>
                      <a:noFill/>
                    </a:lnB>
                    <a:solidFill>
                      <a:srgbClr val="FFFF00"/>
                    </a:solidFill>
                  </a:tcPr>
                </a:tc>
                <a:tc>
                  <a:txBody>
                    <a:bodyPr/>
                    <a:lstStyle/>
                    <a:p>
                      <a:pPr algn="ctr" fontAlgn="b"/>
                      <a:r>
                        <a:rPr lang="en-US" sz="1200" b="1" i="0" u="none" strike="noStrike" dirty="0" smtClean="0">
                          <a:solidFill>
                            <a:srgbClr val="000000"/>
                          </a:solidFill>
                          <a:latin typeface="Arial"/>
                        </a:rPr>
                        <a:t>1074.07</a:t>
                      </a:r>
                      <a:endParaRPr lang="en-US" sz="1200" b="1" i="0" u="none" strike="noStrike" dirty="0">
                        <a:solidFill>
                          <a:srgbClr val="000000"/>
                        </a:solidFill>
                        <a:latin typeface="Arial"/>
                      </a:endParaRPr>
                    </a:p>
                  </a:txBody>
                  <a:tcPr marL="6682" marR="6682" marT="6682" marB="0" anchor="b">
                    <a:lnL>
                      <a:noFill/>
                    </a:lnL>
                    <a:lnR>
                      <a:noFill/>
                    </a:lnR>
                    <a:lnT>
                      <a:noFill/>
                    </a:lnT>
                    <a:lnB>
                      <a:noFill/>
                    </a:lnB>
                    <a:solidFill>
                      <a:srgbClr val="FFFF00"/>
                    </a:solidFill>
                  </a:tcPr>
                </a:tc>
                <a:tc>
                  <a:txBody>
                    <a:bodyPr/>
                    <a:lstStyle/>
                    <a:p>
                      <a:pPr algn="l" fontAlgn="b"/>
                      <a:endParaRPr lang="en-US" sz="1200" b="0" i="0" u="none" strike="noStrike">
                        <a:solidFill>
                          <a:srgbClr val="000000"/>
                        </a:solidFill>
                        <a:latin typeface="Arial"/>
                      </a:endParaRPr>
                    </a:p>
                  </a:txBody>
                  <a:tcPr marL="6682" marR="6682" marT="6682" marB="0" anchor="b">
                    <a:lnL>
                      <a:noFill/>
                    </a:lnL>
                    <a:lnR>
                      <a:noFill/>
                    </a:lnR>
                    <a:lnT>
                      <a:noFill/>
                    </a:lnT>
                    <a:lnB>
                      <a:noFill/>
                    </a:lnB>
                  </a:tcPr>
                </a:tc>
              </a:tr>
              <a:tr h="179688">
                <a:tc>
                  <a:txBody>
                    <a:bodyPr/>
                    <a:lstStyle/>
                    <a:p>
                      <a:pPr algn="l" fontAlgn="b"/>
                      <a:endParaRPr lang="en-US" sz="1200" b="0" i="0" u="none" strike="noStrike">
                        <a:solidFill>
                          <a:srgbClr val="000000"/>
                        </a:solidFill>
                        <a:latin typeface="Arial"/>
                      </a:endParaRPr>
                    </a:p>
                  </a:txBody>
                  <a:tcPr marL="6682" marR="6682" marT="6682" marB="0" anchor="b">
                    <a:lnL>
                      <a:noFill/>
                    </a:lnL>
                    <a:lnR>
                      <a:noFill/>
                    </a:lnR>
                    <a:lnT>
                      <a:noFill/>
                    </a:lnT>
                    <a:lnB>
                      <a:noFill/>
                    </a:lnB>
                  </a:tcPr>
                </a:tc>
                <a:tc>
                  <a:txBody>
                    <a:bodyPr/>
                    <a:lstStyle/>
                    <a:p>
                      <a:pPr algn="ctr" fontAlgn="b"/>
                      <a:r>
                        <a:rPr lang="en-US" sz="1200" b="1" i="0" u="none" strike="noStrike" dirty="0">
                          <a:solidFill>
                            <a:srgbClr val="000000"/>
                          </a:solidFill>
                          <a:latin typeface="Arial"/>
                        </a:rPr>
                        <a:t>June 1, 2015</a:t>
                      </a:r>
                    </a:p>
                  </a:txBody>
                  <a:tcPr marL="6682" marR="6682" marT="6682" marB="0" anchor="b">
                    <a:lnL>
                      <a:noFill/>
                    </a:lnL>
                    <a:lnR>
                      <a:noFill/>
                    </a:lnR>
                    <a:lnT>
                      <a:noFill/>
                    </a:lnT>
                    <a:lnB>
                      <a:noFill/>
                    </a:lnB>
                    <a:solidFill>
                      <a:srgbClr val="FFFF00"/>
                    </a:solidFill>
                  </a:tcPr>
                </a:tc>
                <a:tc>
                  <a:txBody>
                    <a:bodyPr/>
                    <a:lstStyle/>
                    <a:p>
                      <a:pPr algn="ctr" fontAlgn="b"/>
                      <a:r>
                        <a:rPr lang="en-US" sz="1200" b="1" i="0" u="none" strike="noStrike" dirty="0" smtClean="0">
                          <a:solidFill>
                            <a:srgbClr val="000000"/>
                          </a:solidFill>
                          <a:latin typeface="Arial"/>
                        </a:rPr>
                        <a:t>1071.78</a:t>
                      </a:r>
                      <a:endParaRPr lang="en-US" sz="1200" b="1" i="0" u="none" strike="noStrike" dirty="0">
                        <a:solidFill>
                          <a:srgbClr val="000000"/>
                        </a:solidFill>
                        <a:latin typeface="Arial"/>
                      </a:endParaRPr>
                    </a:p>
                  </a:txBody>
                  <a:tcPr marL="6682" marR="6682" marT="6682" marB="0" anchor="b">
                    <a:lnL>
                      <a:noFill/>
                    </a:lnL>
                    <a:lnR>
                      <a:noFill/>
                    </a:lnR>
                    <a:lnT>
                      <a:noFill/>
                    </a:lnT>
                    <a:lnB>
                      <a:noFill/>
                    </a:lnB>
                    <a:solidFill>
                      <a:srgbClr val="FFFF00"/>
                    </a:solidFill>
                  </a:tcPr>
                </a:tc>
                <a:tc>
                  <a:txBody>
                    <a:bodyPr/>
                    <a:lstStyle/>
                    <a:p>
                      <a:pPr algn="l" fontAlgn="b"/>
                      <a:endParaRPr lang="en-US" sz="1200" b="0" i="0" u="none" strike="noStrike">
                        <a:solidFill>
                          <a:srgbClr val="000000"/>
                        </a:solidFill>
                        <a:latin typeface="Arial"/>
                      </a:endParaRPr>
                    </a:p>
                  </a:txBody>
                  <a:tcPr marL="6682" marR="6682" marT="6682" marB="0" anchor="b">
                    <a:lnL>
                      <a:noFill/>
                    </a:lnL>
                    <a:lnR>
                      <a:noFill/>
                    </a:lnR>
                    <a:lnT>
                      <a:noFill/>
                    </a:lnT>
                    <a:lnB>
                      <a:noFill/>
                    </a:lnB>
                  </a:tcPr>
                </a:tc>
              </a:tr>
              <a:tr h="179688">
                <a:tc>
                  <a:txBody>
                    <a:bodyPr/>
                    <a:lstStyle/>
                    <a:p>
                      <a:pPr algn="l" fontAlgn="b"/>
                      <a:endParaRPr lang="en-US" sz="1200" b="0" i="0" u="none" strike="noStrike">
                        <a:solidFill>
                          <a:srgbClr val="000000"/>
                        </a:solidFill>
                        <a:latin typeface="Arial"/>
                      </a:endParaRPr>
                    </a:p>
                  </a:txBody>
                  <a:tcPr marL="6682" marR="6682" marT="6682" marB="0" anchor="b">
                    <a:lnL>
                      <a:noFill/>
                    </a:lnL>
                    <a:lnR>
                      <a:noFill/>
                    </a:lnR>
                    <a:lnT>
                      <a:noFill/>
                    </a:lnT>
                    <a:lnB>
                      <a:noFill/>
                    </a:lnB>
                  </a:tcPr>
                </a:tc>
                <a:tc>
                  <a:txBody>
                    <a:bodyPr/>
                    <a:lstStyle/>
                    <a:p>
                      <a:pPr algn="ctr" fontAlgn="b"/>
                      <a:r>
                        <a:rPr lang="en-US" sz="1200" b="1" i="0" u="none" strike="noStrike" dirty="0">
                          <a:solidFill>
                            <a:srgbClr val="000000"/>
                          </a:solidFill>
                          <a:latin typeface="Arial"/>
                        </a:rPr>
                        <a:t>July 1, 2015</a:t>
                      </a:r>
                    </a:p>
                  </a:txBody>
                  <a:tcPr marL="6682" marR="6682" marT="6682" marB="0" anchor="b">
                    <a:lnL>
                      <a:noFill/>
                    </a:lnL>
                    <a:lnR>
                      <a:noFill/>
                    </a:lnR>
                    <a:lnT>
                      <a:noFill/>
                    </a:lnT>
                    <a:lnB>
                      <a:noFill/>
                    </a:lnB>
                    <a:solidFill>
                      <a:srgbClr val="FFFF00"/>
                    </a:solidFill>
                  </a:tcPr>
                </a:tc>
                <a:tc>
                  <a:txBody>
                    <a:bodyPr/>
                    <a:lstStyle/>
                    <a:p>
                      <a:pPr algn="ctr" fontAlgn="b"/>
                      <a:r>
                        <a:rPr lang="en-US" sz="1200" b="1" i="0" u="none" strike="noStrike" dirty="0" smtClean="0">
                          <a:solidFill>
                            <a:srgbClr val="000000"/>
                          </a:solidFill>
                          <a:latin typeface="Arial"/>
                        </a:rPr>
                        <a:t>1072.78</a:t>
                      </a:r>
                      <a:endParaRPr lang="en-US" sz="1200" b="1" i="0" u="none" strike="noStrike" dirty="0">
                        <a:solidFill>
                          <a:srgbClr val="000000"/>
                        </a:solidFill>
                        <a:latin typeface="Arial"/>
                      </a:endParaRPr>
                    </a:p>
                  </a:txBody>
                  <a:tcPr marL="6682" marR="6682" marT="6682" marB="0" anchor="b">
                    <a:lnL>
                      <a:noFill/>
                    </a:lnL>
                    <a:lnR>
                      <a:noFill/>
                    </a:lnR>
                    <a:lnT>
                      <a:noFill/>
                    </a:lnT>
                    <a:lnB>
                      <a:noFill/>
                    </a:lnB>
                    <a:solidFill>
                      <a:srgbClr val="FFFF00"/>
                    </a:solidFill>
                  </a:tcPr>
                </a:tc>
                <a:tc>
                  <a:txBody>
                    <a:bodyPr/>
                    <a:lstStyle/>
                    <a:p>
                      <a:pPr algn="l" fontAlgn="b"/>
                      <a:endParaRPr lang="en-US" sz="1200" b="0" i="0" u="none" strike="noStrike">
                        <a:solidFill>
                          <a:srgbClr val="000000"/>
                        </a:solidFill>
                        <a:latin typeface="Arial"/>
                      </a:endParaRPr>
                    </a:p>
                  </a:txBody>
                  <a:tcPr marL="6682" marR="6682" marT="6682" marB="0" anchor="b">
                    <a:lnL>
                      <a:noFill/>
                    </a:lnL>
                    <a:lnR>
                      <a:noFill/>
                    </a:lnR>
                    <a:lnT>
                      <a:noFill/>
                    </a:lnT>
                    <a:lnB>
                      <a:noFill/>
                    </a:lnB>
                  </a:tcPr>
                </a:tc>
              </a:tr>
              <a:tr h="179688">
                <a:tc>
                  <a:txBody>
                    <a:bodyPr/>
                    <a:lstStyle/>
                    <a:p>
                      <a:pPr algn="l" fontAlgn="b"/>
                      <a:endParaRPr lang="en-US" sz="1200" b="0" i="0" u="none" strike="noStrike">
                        <a:solidFill>
                          <a:srgbClr val="000000"/>
                        </a:solidFill>
                        <a:latin typeface="Arial"/>
                      </a:endParaRPr>
                    </a:p>
                  </a:txBody>
                  <a:tcPr marL="6682" marR="6682" marT="6682" marB="0" anchor="b">
                    <a:lnL>
                      <a:noFill/>
                    </a:lnL>
                    <a:lnR>
                      <a:noFill/>
                    </a:lnR>
                    <a:lnT>
                      <a:noFill/>
                    </a:lnT>
                    <a:lnB>
                      <a:noFill/>
                    </a:lnB>
                  </a:tcPr>
                </a:tc>
                <a:tc>
                  <a:txBody>
                    <a:bodyPr/>
                    <a:lstStyle/>
                    <a:p>
                      <a:pPr algn="ctr" fontAlgn="b"/>
                      <a:r>
                        <a:rPr lang="en-US" sz="1200" b="1" i="0" u="none" strike="noStrike">
                          <a:solidFill>
                            <a:srgbClr val="000000"/>
                          </a:solidFill>
                          <a:latin typeface="Arial"/>
                        </a:rPr>
                        <a:t>August 1, 2015</a:t>
                      </a:r>
                    </a:p>
                  </a:txBody>
                  <a:tcPr marL="6682" marR="6682" marT="6682" marB="0" anchor="b">
                    <a:lnL>
                      <a:noFill/>
                    </a:lnL>
                    <a:lnR>
                      <a:noFill/>
                    </a:lnR>
                    <a:lnT>
                      <a:noFill/>
                    </a:lnT>
                    <a:lnB>
                      <a:noFill/>
                    </a:lnB>
                    <a:noFill/>
                  </a:tcPr>
                </a:tc>
                <a:tc>
                  <a:txBody>
                    <a:bodyPr/>
                    <a:lstStyle/>
                    <a:p>
                      <a:pPr algn="ctr" fontAlgn="b"/>
                      <a:r>
                        <a:rPr lang="en-US" sz="1200" b="1" i="0" u="none" strike="noStrike" dirty="0" smtClean="0">
                          <a:solidFill>
                            <a:srgbClr val="000000"/>
                          </a:solidFill>
                          <a:latin typeface="Arial"/>
                        </a:rPr>
                        <a:t>1075.41</a:t>
                      </a:r>
                    </a:p>
                  </a:txBody>
                  <a:tcPr marL="6682" marR="6682" marT="6682" marB="0" anchor="b">
                    <a:lnL>
                      <a:noFill/>
                    </a:lnL>
                    <a:lnR>
                      <a:noFill/>
                    </a:lnR>
                    <a:lnT>
                      <a:noFill/>
                    </a:lnT>
                    <a:lnB>
                      <a:noFill/>
                    </a:lnB>
                    <a:noFill/>
                  </a:tcPr>
                </a:tc>
                <a:tc>
                  <a:txBody>
                    <a:bodyPr/>
                    <a:lstStyle/>
                    <a:p>
                      <a:pPr algn="l" fontAlgn="b"/>
                      <a:endParaRPr lang="en-US" sz="1200" b="0" i="0" u="none" strike="noStrike" dirty="0">
                        <a:solidFill>
                          <a:srgbClr val="000000"/>
                        </a:solidFill>
                        <a:latin typeface="Arial"/>
                      </a:endParaRPr>
                    </a:p>
                  </a:txBody>
                  <a:tcPr marL="6682" marR="6682" marT="6682" marB="0" anchor="b">
                    <a:lnL>
                      <a:noFill/>
                    </a:lnL>
                    <a:lnR>
                      <a:noFill/>
                    </a:lnR>
                    <a:lnT>
                      <a:noFill/>
                    </a:lnT>
                    <a:lnB>
                      <a:noFill/>
                    </a:lnB>
                  </a:tcPr>
                </a:tc>
              </a:tr>
              <a:tr h="179688">
                <a:tc>
                  <a:txBody>
                    <a:bodyPr/>
                    <a:lstStyle/>
                    <a:p>
                      <a:pPr algn="l" fontAlgn="b"/>
                      <a:endParaRPr lang="en-US" sz="1200" b="0" i="0" u="none" strike="noStrike">
                        <a:solidFill>
                          <a:srgbClr val="000000"/>
                        </a:solidFill>
                        <a:latin typeface="Arial"/>
                      </a:endParaRPr>
                    </a:p>
                  </a:txBody>
                  <a:tcPr marL="6682" marR="6682" marT="6682" marB="0" anchor="b">
                    <a:lnL>
                      <a:noFill/>
                    </a:lnL>
                    <a:lnR>
                      <a:noFill/>
                    </a:lnR>
                    <a:lnT>
                      <a:noFill/>
                    </a:lnT>
                    <a:lnB>
                      <a:noFill/>
                    </a:lnB>
                  </a:tcPr>
                </a:tc>
                <a:tc>
                  <a:txBody>
                    <a:bodyPr/>
                    <a:lstStyle/>
                    <a:p>
                      <a:pPr algn="ctr" fontAlgn="b"/>
                      <a:r>
                        <a:rPr lang="en-US" sz="1200" b="1" i="0" u="none" strike="noStrike" dirty="0" smtClean="0">
                          <a:solidFill>
                            <a:srgbClr val="000000"/>
                          </a:solidFill>
                          <a:latin typeface="Arial"/>
                        </a:rPr>
                        <a:t>September 1, 2015</a:t>
                      </a:r>
                      <a:endParaRPr lang="en-US" sz="1200" b="1" i="0" u="none" strike="noStrike" dirty="0">
                        <a:solidFill>
                          <a:srgbClr val="000000"/>
                        </a:solidFill>
                        <a:latin typeface="Arial"/>
                      </a:endParaRPr>
                    </a:p>
                  </a:txBody>
                  <a:tcPr marL="6682" marR="6682" marT="6682" marB="0" anchor="b">
                    <a:lnL>
                      <a:noFill/>
                    </a:lnL>
                    <a:lnR>
                      <a:noFill/>
                    </a:lnR>
                    <a:lnT>
                      <a:noFill/>
                    </a:lnT>
                    <a:lnB>
                      <a:noFill/>
                    </a:lnB>
                    <a:noFill/>
                  </a:tcPr>
                </a:tc>
                <a:tc>
                  <a:txBody>
                    <a:bodyPr/>
                    <a:lstStyle/>
                    <a:p>
                      <a:pPr algn="ctr" fontAlgn="b"/>
                      <a:r>
                        <a:rPr lang="en-US" sz="1200" b="1" i="0" u="none" strike="noStrike" dirty="0" smtClean="0">
                          <a:solidFill>
                            <a:srgbClr val="000000"/>
                          </a:solidFill>
                          <a:latin typeface="Arial"/>
                        </a:rPr>
                        <a:t>1077.25</a:t>
                      </a:r>
                    </a:p>
                  </a:txBody>
                  <a:tcPr marL="6682" marR="6682" marT="6682" marB="0" anchor="b">
                    <a:lnL>
                      <a:noFill/>
                    </a:lnL>
                    <a:lnR>
                      <a:noFill/>
                    </a:lnR>
                    <a:lnT>
                      <a:noFill/>
                    </a:lnT>
                    <a:lnB>
                      <a:noFill/>
                    </a:lnB>
                    <a:noFill/>
                  </a:tcPr>
                </a:tc>
                <a:tc>
                  <a:txBody>
                    <a:bodyPr/>
                    <a:lstStyle/>
                    <a:p>
                      <a:pPr algn="l" fontAlgn="b"/>
                      <a:endParaRPr lang="en-US" sz="1200" b="0" i="0" u="none" strike="noStrike" dirty="0">
                        <a:solidFill>
                          <a:srgbClr val="000000"/>
                        </a:solidFill>
                        <a:latin typeface="Arial"/>
                      </a:endParaRPr>
                    </a:p>
                  </a:txBody>
                  <a:tcPr marL="6682" marR="6682" marT="6682" marB="0" anchor="b">
                    <a:lnL>
                      <a:noFill/>
                    </a:lnL>
                    <a:lnR>
                      <a:noFill/>
                    </a:lnR>
                    <a:lnT>
                      <a:noFill/>
                    </a:lnT>
                    <a:lnB>
                      <a:noFill/>
                    </a:lnB>
                  </a:tcPr>
                </a:tc>
              </a:tr>
              <a:tr h="179688">
                <a:tc>
                  <a:txBody>
                    <a:bodyPr/>
                    <a:lstStyle/>
                    <a:p>
                      <a:pPr algn="l" fontAlgn="b"/>
                      <a:endParaRPr lang="en-US" sz="1200" b="0" i="0" u="none" strike="noStrike">
                        <a:solidFill>
                          <a:srgbClr val="000000"/>
                        </a:solidFill>
                        <a:latin typeface="Arial"/>
                      </a:endParaRPr>
                    </a:p>
                  </a:txBody>
                  <a:tcPr marL="6682" marR="6682" marT="6682" marB="0" anchor="b">
                    <a:lnL>
                      <a:noFill/>
                    </a:lnL>
                    <a:lnR>
                      <a:noFill/>
                    </a:lnR>
                    <a:lnT>
                      <a:noFill/>
                    </a:lnT>
                    <a:lnB>
                      <a:noFill/>
                    </a:lnB>
                  </a:tcPr>
                </a:tc>
                <a:tc>
                  <a:txBody>
                    <a:bodyPr/>
                    <a:lstStyle/>
                    <a:p>
                      <a:pPr algn="ctr" fontAlgn="b"/>
                      <a:r>
                        <a:rPr lang="en-US" sz="1200" b="1" i="0" u="none" strike="noStrike" dirty="0" smtClean="0">
                          <a:solidFill>
                            <a:srgbClr val="000000"/>
                          </a:solidFill>
                          <a:latin typeface="Arial"/>
                        </a:rPr>
                        <a:t>October 1, 2015</a:t>
                      </a:r>
                      <a:endParaRPr lang="en-US" sz="1200" b="1" i="0" u="none" strike="noStrike" dirty="0">
                        <a:solidFill>
                          <a:srgbClr val="000000"/>
                        </a:solidFill>
                        <a:latin typeface="Arial"/>
                      </a:endParaRPr>
                    </a:p>
                  </a:txBody>
                  <a:tcPr marL="6682" marR="6682" marT="6682" marB="0" anchor="b">
                    <a:lnL>
                      <a:noFill/>
                    </a:lnL>
                    <a:lnR>
                      <a:noFill/>
                    </a:lnR>
                    <a:lnT>
                      <a:noFill/>
                    </a:lnT>
                    <a:lnB>
                      <a:noFill/>
                    </a:lnB>
                    <a:noFill/>
                  </a:tcPr>
                </a:tc>
                <a:tc>
                  <a:txBody>
                    <a:bodyPr/>
                    <a:lstStyle/>
                    <a:p>
                      <a:pPr algn="ctr" fontAlgn="b"/>
                      <a:r>
                        <a:rPr lang="en-US" sz="1200" b="1" i="0" u="none" strike="noStrike" dirty="0" smtClean="0">
                          <a:solidFill>
                            <a:srgbClr val="000000"/>
                          </a:solidFill>
                          <a:latin typeface="Arial"/>
                        </a:rPr>
                        <a:t>1078.61</a:t>
                      </a:r>
                    </a:p>
                  </a:txBody>
                  <a:tcPr marL="6682" marR="6682" marT="6682" marB="0" anchor="b">
                    <a:lnL>
                      <a:noFill/>
                    </a:lnL>
                    <a:lnR>
                      <a:noFill/>
                    </a:lnR>
                    <a:lnT>
                      <a:noFill/>
                    </a:lnT>
                    <a:lnB>
                      <a:noFill/>
                    </a:lnB>
                    <a:noFill/>
                  </a:tcPr>
                </a:tc>
                <a:tc>
                  <a:txBody>
                    <a:bodyPr/>
                    <a:lstStyle/>
                    <a:p>
                      <a:pPr algn="l" fontAlgn="b"/>
                      <a:endParaRPr lang="en-US" sz="1200" b="0" i="0" u="none" strike="noStrike" dirty="0">
                        <a:solidFill>
                          <a:srgbClr val="000000"/>
                        </a:solidFill>
                        <a:latin typeface="Arial"/>
                      </a:endParaRPr>
                    </a:p>
                  </a:txBody>
                  <a:tcPr marL="6682" marR="6682" marT="6682" marB="0" anchor="b">
                    <a:lnL>
                      <a:noFill/>
                    </a:lnL>
                    <a:lnR>
                      <a:noFill/>
                    </a:lnR>
                    <a:lnT>
                      <a:noFill/>
                    </a:lnT>
                    <a:lnB>
                      <a:noFill/>
                    </a:lnB>
                  </a:tcPr>
                </a:tc>
              </a:tr>
              <a:tr h="179688">
                <a:tc>
                  <a:txBody>
                    <a:bodyPr/>
                    <a:lstStyle/>
                    <a:p>
                      <a:pPr algn="l" fontAlgn="b"/>
                      <a:endParaRPr lang="en-US" sz="1200" b="0" i="0" u="none" strike="noStrike">
                        <a:solidFill>
                          <a:srgbClr val="000000"/>
                        </a:solidFill>
                        <a:latin typeface="Arial"/>
                      </a:endParaRPr>
                    </a:p>
                  </a:txBody>
                  <a:tcPr marL="6682" marR="6682" marT="6682" marB="0" anchor="b">
                    <a:lnL>
                      <a:noFill/>
                    </a:lnL>
                    <a:lnR>
                      <a:noFill/>
                    </a:lnR>
                    <a:lnT>
                      <a:noFill/>
                    </a:lnT>
                    <a:lnB>
                      <a:noFill/>
                    </a:lnB>
                  </a:tcPr>
                </a:tc>
                <a:tc>
                  <a:txBody>
                    <a:bodyPr/>
                    <a:lstStyle/>
                    <a:p>
                      <a:pPr algn="ctr" fontAlgn="b"/>
                      <a:r>
                        <a:rPr lang="en-US" sz="1200" b="1" i="0" u="none" strike="noStrike" dirty="0" smtClean="0">
                          <a:solidFill>
                            <a:srgbClr val="000000"/>
                          </a:solidFill>
                          <a:latin typeface="Arial"/>
                        </a:rPr>
                        <a:t>November 1, 2015</a:t>
                      </a:r>
                      <a:endParaRPr lang="en-US" sz="1200" b="1" i="0" u="none" strike="noStrike" dirty="0">
                        <a:solidFill>
                          <a:srgbClr val="000000"/>
                        </a:solidFill>
                        <a:latin typeface="Arial"/>
                      </a:endParaRPr>
                    </a:p>
                  </a:txBody>
                  <a:tcPr marL="6682" marR="6682" marT="6682" marB="0" anchor="b">
                    <a:lnL>
                      <a:noFill/>
                    </a:lnL>
                    <a:lnR>
                      <a:noFill/>
                    </a:lnR>
                    <a:lnT>
                      <a:noFill/>
                    </a:lnT>
                    <a:lnB>
                      <a:noFill/>
                    </a:lnB>
                    <a:noFill/>
                  </a:tcPr>
                </a:tc>
                <a:tc>
                  <a:txBody>
                    <a:bodyPr/>
                    <a:lstStyle/>
                    <a:p>
                      <a:pPr algn="ctr" fontAlgn="b"/>
                      <a:r>
                        <a:rPr lang="en-US" sz="1200" b="1" i="0" u="none" strike="noStrike" dirty="0" smtClean="0">
                          <a:solidFill>
                            <a:srgbClr val="000000"/>
                          </a:solidFill>
                          <a:latin typeface="Arial"/>
                        </a:rPr>
                        <a:t>1078.16</a:t>
                      </a:r>
                    </a:p>
                  </a:txBody>
                  <a:tcPr marL="6682" marR="6682" marT="6682" marB="0" anchor="b">
                    <a:lnL>
                      <a:noFill/>
                    </a:lnL>
                    <a:lnR>
                      <a:noFill/>
                    </a:lnR>
                    <a:lnT>
                      <a:noFill/>
                    </a:lnT>
                    <a:lnB>
                      <a:noFill/>
                    </a:lnB>
                    <a:noFill/>
                  </a:tcPr>
                </a:tc>
                <a:tc>
                  <a:txBody>
                    <a:bodyPr/>
                    <a:lstStyle/>
                    <a:p>
                      <a:pPr algn="l" fontAlgn="b"/>
                      <a:endParaRPr lang="en-US" sz="1200" b="0" i="0" u="none" strike="noStrike" dirty="0">
                        <a:solidFill>
                          <a:srgbClr val="000000"/>
                        </a:solidFill>
                        <a:latin typeface="Arial"/>
                      </a:endParaRPr>
                    </a:p>
                  </a:txBody>
                  <a:tcPr marL="6682" marR="6682" marT="6682" marB="0" anchor="b">
                    <a:lnL>
                      <a:noFill/>
                    </a:lnL>
                    <a:lnR>
                      <a:noFill/>
                    </a:lnR>
                    <a:lnT>
                      <a:noFill/>
                    </a:lnT>
                    <a:lnB>
                      <a:noFill/>
                    </a:lnB>
                  </a:tcPr>
                </a:tc>
              </a:tr>
              <a:tr h="179688">
                <a:tc>
                  <a:txBody>
                    <a:bodyPr/>
                    <a:lstStyle/>
                    <a:p>
                      <a:pPr algn="l" fontAlgn="b"/>
                      <a:endParaRPr lang="en-US" sz="1200" b="0" i="0" u="none" strike="noStrike" dirty="0">
                        <a:solidFill>
                          <a:srgbClr val="000000"/>
                        </a:solidFill>
                        <a:latin typeface="Arial"/>
                      </a:endParaRPr>
                    </a:p>
                  </a:txBody>
                  <a:tcPr marL="6682" marR="6682" marT="6682" marB="0" anchor="b">
                    <a:lnL>
                      <a:noFill/>
                    </a:lnL>
                    <a:lnR>
                      <a:noFill/>
                    </a:lnR>
                    <a:lnT>
                      <a:noFill/>
                    </a:lnT>
                    <a:lnB>
                      <a:noFill/>
                    </a:lnB>
                  </a:tcPr>
                </a:tc>
                <a:tc>
                  <a:txBody>
                    <a:bodyPr/>
                    <a:lstStyle/>
                    <a:p>
                      <a:pPr algn="ctr" fontAlgn="b"/>
                      <a:r>
                        <a:rPr lang="en-US" sz="1200" b="1" i="0" u="none" strike="noStrike" dirty="0" smtClean="0">
                          <a:solidFill>
                            <a:srgbClr val="000000"/>
                          </a:solidFill>
                          <a:latin typeface="Arial"/>
                        </a:rPr>
                        <a:t>December 1, 2015</a:t>
                      </a:r>
                      <a:endParaRPr lang="en-US" sz="1200" b="1" i="0" u="none" strike="noStrike" dirty="0">
                        <a:solidFill>
                          <a:srgbClr val="000000"/>
                        </a:solidFill>
                        <a:latin typeface="Arial"/>
                      </a:endParaRPr>
                    </a:p>
                  </a:txBody>
                  <a:tcPr marL="6682" marR="6682" marT="6682" marB="0" anchor="b">
                    <a:lnL>
                      <a:noFill/>
                    </a:lnL>
                    <a:lnR>
                      <a:noFill/>
                    </a:lnR>
                    <a:lnT>
                      <a:noFill/>
                    </a:lnT>
                    <a:lnB>
                      <a:noFill/>
                    </a:lnB>
                    <a:noFill/>
                  </a:tcPr>
                </a:tc>
                <a:tc>
                  <a:txBody>
                    <a:bodyPr/>
                    <a:lstStyle/>
                    <a:p>
                      <a:pPr algn="ctr" fontAlgn="b"/>
                      <a:r>
                        <a:rPr lang="en-US" sz="1200" b="1" i="0" u="none" strike="noStrike" dirty="0" smtClean="0">
                          <a:solidFill>
                            <a:srgbClr val="000000"/>
                          </a:solidFill>
                          <a:latin typeface="Arial"/>
                        </a:rPr>
                        <a:t>1081.99</a:t>
                      </a:r>
                    </a:p>
                  </a:txBody>
                  <a:tcPr marL="6682" marR="6682" marT="6682" marB="0" anchor="b">
                    <a:lnL>
                      <a:noFill/>
                    </a:lnL>
                    <a:lnR>
                      <a:noFill/>
                    </a:lnR>
                    <a:lnT>
                      <a:noFill/>
                    </a:lnT>
                    <a:lnB>
                      <a:noFill/>
                    </a:lnB>
                    <a:noFill/>
                  </a:tcPr>
                </a:tc>
                <a:tc>
                  <a:txBody>
                    <a:bodyPr/>
                    <a:lstStyle/>
                    <a:p>
                      <a:pPr algn="l" fontAlgn="b"/>
                      <a:endParaRPr lang="en-US" sz="1200" b="0" i="0" u="none" strike="noStrike" dirty="0">
                        <a:solidFill>
                          <a:srgbClr val="000000"/>
                        </a:solidFill>
                        <a:latin typeface="Arial"/>
                      </a:endParaRPr>
                    </a:p>
                  </a:txBody>
                  <a:tcPr marL="6682" marR="6682" marT="6682" marB="0" anchor="b">
                    <a:lnL>
                      <a:noFill/>
                    </a:lnL>
                    <a:lnR>
                      <a:noFill/>
                    </a:lnR>
                    <a:lnT>
                      <a:noFill/>
                    </a:lnT>
                    <a:lnB>
                      <a:noFill/>
                    </a:lnB>
                  </a:tcPr>
                </a:tc>
              </a:tr>
              <a:tr h="179688">
                <a:tc>
                  <a:txBody>
                    <a:bodyPr/>
                    <a:lstStyle/>
                    <a:p>
                      <a:pPr algn="l" fontAlgn="b"/>
                      <a:endParaRPr lang="en-US" sz="1200" b="0" i="0" u="none" strike="noStrike">
                        <a:solidFill>
                          <a:srgbClr val="000000"/>
                        </a:solidFill>
                        <a:latin typeface="Arial"/>
                      </a:endParaRPr>
                    </a:p>
                  </a:txBody>
                  <a:tcPr marL="6682" marR="6682" marT="6682" marB="0" anchor="b">
                    <a:lnL>
                      <a:noFill/>
                    </a:lnL>
                    <a:lnR>
                      <a:noFill/>
                    </a:lnR>
                    <a:lnT>
                      <a:noFill/>
                    </a:lnT>
                    <a:lnB>
                      <a:noFill/>
                    </a:lnB>
                  </a:tcPr>
                </a:tc>
                <a:tc>
                  <a:txBody>
                    <a:bodyPr/>
                    <a:lstStyle/>
                    <a:p>
                      <a:pPr algn="ctr" fontAlgn="b"/>
                      <a:r>
                        <a:rPr lang="en-US" sz="1200" b="1" i="0" u="none" strike="noStrike" dirty="0" smtClean="0">
                          <a:solidFill>
                            <a:srgbClr val="000000"/>
                          </a:solidFill>
                          <a:latin typeface="Arial"/>
                        </a:rPr>
                        <a:t>January 1, 2016</a:t>
                      </a:r>
                      <a:endParaRPr lang="en-US" sz="1200" b="1" i="0" u="none" strike="noStrike" dirty="0">
                        <a:solidFill>
                          <a:srgbClr val="000000"/>
                        </a:solidFill>
                        <a:latin typeface="Arial"/>
                      </a:endParaRPr>
                    </a:p>
                  </a:txBody>
                  <a:tcPr marL="6682" marR="6682" marT="6682" marB="0" anchor="b">
                    <a:lnL>
                      <a:noFill/>
                    </a:lnL>
                    <a:lnR>
                      <a:noFill/>
                    </a:lnR>
                    <a:lnT>
                      <a:noFill/>
                    </a:lnT>
                    <a:lnB>
                      <a:noFill/>
                    </a:lnB>
                    <a:noFill/>
                  </a:tcPr>
                </a:tc>
                <a:tc>
                  <a:txBody>
                    <a:bodyPr/>
                    <a:lstStyle/>
                    <a:p>
                      <a:pPr algn="ctr" fontAlgn="b"/>
                      <a:r>
                        <a:rPr lang="en-US" sz="1200" b="1" i="0" u="none" strike="noStrike" dirty="0" smtClean="0">
                          <a:solidFill>
                            <a:srgbClr val="000000"/>
                          </a:solidFill>
                          <a:latin typeface="Arial"/>
                        </a:rPr>
                        <a:t>1084.28</a:t>
                      </a:r>
                    </a:p>
                  </a:txBody>
                  <a:tcPr marL="6682" marR="6682" marT="6682" marB="0" anchor="b">
                    <a:lnL>
                      <a:noFill/>
                    </a:lnL>
                    <a:lnR>
                      <a:noFill/>
                    </a:lnR>
                    <a:lnT>
                      <a:noFill/>
                    </a:lnT>
                    <a:lnB>
                      <a:noFill/>
                    </a:lnB>
                    <a:noFill/>
                  </a:tcPr>
                </a:tc>
                <a:tc>
                  <a:txBody>
                    <a:bodyPr/>
                    <a:lstStyle/>
                    <a:p>
                      <a:pPr algn="l" fontAlgn="b"/>
                      <a:endParaRPr lang="en-US" sz="1200" b="0" i="0" u="none" strike="noStrike" dirty="0">
                        <a:solidFill>
                          <a:srgbClr val="000000"/>
                        </a:solidFill>
                        <a:latin typeface="Arial"/>
                      </a:endParaRPr>
                    </a:p>
                  </a:txBody>
                  <a:tcPr marL="6682" marR="6682" marT="6682" marB="0" anchor="b">
                    <a:lnL>
                      <a:noFill/>
                    </a:lnL>
                    <a:lnR>
                      <a:noFill/>
                    </a:lnR>
                    <a:lnT>
                      <a:noFill/>
                    </a:lnT>
                    <a:lnB>
                      <a:noFill/>
                    </a:lnB>
                  </a:tcPr>
                </a:tc>
              </a:tr>
            </a:tbl>
          </a:graphicData>
        </a:graphic>
      </p:graphicFrame>
      <p:graphicFrame>
        <p:nvGraphicFramePr>
          <p:cNvPr id="7" name="Chart 6"/>
          <p:cNvGraphicFramePr/>
          <p:nvPr/>
        </p:nvGraphicFramePr>
        <p:xfrm>
          <a:off x="3904734" y="2199502"/>
          <a:ext cx="5084033" cy="329243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4248922" y="4572000"/>
            <a:ext cx="459002" cy="184666"/>
          </a:xfrm>
          <a:prstGeom prst="rect">
            <a:avLst/>
          </a:prstGeom>
          <a:solidFill>
            <a:schemeClr val="bg1"/>
          </a:solidFill>
          <a:ln>
            <a:solidFill>
              <a:srgbClr val="FF0000"/>
            </a:solidFill>
          </a:ln>
        </p:spPr>
        <p:txBody>
          <a:bodyPr wrap="square" lIns="0" tIns="0" rIns="0" bIns="0" rtlCol="0">
            <a:spAutoFit/>
          </a:bodyPr>
          <a:lstStyle/>
          <a:p>
            <a:r>
              <a:rPr lang="en-US" sz="1200" b="1" dirty="0" smtClean="0">
                <a:solidFill>
                  <a:srgbClr val="FF3300"/>
                </a:solidFill>
                <a:latin typeface="Arial" pitchFamily="34" charset="0"/>
                <a:cs typeface="Arial" pitchFamily="34" charset="0"/>
              </a:rPr>
              <a:t>1075</a:t>
            </a:r>
            <a:endParaRPr lang="en-US" sz="1200" b="1" dirty="0">
              <a:solidFill>
                <a:srgbClr val="FF3300"/>
              </a:solidFill>
              <a:latin typeface="Arial" pitchFamily="34" charset="0"/>
              <a:cs typeface="Arial" pitchFamily="34" charset="0"/>
            </a:endParaRPr>
          </a:p>
        </p:txBody>
      </p:sp>
      <p:cxnSp>
        <p:nvCxnSpPr>
          <p:cNvPr id="10" name="Straight Connector 9"/>
          <p:cNvCxnSpPr/>
          <p:nvPr/>
        </p:nvCxnSpPr>
        <p:spPr>
          <a:xfrm>
            <a:off x="4744995" y="4646141"/>
            <a:ext cx="384295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1050325" y="0"/>
            <a:ext cx="13691286" cy="8557054"/>
          </a:xfrm>
          <a:prstGeom prst="rect">
            <a:avLst/>
          </a:prstGeom>
          <a:noFill/>
          <a:ln w="9525">
            <a:noFill/>
            <a:miter lim="800000"/>
            <a:headEnd/>
            <a:tailEnd/>
          </a:ln>
        </p:spPr>
      </p:pic>
      <p:sp>
        <p:nvSpPr>
          <p:cNvPr id="3" name="TextBox 2"/>
          <p:cNvSpPr txBox="1"/>
          <p:nvPr/>
        </p:nvSpPr>
        <p:spPr>
          <a:xfrm>
            <a:off x="4225444" y="1003833"/>
            <a:ext cx="2162175" cy="369332"/>
          </a:xfrm>
          <a:prstGeom prst="rect">
            <a:avLst/>
          </a:prstGeom>
          <a:noFill/>
        </p:spPr>
        <p:txBody>
          <a:bodyPr wrap="square" rtlCol="0">
            <a:spAutoFit/>
          </a:bodyPr>
          <a:lstStyle/>
          <a:p>
            <a:r>
              <a:rPr lang="en-US" b="1" dirty="0" smtClean="0">
                <a:solidFill>
                  <a:srgbClr val="FF3300"/>
                </a:solidFill>
              </a:rPr>
              <a:t>February 24</a:t>
            </a:r>
            <a:r>
              <a:rPr lang="en-US" b="1" baseline="30000" dirty="0" smtClean="0">
                <a:solidFill>
                  <a:srgbClr val="FF3300"/>
                </a:solidFill>
              </a:rPr>
              <a:t>th</a:t>
            </a:r>
            <a:r>
              <a:rPr lang="en-US" b="1" dirty="0" smtClean="0">
                <a:solidFill>
                  <a:srgbClr val="FF3300"/>
                </a:solidFill>
              </a:rPr>
              <a:t> 2014</a:t>
            </a:r>
            <a:endParaRPr lang="en-US" b="1" dirty="0">
              <a:solidFill>
                <a:srgbClr val="FF33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316182" y="0"/>
            <a:ext cx="12011892" cy="7507433"/>
          </a:xfrm>
          <a:prstGeom prst="rect">
            <a:avLst/>
          </a:prstGeom>
          <a:noFill/>
          <a:ln w="9525">
            <a:noFill/>
            <a:miter lim="800000"/>
            <a:headEnd/>
            <a:tailEnd/>
          </a:ln>
        </p:spPr>
      </p:pic>
      <p:sp>
        <p:nvSpPr>
          <p:cNvPr id="3" name="TextBox 2"/>
          <p:cNvSpPr txBox="1"/>
          <p:nvPr/>
        </p:nvSpPr>
        <p:spPr>
          <a:xfrm>
            <a:off x="5991225" y="923925"/>
            <a:ext cx="1918335" cy="369332"/>
          </a:xfrm>
          <a:prstGeom prst="rect">
            <a:avLst/>
          </a:prstGeom>
          <a:noFill/>
        </p:spPr>
        <p:txBody>
          <a:bodyPr wrap="square" rtlCol="0">
            <a:spAutoFit/>
          </a:bodyPr>
          <a:lstStyle/>
          <a:p>
            <a:r>
              <a:rPr lang="en-US" b="1" dirty="0" smtClean="0">
                <a:solidFill>
                  <a:srgbClr val="FF3300"/>
                </a:solidFill>
              </a:rPr>
              <a:t>February 6</a:t>
            </a:r>
            <a:r>
              <a:rPr lang="en-US" b="1" baseline="30000" dirty="0" smtClean="0">
                <a:solidFill>
                  <a:srgbClr val="FF3300"/>
                </a:solidFill>
              </a:rPr>
              <a:t>th</a:t>
            </a:r>
            <a:r>
              <a:rPr lang="en-US" b="1" dirty="0" smtClean="0">
                <a:solidFill>
                  <a:srgbClr val="FF3300"/>
                </a:solidFill>
              </a:rPr>
              <a:t> 2014</a:t>
            </a:r>
            <a:endParaRPr lang="en-US" b="1" dirty="0">
              <a:solidFill>
                <a:srgbClr val="FF33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rgbClr val="00B0F0"/>
                </a:solidFill>
              </a:rPr>
              <a:t>March through May 2014</a:t>
            </a:r>
            <a:endParaRPr lang="en-US" b="1" dirty="0">
              <a:solidFill>
                <a:srgbClr val="00B0F0"/>
              </a:solidFill>
            </a:endParaRPr>
          </a:p>
        </p:txBody>
      </p:sp>
      <p:sp>
        <p:nvSpPr>
          <p:cNvPr id="7" name="TextBox 6"/>
          <p:cNvSpPr txBox="1"/>
          <p:nvPr/>
        </p:nvSpPr>
        <p:spPr>
          <a:xfrm>
            <a:off x="1143000" y="5943600"/>
            <a:ext cx="2438400" cy="369332"/>
          </a:xfrm>
          <a:prstGeom prst="rect">
            <a:avLst/>
          </a:prstGeom>
          <a:noFill/>
        </p:spPr>
        <p:txBody>
          <a:bodyPr wrap="square" rtlCol="0">
            <a:spAutoFit/>
          </a:bodyPr>
          <a:lstStyle/>
          <a:p>
            <a:r>
              <a:rPr lang="en-US" b="1" dirty="0" smtClean="0">
                <a:solidFill>
                  <a:srgbClr val="FF0000"/>
                </a:solidFill>
              </a:rPr>
              <a:t>Temperature Chances</a:t>
            </a:r>
            <a:endParaRPr lang="en-US" b="1" dirty="0">
              <a:solidFill>
                <a:srgbClr val="FF0000"/>
              </a:solidFill>
            </a:endParaRPr>
          </a:p>
        </p:txBody>
      </p:sp>
      <p:sp>
        <p:nvSpPr>
          <p:cNvPr id="8" name="TextBox 7"/>
          <p:cNvSpPr txBox="1"/>
          <p:nvPr/>
        </p:nvSpPr>
        <p:spPr>
          <a:xfrm>
            <a:off x="5791200" y="5943600"/>
            <a:ext cx="2362200" cy="369332"/>
          </a:xfrm>
          <a:prstGeom prst="rect">
            <a:avLst/>
          </a:prstGeom>
          <a:noFill/>
        </p:spPr>
        <p:txBody>
          <a:bodyPr wrap="square" rtlCol="0">
            <a:spAutoFit/>
          </a:bodyPr>
          <a:lstStyle/>
          <a:p>
            <a:r>
              <a:rPr lang="en-US" b="1" dirty="0" smtClean="0">
                <a:solidFill>
                  <a:srgbClr val="7030A0"/>
                </a:solidFill>
              </a:rPr>
              <a:t>Precipitation Chances</a:t>
            </a:r>
            <a:endParaRPr lang="en-US" b="1" dirty="0">
              <a:solidFill>
                <a:srgbClr val="7030A0"/>
              </a:solidFill>
            </a:endParaRPr>
          </a:p>
        </p:txBody>
      </p:sp>
      <p:pic>
        <p:nvPicPr>
          <p:cNvPr id="15362" name="Picture 2" descr="/products/predictions/long_range/lead01/off01_temp.gif">
            <a:hlinkClick r:id="rId2"/>
          </p:cNvPr>
          <p:cNvPicPr>
            <a:picLocks noChangeAspect="1" noChangeArrowheads="1"/>
          </p:cNvPicPr>
          <p:nvPr/>
        </p:nvPicPr>
        <p:blipFill>
          <a:blip r:embed="rId3" cstate="print"/>
          <a:srcRect/>
          <a:stretch>
            <a:fillRect/>
          </a:stretch>
        </p:blipFill>
        <p:spPr bwMode="auto">
          <a:xfrm>
            <a:off x="335426" y="1926006"/>
            <a:ext cx="4090603" cy="3795171"/>
          </a:xfrm>
          <a:prstGeom prst="rect">
            <a:avLst/>
          </a:prstGeom>
          <a:noFill/>
        </p:spPr>
      </p:pic>
      <p:sp>
        <p:nvSpPr>
          <p:cNvPr id="9" name="Freeform 8"/>
          <p:cNvSpPr/>
          <p:nvPr/>
        </p:nvSpPr>
        <p:spPr>
          <a:xfrm>
            <a:off x="1597202" y="4244621"/>
            <a:ext cx="491243" cy="660753"/>
          </a:xfrm>
          <a:custGeom>
            <a:avLst/>
            <a:gdLst>
              <a:gd name="connsiteX0" fmla="*/ 347663 w 609600"/>
              <a:gd name="connsiteY0" fmla="*/ 781050 h 781050"/>
              <a:gd name="connsiteX1" fmla="*/ 385763 w 609600"/>
              <a:gd name="connsiteY1" fmla="*/ 742950 h 781050"/>
              <a:gd name="connsiteX2" fmla="*/ 423863 w 609600"/>
              <a:gd name="connsiteY2" fmla="*/ 671512 h 781050"/>
              <a:gd name="connsiteX3" fmla="*/ 423863 w 609600"/>
              <a:gd name="connsiteY3" fmla="*/ 638175 h 781050"/>
              <a:gd name="connsiteX4" fmla="*/ 404813 w 609600"/>
              <a:gd name="connsiteY4" fmla="*/ 614362 h 781050"/>
              <a:gd name="connsiteX5" fmla="*/ 423863 w 609600"/>
              <a:gd name="connsiteY5" fmla="*/ 561975 h 781050"/>
              <a:gd name="connsiteX6" fmla="*/ 433388 w 609600"/>
              <a:gd name="connsiteY6" fmla="*/ 519112 h 781050"/>
              <a:gd name="connsiteX7" fmla="*/ 433388 w 609600"/>
              <a:gd name="connsiteY7" fmla="*/ 500062 h 781050"/>
              <a:gd name="connsiteX8" fmla="*/ 466725 w 609600"/>
              <a:gd name="connsiteY8" fmla="*/ 476250 h 781050"/>
              <a:gd name="connsiteX9" fmla="*/ 490538 w 609600"/>
              <a:gd name="connsiteY9" fmla="*/ 471487 h 781050"/>
              <a:gd name="connsiteX10" fmla="*/ 500063 w 609600"/>
              <a:gd name="connsiteY10" fmla="*/ 461962 h 781050"/>
              <a:gd name="connsiteX11" fmla="*/ 561975 w 609600"/>
              <a:gd name="connsiteY11" fmla="*/ 419100 h 781050"/>
              <a:gd name="connsiteX12" fmla="*/ 557213 w 609600"/>
              <a:gd name="connsiteY12" fmla="*/ 395287 h 781050"/>
              <a:gd name="connsiteX13" fmla="*/ 557213 w 609600"/>
              <a:gd name="connsiteY13" fmla="*/ 395287 h 781050"/>
              <a:gd name="connsiteX14" fmla="*/ 561975 w 609600"/>
              <a:gd name="connsiteY14" fmla="*/ 328612 h 781050"/>
              <a:gd name="connsiteX15" fmla="*/ 590550 w 609600"/>
              <a:gd name="connsiteY15" fmla="*/ 290512 h 781050"/>
              <a:gd name="connsiteX16" fmla="*/ 609600 w 609600"/>
              <a:gd name="connsiteY16" fmla="*/ 280987 h 781050"/>
              <a:gd name="connsiteX17" fmla="*/ 609600 w 609600"/>
              <a:gd name="connsiteY17" fmla="*/ 247650 h 781050"/>
              <a:gd name="connsiteX18" fmla="*/ 609600 w 609600"/>
              <a:gd name="connsiteY18" fmla="*/ 195262 h 781050"/>
              <a:gd name="connsiteX19" fmla="*/ 595313 w 609600"/>
              <a:gd name="connsiteY19" fmla="*/ 171450 h 781050"/>
              <a:gd name="connsiteX20" fmla="*/ 566738 w 609600"/>
              <a:gd name="connsiteY20" fmla="*/ 123825 h 781050"/>
              <a:gd name="connsiteX21" fmla="*/ 566738 w 609600"/>
              <a:gd name="connsiteY21" fmla="*/ 61912 h 781050"/>
              <a:gd name="connsiteX22" fmla="*/ 552450 w 609600"/>
              <a:gd name="connsiteY22" fmla="*/ 42862 h 781050"/>
              <a:gd name="connsiteX23" fmla="*/ 533400 w 609600"/>
              <a:gd name="connsiteY23" fmla="*/ 33337 h 781050"/>
              <a:gd name="connsiteX24" fmla="*/ 485775 w 609600"/>
              <a:gd name="connsiteY24" fmla="*/ 14287 h 781050"/>
              <a:gd name="connsiteX25" fmla="*/ 438150 w 609600"/>
              <a:gd name="connsiteY25" fmla="*/ 0 h 781050"/>
              <a:gd name="connsiteX26" fmla="*/ 414338 w 609600"/>
              <a:gd name="connsiteY26" fmla="*/ 4762 h 781050"/>
              <a:gd name="connsiteX27" fmla="*/ 366713 w 609600"/>
              <a:gd name="connsiteY27" fmla="*/ 14287 h 781050"/>
              <a:gd name="connsiteX28" fmla="*/ 309563 w 609600"/>
              <a:gd name="connsiteY28" fmla="*/ 28575 h 781050"/>
              <a:gd name="connsiteX29" fmla="*/ 266700 w 609600"/>
              <a:gd name="connsiteY29" fmla="*/ 47625 h 781050"/>
              <a:gd name="connsiteX30" fmla="*/ 209550 w 609600"/>
              <a:gd name="connsiteY30" fmla="*/ 66675 h 781050"/>
              <a:gd name="connsiteX31" fmla="*/ 176213 w 609600"/>
              <a:gd name="connsiteY31" fmla="*/ 76200 h 781050"/>
              <a:gd name="connsiteX32" fmla="*/ 185738 w 609600"/>
              <a:gd name="connsiteY32" fmla="*/ 147637 h 781050"/>
              <a:gd name="connsiteX33" fmla="*/ 157163 w 609600"/>
              <a:gd name="connsiteY33" fmla="*/ 233362 h 781050"/>
              <a:gd name="connsiteX34" fmla="*/ 133350 w 609600"/>
              <a:gd name="connsiteY34" fmla="*/ 309562 h 781050"/>
              <a:gd name="connsiteX35" fmla="*/ 133350 w 609600"/>
              <a:gd name="connsiteY35" fmla="*/ 309562 h 781050"/>
              <a:gd name="connsiteX36" fmla="*/ 138113 w 609600"/>
              <a:gd name="connsiteY36" fmla="*/ 242887 h 781050"/>
              <a:gd name="connsiteX37" fmla="*/ 147638 w 609600"/>
              <a:gd name="connsiteY37" fmla="*/ 185737 h 781050"/>
              <a:gd name="connsiteX38" fmla="*/ 147638 w 609600"/>
              <a:gd name="connsiteY38" fmla="*/ 152400 h 781050"/>
              <a:gd name="connsiteX39" fmla="*/ 147638 w 609600"/>
              <a:gd name="connsiteY39" fmla="*/ 152400 h 781050"/>
              <a:gd name="connsiteX40" fmla="*/ 123825 w 609600"/>
              <a:gd name="connsiteY40" fmla="*/ 209550 h 781050"/>
              <a:gd name="connsiteX41" fmla="*/ 114300 w 609600"/>
              <a:gd name="connsiteY41" fmla="*/ 314325 h 781050"/>
              <a:gd name="connsiteX42" fmla="*/ 109538 w 609600"/>
              <a:gd name="connsiteY42" fmla="*/ 323850 h 781050"/>
              <a:gd name="connsiteX43" fmla="*/ 66675 w 609600"/>
              <a:gd name="connsiteY43" fmla="*/ 347662 h 781050"/>
              <a:gd name="connsiteX44" fmla="*/ 66675 w 609600"/>
              <a:gd name="connsiteY44" fmla="*/ 366712 h 781050"/>
              <a:gd name="connsiteX45" fmla="*/ 95250 w 609600"/>
              <a:gd name="connsiteY45" fmla="*/ 395287 h 781050"/>
              <a:gd name="connsiteX46" fmla="*/ 61913 w 609600"/>
              <a:gd name="connsiteY46" fmla="*/ 414337 h 781050"/>
              <a:gd name="connsiteX47" fmla="*/ 47625 w 609600"/>
              <a:gd name="connsiteY47" fmla="*/ 438150 h 781050"/>
              <a:gd name="connsiteX48" fmla="*/ 38100 w 609600"/>
              <a:gd name="connsiteY48" fmla="*/ 461962 h 781050"/>
              <a:gd name="connsiteX49" fmla="*/ 38100 w 609600"/>
              <a:gd name="connsiteY49" fmla="*/ 490537 h 781050"/>
              <a:gd name="connsiteX50" fmla="*/ 23813 w 609600"/>
              <a:gd name="connsiteY50" fmla="*/ 509587 h 781050"/>
              <a:gd name="connsiteX51" fmla="*/ 19050 w 609600"/>
              <a:gd name="connsiteY51" fmla="*/ 542925 h 781050"/>
              <a:gd name="connsiteX52" fmla="*/ 0 w 609600"/>
              <a:gd name="connsiteY52" fmla="*/ 542925 h 781050"/>
              <a:gd name="connsiteX53" fmla="*/ 19050 w 609600"/>
              <a:gd name="connsiteY53" fmla="*/ 576262 h 781050"/>
              <a:gd name="connsiteX54" fmla="*/ 23813 w 609600"/>
              <a:gd name="connsiteY54" fmla="*/ 619125 h 781050"/>
              <a:gd name="connsiteX55" fmla="*/ 14288 w 609600"/>
              <a:gd name="connsiteY55" fmla="*/ 681037 h 781050"/>
              <a:gd name="connsiteX56" fmla="*/ 71438 w 609600"/>
              <a:gd name="connsiteY56" fmla="*/ 681037 h 781050"/>
              <a:gd name="connsiteX57" fmla="*/ 142875 w 609600"/>
              <a:gd name="connsiteY57" fmla="*/ 728662 h 781050"/>
              <a:gd name="connsiteX58" fmla="*/ 209550 w 609600"/>
              <a:gd name="connsiteY58" fmla="*/ 747712 h 781050"/>
              <a:gd name="connsiteX59" fmla="*/ 295275 w 609600"/>
              <a:gd name="connsiteY59" fmla="*/ 762000 h 781050"/>
              <a:gd name="connsiteX60" fmla="*/ 347663 w 609600"/>
              <a:gd name="connsiteY60" fmla="*/ 781050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609600" h="781050">
                <a:moveTo>
                  <a:pt x="347663" y="781050"/>
                </a:moveTo>
                <a:lnTo>
                  <a:pt x="385763" y="742950"/>
                </a:lnTo>
                <a:lnTo>
                  <a:pt x="423863" y="671512"/>
                </a:lnTo>
                <a:lnTo>
                  <a:pt x="423863" y="638175"/>
                </a:lnTo>
                <a:lnTo>
                  <a:pt x="404813" y="614362"/>
                </a:lnTo>
                <a:lnTo>
                  <a:pt x="423863" y="561975"/>
                </a:lnTo>
                <a:lnTo>
                  <a:pt x="433388" y="519112"/>
                </a:lnTo>
                <a:lnTo>
                  <a:pt x="433388" y="500062"/>
                </a:lnTo>
                <a:lnTo>
                  <a:pt x="466725" y="476250"/>
                </a:lnTo>
                <a:lnTo>
                  <a:pt x="490538" y="471487"/>
                </a:lnTo>
                <a:lnTo>
                  <a:pt x="500063" y="461962"/>
                </a:lnTo>
                <a:lnTo>
                  <a:pt x="561975" y="419100"/>
                </a:lnTo>
                <a:lnTo>
                  <a:pt x="557213" y="395287"/>
                </a:lnTo>
                <a:lnTo>
                  <a:pt x="557213" y="395287"/>
                </a:lnTo>
                <a:lnTo>
                  <a:pt x="561975" y="328612"/>
                </a:lnTo>
                <a:lnTo>
                  <a:pt x="590550" y="290512"/>
                </a:lnTo>
                <a:lnTo>
                  <a:pt x="609600" y="280987"/>
                </a:lnTo>
                <a:lnTo>
                  <a:pt x="609600" y="247650"/>
                </a:lnTo>
                <a:lnTo>
                  <a:pt x="609600" y="195262"/>
                </a:lnTo>
                <a:lnTo>
                  <a:pt x="595313" y="171450"/>
                </a:lnTo>
                <a:lnTo>
                  <a:pt x="566738" y="123825"/>
                </a:lnTo>
                <a:lnTo>
                  <a:pt x="566738" y="61912"/>
                </a:lnTo>
                <a:lnTo>
                  <a:pt x="552450" y="42862"/>
                </a:lnTo>
                <a:lnTo>
                  <a:pt x="533400" y="33337"/>
                </a:lnTo>
                <a:lnTo>
                  <a:pt x="485775" y="14287"/>
                </a:lnTo>
                <a:lnTo>
                  <a:pt x="438150" y="0"/>
                </a:lnTo>
                <a:lnTo>
                  <a:pt x="414338" y="4762"/>
                </a:lnTo>
                <a:lnTo>
                  <a:pt x="366713" y="14287"/>
                </a:lnTo>
                <a:lnTo>
                  <a:pt x="309563" y="28575"/>
                </a:lnTo>
                <a:lnTo>
                  <a:pt x="266700" y="47625"/>
                </a:lnTo>
                <a:lnTo>
                  <a:pt x="209550" y="66675"/>
                </a:lnTo>
                <a:lnTo>
                  <a:pt x="176213" y="76200"/>
                </a:lnTo>
                <a:lnTo>
                  <a:pt x="185738" y="147637"/>
                </a:lnTo>
                <a:lnTo>
                  <a:pt x="157163" y="233362"/>
                </a:lnTo>
                <a:lnTo>
                  <a:pt x="133350" y="309562"/>
                </a:lnTo>
                <a:lnTo>
                  <a:pt x="133350" y="309562"/>
                </a:lnTo>
                <a:lnTo>
                  <a:pt x="138113" y="242887"/>
                </a:lnTo>
                <a:lnTo>
                  <a:pt x="147638" y="185737"/>
                </a:lnTo>
                <a:lnTo>
                  <a:pt x="147638" y="152400"/>
                </a:lnTo>
                <a:lnTo>
                  <a:pt x="147638" y="152400"/>
                </a:lnTo>
                <a:lnTo>
                  <a:pt x="123825" y="209550"/>
                </a:lnTo>
                <a:lnTo>
                  <a:pt x="114300" y="314325"/>
                </a:lnTo>
                <a:lnTo>
                  <a:pt x="109538" y="323850"/>
                </a:lnTo>
                <a:lnTo>
                  <a:pt x="66675" y="347662"/>
                </a:lnTo>
                <a:lnTo>
                  <a:pt x="66675" y="366712"/>
                </a:lnTo>
                <a:lnTo>
                  <a:pt x="95250" y="395287"/>
                </a:lnTo>
                <a:lnTo>
                  <a:pt x="61913" y="414337"/>
                </a:lnTo>
                <a:lnTo>
                  <a:pt x="47625" y="438150"/>
                </a:lnTo>
                <a:lnTo>
                  <a:pt x="38100" y="461962"/>
                </a:lnTo>
                <a:lnTo>
                  <a:pt x="38100" y="490537"/>
                </a:lnTo>
                <a:lnTo>
                  <a:pt x="23813" y="509587"/>
                </a:lnTo>
                <a:lnTo>
                  <a:pt x="19050" y="542925"/>
                </a:lnTo>
                <a:lnTo>
                  <a:pt x="0" y="542925"/>
                </a:lnTo>
                <a:lnTo>
                  <a:pt x="19050" y="576262"/>
                </a:lnTo>
                <a:lnTo>
                  <a:pt x="23813" y="619125"/>
                </a:lnTo>
                <a:lnTo>
                  <a:pt x="14288" y="681037"/>
                </a:lnTo>
                <a:lnTo>
                  <a:pt x="71438" y="681037"/>
                </a:lnTo>
                <a:lnTo>
                  <a:pt x="142875" y="728662"/>
                </a:lnTo>
                <a:lnTo>
                  <a:pt x="209550" y="747712"/>
                </a:lnTo>
                <a:lnTo>
                  <a:pt x="295275" y="762000"/>
                </a:lnTo>
                <a:lnTo>
                  <a:pt x="347663" y="781050"/>
                </a:lnTo>
                <a:close/>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64" name="Picture 4" descr="/products/predictions/long_range/lead01/off01_prcp.gif">
            <a:hlinkClick r:id="rId4"/>
          </p:cNvPr>
          <p:cNvPicPr>
            <a:picLocks noChangeAspect="1" noChangeArrowheads="1"/>
          </p:cNvPicPr>
          <p:nvPr/>
        </p:nvPicPr>
        <p:blipFill>
          <a:blip r:embed="rId5" cstate="print"/>
          <a:srcRect/>
          <a:stretch>
            <a:fillRect/>
          </a:stretch>
        </p:blipFill>
        <p:spPr bwMode="auto">
          <a:xfrm>
            <a:off x="4715901" y="1743371"/>
            <a:ext cx="4291106" cy="3981193"/>
          </a:xfrm>
          <a:prstGeom prst="rect">
            <a:avLst/>
          </a:prstGeom>
          <a:noFill/>
        </p:spPr>
      </p:pic>
      <p:sp>
        <p:nvSpPr>
          <p:cNvPr id="10" name="Freeform 9"/>
          <p:cNvSpPr/>
          <p:nvPr/>
        </p:nvSpPr>
        <p:spPr>
          <a:xfrm>
            <a:off x="6039555" y="4188178"/>
            <a:ext cx="504295" cy="688622"/>
          </a:xfrm>
          <a:custGeom>
            <a:avLst/>
            <a:gdLst>
              <a:gd name="connsiteX0" fmla="*/ 347663 w 609600"/>
              <a:gd name="connsiteY0" fmla="*/ 781050 h 781050"/>
              <a:gd name="connsiteX1" fmla="*/ 385763 w 609600"/>
              <a:gd name="connsiteY1" fmla="*/ 742950 h 781050"/>
              <a:gd name="connsiteX2" fmla="*/ 423863 w 609600"/>
              <a:gd name="connsiteY2" fmla="*/ 671512 h 781050"/>
              <a:gd name="connsiteX3" fmla="*/ 423863 w 609600"/>
              <a:gd name="connsiteY3" fmla="*/ 638175 h 781050"/>
              <a:gd name="connsiteX4" fmla="*/ 404813 w 609600"/>
              <a:gd name="connsiteY4" fmla="*/ 614362 h 781050"/>
              <a:gd name="connsiteX5" fmla="*/ 423863 w 609600"/>
              <a:gd name="connsiteY5" fmla="*/ 561975 h 781050"/>
              <a:gd name="connsiteX6" fmla="*/ 433388 w 609600"/>
              <a:gd name="connsiteY6" fmla="*/ 519112 h 781050"/>
              <a:gd name="connsiteX7" fmla="*/ 433388 w 609600"/>
              <a:gd name="connsiteY7" fmla="*/ 500062 h 781050"/>
              <a:gd name="connsiteX8" fmla="*/ 466725 w 609600"/>
              <a:gd name="connsiteY8" fmla="*/ 476250 h 781050"/>
              <a:gd name="connsiteX9" fmla="*/ 490538 w 609600"/>
              <a:gd name="connsiteY9" fmla="*/ 471487 h 781050"/>
              <a:gd name="connsiteX10" fmla="*/ 500063 w 609600"/>
              <a:gd name="connsiteY10" fmla="*/ 461962 h 781050"/>
              <a:gd name="connsiteX11" fmla="*/ 561975 w 609600"/>
              <a:gd name="connsiteY11" fmla="*/ 419100 h 781050"/>
              <a:gd name="connsiteX12" fmla="*/ 557213 w 609600"/>
              <a:gd name="connsiteY12" fmla="*/ 395287 h 781050"/>
              <a:gd name="connsiteX13" fmla="*/ 557213 w 609600"/>
              <a:gd name="connsiteY13" fmla="*/ 395287 h 781050"/>
              <a:gd name="connsiteX14" fmla="*/ 561975 w 609600"/>
              <a:gd name="connsiteY14" fmla="*/ 328612 h 781050"/>
              <a:gd name="connsiteX15" fmla="*/ 590550 w 609600"/>
              <a:gd name="connsiteY15" fmla="*/ 290512 h 781050"/>
              <a:gd name="connsiteX16" fmla="*/ 609600 w 609600"/>
              <a:gd name="connsiteY16" fmla="*/ 280987 h 781050"/>
              <a:gd name="connsiteX17" fmla="*/ 609600 w 609600"/>
              <a:gd name="connsiteY17" fmla="*/ 247650 h 781050"/>
              <a:gd name="connsiteX18" fmla="*/ 609600 w 609600"/>
              <a:gd name="connsiteY18" fmla="*/ 195262 h 781050"/>
              <a:gd name="connsiteX19" fmla="*/ 595313 w 609600"/>
              <a:gd name="connsiteY19" fmla="*/ 171450 h 781050"/>
              <a:gd name="connsiteX20" fmla="*/ 566738 w 609600"/>
              <a:gd name="connsiteY20" fmla="*/ 123825 h 781050"/>
              <a:gd name="connsiteX21" fmla="*/ 566738 w 609600"/>
              <a:gd name="connsiteY21" fmla="*/ 61912 h 781050"/>
              <a:gd name="connsiteX22" fmla="*/ 552450 w 609600"/>
              <a:gd name="connsiteY22" fmla="*/ 42862 h 781050"/>
              <a:gd name="connsiteX23" fmla="*/ 533400 w 609600"/>
              <a:gd name="connsiteY23" fmla="*/ 33337 h 781050"/>
              <a:gd name="connsiteX24" fmla="*/ 485775 w 609600"/>
              <a:gd name="connsiteY24" fmla="*/ 14287 h 781050"/>
              <a:gd name="connsiteX25" fmla="*/ 438150 w 609600"/>
              <a:gd name="connsiteY25" fmla="*/ 0 h 781050"/>
              <a:gd name="connsiteX26" fmla="*/ 414338 w 609600"/>
              <a:gd name="connsiteY26" fmla="*/ 4762 h 781050"/>
              <a:gd name="connsiteX27" fmla="*/ 366713 w 609600"/>
              <a:gd name="connsiteY27" fmla="*/ 14287 h 781050"/>
              <a:gd name="connsiteX28" fmla="*/ 309563 w 609600"/>
              <a:gd name="connsiteY28" fmla="*/ 28575 h 781050"/>
              <a:gd name="connsiteX29" fmla="*/ 266700 w 609600"/>
              <a:gd name="connsiteY29" fmla="*/ 47625 h 781050"/>
              <a:gd name="connsiteX30" fmla="*/ 209550 w 609600"/>
              <a:gd name="connsiteY30" fmla="*/ 66675 h 781050"/>
              <a:gd name="connsiteX31" fmla="*/ 176213 w 609600"/>
              <a:gd name="connsiteY31" fmla="*/ 76200 h 781050"/>
              <a:gd name="connsiteX32" fmla="*/ 185738 w 609600"/>
              <a:gd name="connsiteY32" fmla="*/ 147637 h 781050"/>
              <a:gd name="connsiteX33" fmla="*/ 157163 w 609600"/>
              <a:gd name="connsiteY33" fmla="*/ 233362 h 781050"/>
              <a:gd name="connsiteX34" fmla="*/ 133350 w 609600"/>
              <a:gd name="connsiteY34" fmla="*/ 309562 h 781050"/>
              <a:gd name="connsiteX35" fmla="*/ 133350 w 609600"/>
              <a:gd name="connsiteY35" fmla="*/ 309562 h 781050"/>
              <a:gd name="connsiteX36" fmla="*/ 138113 w 609600"/>
              <a:gd name="connsiteY36" fmla="*/ 242887 h 781050"/>
              <a:gd name="connsiteX37" fmla="*/ 147638 w 609600"/>
              <a:gd name="connsiteY37" fmla="*/ 185737 h 781050"/>
              <a:gd name="connsiteX38" fmla="*/ 147638 w 609600"/>
              <a:gd name="connsiteY38" fmla="*/ 152400 h 781050"/>
              <a:gd name="connsiteX39" fmla="*/ 147638 w 609600"/>
              <a:gd name="connsiteY39" fmla="*/ 152400 h 781050"/>
              <a:gd name="connsiteX40" fmla="*/ 123825 w 609600"/>
              <a:gd name="connsiteY40" fmla="*/ 209550 h 781050"/>
              <a:gd name="connsiteX41" fmla="*/ 114300 w 609600"/>
              <a:gd name="connsiteY41" fmla="*/ 314325 h 781050"/>
              <a:gd name="connsiteX42" fmla="*/ 109538 w 609600"/>
              <a:gd name="connsiteY42" fmla="*/ 323850 h 781050"/>
              <a:gd name="connsiteX43" fmla="*/ 66675 w 609600"/>
              <a:gd name="connsiteY43" fmla="*/ 347662 h 781050"/>
              <a:gd name="connsiteX44" fmla="*/ 66675 w 609600"/>
              <a:gd name="connsiteY44" fmla="*/ 366712 h 781050"/>
              <a:gd name="connsiteX45" fmla="*/ 95250 w 609600"/>
              <a:gd name="connsiteY45" fmla="*/ 395287 h 781050"/>
              <a:gd name="connsiteX46" fmla="*/ 61913 w 609600"/>
              <a:gd name="connsiteY46" fmla="*/ 414337 h 781050"/>
              <a:gd name="connsiteX47" fmla="*/ 47625 w 609600"/>
              <a:gd name="connsiteY47" fmla="*/ 438150 h 781050"/>
              <a:gd name="connsiteX48" fmla="*/ 38100 w 609600"/>
              <a:gd name="connsiteY48" fmla="*/ 461962 h 781050"/>
              <a:gd name="connsiteX49" fmla="*/ 38100 w 609600"/>
              <a:gd name="connsiteY49" fmla="*/ 490537 h 781050"/>
              <a:gd name="connsiteX50" fmla="*/ 23813 w 609600"/>
              <a:gd name="connsiteY50" fmla="*/ 509587 h 781050"/>
              <a:gd name="connsiteX51" fmla="*/ 19050 w 609600"/>
              <a:gd name="connsiteY51" fmla="*/ 542925 h 781050"/>
              <a:gd name="connsiteX52" fmla="*/ 0 w 609600"/>
              <a:gd name="connsiteY52" fmla="*/ 542925 h 781050"/>
              <a:gd name="connsiteX53" fmla="*/ 19050 w 609600"/>
              <a:gd name="connsiteY53" fmla="*/ 576262 h 781050"/>
              <a:gd name="connsiteX54" fmla="*/ 23813 w 609600"/>
              <a:gd name="connsiteY54" fmla="*/ 619125 h 781050"/>
              <a:gd name="connsiteX55" fmla="*/ 14288 w 609600"/>
              <a:gd name="connsiteY55" fmla="*/ 681037 h 781050"/>
              <a:gd name="connsiteX56" fmla="*/ 71438 w 609600"/>
              <a:gd name="connsiteY56" fmla="*/ 681037 h 781050"/>
              <a:gd name="connsiteX57" fmla="*/ 142875 w 609600"/>
              <a:gd name="connsiteY57" fmla="*/ 728662 h 781050"/>
              <a:gd name="connsiteX58" fmla="*/ 209550 w 609600"/>
              <a:gd name="connsiteY58" fmla="*/ 747712 h 781050"/>
              <a:gd name="connsiteX59" fmla="*/ 295275 w 609600"/>
              <a:gd name="connsiteY59" fmla="*/ 762000 h 781050"/>
              <a:gd name="connsiteX60" fmla="*/ 347663 w 609600"/>
              <a:gd name="connsiteY60" fmla="*/ 781050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609600" h="781050">
                <a:moveTo>
                  <a:pt x="347663" y="781050"/>
                </a:moveTo>
                <a:lnTo>
                  <a:pt x="385763" y="742950"/>
                </a:lnTo>
                <a:lnTo>
                  <a:pt x="423863" y="671512"/>
                </a:lnTo>
                <a:lnTo>
                  <a:pt x="423863" y="638175"/>
                </a:lnTo>
                <a:lnTo>
                  <a:pt x="404813" y="614362"/>
                </a:lnTo>
                <a:lnTo>
                  <a:pt x="423863" y="561975"/>
                </a:lnTo>
                <a:lnTo>
                  <a:pt x="433388" y="519112"/>
                </a:lnTo>
                <a:lnTo>
                  <a:pt x="433388" y="500062"/>
                </a:lnTo>
                <a:lnTo>
                  <a:pt x="466725" y="476250"/>
                </a:lnTo>
                <a:lnTo>
                  <a:pt x="490538" y="471487"/>
                </a:lnTo>
                <a:lnTo>
                  <a:pt x="500063" y="461962"/>
                </a:lnTo>
                <a:lnTo>
                  <a:pt x="561975" y="419100"/>
                </a:lnTo>
                <a:lnTo>
                  <a:pt x="557213" y="395287"/>
                </a:lnTo>
                <a:lnTo>
                  <a:pt x="557213" y="395287"/>
                </a:lnTo>
                <a:lnTo>
                  <a:pt x="561975" y="328612"/>
                </a:lnTo>
                <a:lnTo>
                  <a:pt x="590550" y="290512"/>
                </a:lnTo>
                <a:lnTo>
                  <a:pt x="609600" y="280987"/>
                </a:lnTo>
                <a:lnTo>
                  <a:pt x="609600" y="247650"/>
                </a:lnTo>
                <a:lnTo>
                  <a:pt x="609600" y="195262"/>
                </a:lnTo>
                <a:lnTo>
                  <a:pt x="595313" y="171450"/>
                </a:lnTo>
                <a:lnTo>
                  <a:pt x="566738" y="123825"/>
                </a:lnTo>
                <a:lnTo>
                  <a:pt x="566738" y="61912"/>
                </a:lnTo>
                <a:lnTo>
                  <a:pt x="552450" y="42862"/>
                </a:lnTo>
                <a:lnTo>
                  <a:pt x="533400" y="33337"/>
                </a:lnTo>
                <a:lnTo>
                  <a:pt x="485775" y="14287"/>
                </a:lnTo>
                <a:lnTo>
                  <a:pt x="438150" y="0"/>
                </a:lnTo>
                <a:lnTo>
                  <a:pt x="414338" y="4762"/>
                </a:lnTo>
                <a:lnTo>
                  <a:pt x="366713" y="14287"/>
                </a:lnTo>
                <a:lnTo>
                  <a:pt x="309563" y="28575"/>
                </a:lnTo>
                <a:lnTo>
                  <a:pt x="266700" y="47625"/>
                </a:lnTo>
                <a:lnTo>
                  <a:pt x="209550" y="66675"/>
                </a:lnTo>
                <a:lnTo>
                  <a:pt x="176213" y="76200"/>
                </a:lnTo>
                <a:lnTo>
                  <a:pt x="185738" y="147637"/>
                </a:lnTo>
                <a:lnTo>
                  <a:pt x="157163" y="233362"/>
                </a:lnTo>
                <a:lnTo>
                  <a:pt x="133350" y="309562"/>
                </a:lnTo>
                <a:lnTo>
                  <a:pt x="133350" y="309562"/>
                </a:lnTo>
                <a:lnTo>
                  <a:pt x="138113" y="242887"/>
                </a:lnTo>
                <a:lnTo>
                  <a:pt x="147638" y="185737"/>
                </a:lnTo>
                <a:lnTo>
                  <a:pt x="147638" y="152400"/>
                </a:lnTo>
                <a:lnTo>
                  <a:pt x="147638" y="152400"/>
                </a:lnTo>
                <a:lnTo>
                  <a:pt x="123825" y="209550"/>
                </a:lnTo>
                <a:lnTo>
                  <a:pt x="114300" y="314325"/>
                </a:lnTo>
                <a:lnTo>
                  <a:pt x="109538" y="323850"/>
                </a:lnTo>
                <a:lnTo>
                  <a:pt x="66675" y="347662"/>
                </a:lnTo>
                <a:lnTo>
                  <a:pt x="66675" y="366712"/>
                </a:lnTo>
                <a:lnTo>
                  <a:pt x="95250" y="395287"/>
                </a:lnTo>
                <a:lnTo>
                  <a:pt x="61913" y="414337"/>
                </a:lnTo>
                <a:lnTo>
                  <a:pt x="47625" y="438150"/>
                </a:lnTo>
                <a:lnTo>
                  <a:pt x="38100" y="461962"/>
                </a:lnTo>
                <a:lnTo>
                  <a:pt x="38100" y="490537"/>
                </a:lnTo>
                <a:lnTo>
                  <a:pt x="23813" y="509587"/>
                </a:lnTo>
                <a:lnTo>
                  <a:pt x="19050" y="542925"/>
                </a:lnTo>
                <a:lnTo>
                  <a:pt x="0" y="542925"/>
                </a:lnTo>
                <a:lnTo>
                  <a:pt x="19050" y="576262"/>
                </a:lnTo>
                <a:lnTo>
                  <a:pt x="23813" y="619125"/>
                </a:lnTo>
                <a:lnTo>
                  <a:pt x="14288" y="681037"/>
                </a:lnTo>
                <a:lnTo>
                  <a:pt x="71438" y="681037"/>
                </a:lnTo>
                <a:lnTo>
                  <a:pt x="142875" y="728662"/>
                </a:lnTo>
                <a:lnTo>
                  <a:pt x="209550" y="747712"/>
                </a:lnTo>
                <a:lnTo>
                  <a:pt x="295275" y="762000"/>
                </a:lnTo>
                <a:lnTo>
                  <a:pt x="347663" y="781050"/>
                </a:lnTo>
                <a:close/>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2560638"/>
            <a:ext cx="8229600" cy="1143000"/>
          </a:xfrm>
        </p:spPr>
        <p:txBody>
          <a:bodyPr>
            <a:normAutofit fontScale="90000"/>
          </a:bodyPr>
          <a:lstStyle/>
          <a:p>
            <a:r>
              <a:rPr lang="en-US" b="1" dirty="0" smtClean="0">
                <a:solidFill>
                  <a:srgbClr val="C00000"/>
                </a:solidFill>
              </a:rPr>
              <a:t>What Declared Shortages mean to One Little Fish on the River</a:t>
            </a:r>
            <a:endParaRPr lang="en-US" b="1" dirty="0">
              <a:solidFill>
                <a:srgbClr val="C0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6187" y="122238"/>
            <a:ext cx="8749553" cy="1143000"/>
          </a:xfrm>
        </p:spPr>
        <p:txBody>
          <a:bodyPr>
            <a:normAutofit/>
          </a:bodyPr>
          <a:lstStyle/>
          <a:p>
            <a:r>
              <a:rPr lang="en-US" sz="3200" b="1" dirty="0" smtClean="0">
                <a:solidFill>
                  <a:srgbClr val="0033CC"/>
                </a:solidFill>
              </a:rPr>
              <a:t>Lake Havasu City Colorado River Water Supply and Demand</a:t>
            </a:r>
            <a:endParaRPr lang="en-US" sz="3200" b="1" dirty="0">
              <a:solidFill>
                <a:srgbClr val="0033CC"/>
              </a:solidFill>
            </a:endParaRPr>
          </a:p>
        </p:txBody>
      </p:sp>
      <p:sp>
        <p:nvSpPr>
          <p:cNvPr id="6" name="TextBox 5"/>
          <p:cNvSpPr txBox="1"/>
          <p:nvPr/>
        </p:nvSpPr>
        <p:spPr>
          <a:xfrm>
            <a:off x="322729" y="1219200"/>
            <a:ext cx="8440271" cy="5078313"/>
          </a:xfrm>
          <a:prstGeom prst="rect">
            <a:avLst/>
          </a:prstGeom>
          <a:noFill/>
        </p:spPr>
        <p:txBody>
          <a:bodyPr wrap="square" rtlCol="0">
            <a:spAutoFit/>
          </a:bodyPr>
          <a:lstStyle/>
          <a:p>
            <a:endParaRPr lang="en-US" sz="2000" b="1" dirty="0" smtClean="0">
              <a:solidFill>
                <a:srgbClr val="FF0000"/>
              </a:solidFill>
            </a:endParaRPr>
          </a:p>
          <a:p>
            <a:r>
              <a:rPr lang="en-US" sz="2400" b="1" dirty="0" smtClean="0">
                <a:solidFill>
                  <a:srgbClr val="7030A0"/>
                </a:solidFill>
              </a:rPr>
              <a:t>       </a:t>
            </a:r>
            <a:r>
              <a:rPr lang="en-US" sz="3200" b="1" dirty="0" smtClean="0">
                <a:solidFill>
                  <a:srgbClr val="7030A0"/>
                </a:solidFill>
              </a:rPr>
              <a:t>Entitlement = 28,331 ac-ft – all 4</a:t>
            </a:r>
            <a:r>
              <a:rPr lang="en-US" sz="3200" b="1" baseline="30000" dirty="0" smtClean="0">
                <a:solidFill>
                  <a:srgbClr val="7030A0"/>
                </a:solidFill>
              </a:rPr>
              <a:t>th</a:t>
            </a:r>
            <a:r>
              <a:rPr lang="en-US" sz="3200" b="1" dirty="0" smtClean="0">
                <a:solidFill>
                  <a:srgbClr val="7030A0"/>
                </a:solidFill>
              </a:rPr>
              <a:t> Priority</a:t>
            </a:r>
          </a:p>
          <a:p>
            <a:r>
              <a:rPr lang="en-US" sz="2000" b="1" dirty="0" smtClean="0">
                <a:solidFill>
                  <a:srgbClr val="003366"/>
                </a:solidFill>
              </a:rPr>
              <a:t>_________________________________________________________________</a:t>
            </a:r>
          </a:p>
          <a:p>
            <a:pPr algn="ctr"/>
            <a:r>
              <a:rPr lang="en-US" sz="2800" b="1" dirty="0" smtClean="0">
                <a:solidFill>
                  <a:srgbClr val="FF0000"/>
                </a:solidFill>
              </a:rPr>
              <a:t>Firmed water banked through the Arizona Water Banking Authority = </a:t>
            </a:r>
          </a:p>
          <a:p>
            <a:r>
              <a:rPr lang="en-US" sz="2800" b="1" dirty="0" smtClean="0">
                <a:solidFill>
                  <a:srgbClr val="008000"/>
                </a:solidFill>
              </a:rPr>
              <a:t>             ~126,000 ac-ft  </a:t>
            </a:r>
            <a:r>
              <a:rPr lang="en-US" sz="2800" b="1" dirty="0" smtClean="0">
                <a:solidFill>
                  <a:srgbClr val="008080"/>
                </a:solidFill>
              </a:rPr>
              <a:t>– good for withdrawal until 2096</a:t>
            </a:r>
          </a:p>
          <a:p>
            <a:r>
              <a:rPr lang="en-US" sz="2800" b="1" dirty="0" smtClean="0">
                <a:solidFill>
                  <a:srgbClr val="003366"/>
                </a:solidFill>
              </a:rPr>
              <a:t>______________________________________________</a:t>
            </a:r>
          </a:p>
          <a:p>
            <a:pPr algn="ctr"/>
            <a:r>
              <a:rPr lang="en-US" sz="2800" b="1" dirty="0" smtClean="0">
                <a:solidFill>
                  <a:srgbClr val="663300"/>
                </a:solidFill>
              </a:rPr>
              <a:t>Approximate Consumption Demand in 2013 = </a:t>
            </a:r>
          </a:p>
          <a:p>
            <a:pPr algn="ctr"/>
            <a:r>
              <a:rPr lang="en-US" sz="2800" b="1" dirty="0" smtClean="0">
                <a:solidFill>
                  <a:srgbClr val="FF3399"/>
                </a:solidFill>
              </a:rPr>
              <a:t>13,000 ac-ft.  </a:t>
            </a:r>
            <a:r>
              <a:rPr lang="en-US" sz="2800" b="1" dirty="0" smtClean="0">
                <a:solidFill>
                  <a:srgbClr val="00B0F0"/>
                </a:solidFill>
              </a:rPr>
              <a:t>LHC was at ~18,000 ac-ft/year in 2006.</a:t>
            </a:r>
          </a:p>
          <a:p>
            <a:r>
              <a:rPr lang="en-US" sz="2800" b="1" dirty="0" smtClean="0">
                <a:solidFill>
                  <a:srgbClr val="003366"/>
                </a:solidFill>
              </a:rPr>
              <a:t>______________________________________________</a:t>
            </a:r>
          </a:p>
          <a:p>
            <a:pPr algn="ctr"/>
            <a:r>
              <a:rPr lang="en-US" sz="2800" b="1" dirty="0" smtClean="0">
                <a:solidFill>
                  <a:srgbClr val="00B050"/>
                </a:solidFill>
              </a:rPr>
              <a:t>Intrastate Shortage Sharing Agreement that Reductions will come from the Contract Entitlement</a:t>
            </a:r>
            <a:endParaRPr lang="en-US" sz="2800" b="1" dirty="0">
              <a:solidFill>
                <a:srgbClr val="00B05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1552067"/>
            <a:ext cx="11625453" cy="9937750"/>
          </a:xfrm>
          <a:prstGeom prst="rect">
            <a:avLst/>
          </a:prstGeom>
          <a:noFill/>
          <a:ln w="9525">
            <a:noFill/>
            <a:miter lim="800000"/>
            <a:headEnd/>
            <a:tailEnd/>
          </a:ln>
        </p:spPr>
      </p:pic>
      <p:sp>
        <p:nvSpPr>
          <p:cNvPr id="4" name="Title 3"/>
          <p:cNvSpPr>
            <a:spLocks noGrp="1"/>
          </p:cNvSpPr>
          <p:nvPr>
            <p:ph type="title"/>
          </p:nvPr>
        </p:nvSpPr>
        <p:spPr>
          <a:xfrm>
            <a:off x="-171450" y="3741738"/>
            <a:ext cx="8229600" cy="1143000"/>
          </a:xfrm>
        </p:spPr>
        <p:txBody>
          <a:bodyPr>
            <a:normAutofit/>
          </a:bodyPr>
          <a:lstStyle/>
          <a:p>
            <a:r>
              <a:rPr lang="en-US" sz="2800" dirty="0" smtClean="0"/>
              <a:t>…</a:t>
            </a:r>
            <a:endParaRPr lang="en-US" sz="2800" dirty="0"/>
          </a:p>
        </p:txBody>
      </p:sp>
      <p:sp>
        <p:nvSpPr>
          <p:cNvPr id="5" name="TextBox 4"/>
          <p:cNvSpPr txBox="1"/>
          <p:nvPr/>
        </p:nvSpPr>
        <p:spPr>
          <a:xfrm>
            <a:off x="1285103" y="5976891"/>
            <a:ext cx="7858897" cy="646331"/>
          </a:xfrm>
          <a:prstGeom prst="rect">
            <a:avLst/>
          </a:prstGeom>
          <a:solidFill>
            <a:schemeClr val="bg1"/>
          </a:solidFill>
        </p:spPr>
        <p:txBody>
          <a:bodyPr wrap="square" rtlCol="0">
            <a:spAutoFit/>
          </a:bodyPr>
          <a:lstStyle/>
          <a:p>
            <a:r>
              <a:rPr lang="en-US" b="1" dirty="0" smtClean="0">
                <a:solidFill>
                  <a:srgbClr val="FF0000"/>
                </a:solidFill>
              </a:rPr>
              <a:t>…and lastly, how about a savory appetizer of bacon-wrapped Lake Havasu quagga mussels??</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8000"/>
                </a:solidFill>
              </a:rPr>
              <a:t>How Will Reductions to 4</a:t>
            </a:r>
            <a:r>
              <a:rPr lang="en-US" b="1" baseline="30000" dirty="0" smtClean="0">
                <a:solidFill>
                  <a:srgbClr val="008000"/>
                </a:solidFill>
              </a:rPr>
              <a:t>th</a:t>
            </a:r>
            <a:r>
              <a:rPr lang="en-US" b="1" dirty="0" smtClean="0">
                <a:solidFill>
                  <a:srgbClr val="008000"/>
                </a:solidFill>
              </a:rPr>
              <a:t> Priority Entitlements be Determined?</a:t>
            </a:r>
            <a:endParaRPr lang="en-US" b="1" dirty="0">
              <a:solidFill>
                <a:srgbClr val="008000"/>
              </a:solidFill>
            </a:endParaRPr>
          </a:p>
        </p:txBody>
      </p:sp>
      <p:sp>
        <p:nvSpPr>
          <p:cNvPr id="3" name="TextBox 2"/>
          <p:cNvSpPr txBox="1"/>
          <p:nvPr/>
        </p:nvSpPr>
        <p:spPr>
          <a:xfrm>
            <a:off x="279056" y="1695708"/>
            <a:ext cx="8610600" cy="4154984"/>
          </a:xfrm>
          <a:prstGeom prst="rect">
            <a:avLst/>
          </a:prstGeom>
          <a:noFill/>
        </p:spPr>
        <p:txBody>
          <a:bodyPr wrap="square" rtlCol="0">
            <a:spAutoFit/>
          </a:bodyPr>
          <a:lstStyle/>
          <a:p>
            <a:r>
              <a:rPr lang="en-US" sz="2200" b="1" dirty="0" smtClean="0">
                <a:solidFill>
                  <a:srgbClr val="0033CC"/>
                </a:solidFill>
              </a:rPr>
              <a:t>ADWR outlined to Reclamation, a five step </a:t>
            </a:r>
            <a:r>
              <a:rPr lang="en-US" sz="2200" b="1" dirty="0" smtClean="0">
                <a:solidFill>
                  <a:srgbClr val="003366"/>
                </a:solidFill>
              </a:rPr>
              <a:t>Recommendation:</a:t>
            </a:r>
          </a:p>
          <a:p>
            <a:endParaRPr lang="en-US" sz="2200" b="1" dirty="0" smtClean="0">
              <a:solidFill>
                <a:srgbClr val="0033CC"/>
              </a:solidFill>
            </a:endParaRPr>
          </a:p>
          <a:p>
            <a:pPr marL="342900" indent="-342900">
              <a:buAutoNum type="arabicParenR"/>
            </a:pPr>
            <a:r>
              <a:rPr lang="en-US" sz="2200" b="1" dirty="0" smtClean="0">
                <a:solidFill>
                  <a:srgbClr val="008080"/>
                </a:solidFill>
              </a:rPr>
              <a:t>2.8 Mac-ft  </a:t>
            </a:r>
            <a:r>
              <a:rPr lang="en-US" sz="2200" b="1" dirty="0" smtClean="0">
                <a:solidFill>
                  <a:srgbClr val="008000"/>
                </a:solidFill>
              </a:rPr>
              <a:t>-</a:t>
            </a:r>
            <a:r>
              <a:rPr lang="en-US" sz="2200" b="1" dirty="0" smtClean="0">
                <a:solidFill>
                  <a:srgbClr val="008080"/>
                </a:solidFill>
              </a:rPr>
              <a:t>  </a:t>
            </a:r>
            <a:r>
              <a:rPr lang="en-US" sz="2200" b="1" dirty="0" smtClean="0">
                <a:solidFill>
                  <a:srgbClr val="663300"/>
                </a:solidFill>
              </a:rPr>
              <a:t>AZ</a:t>
            </a:r>
            <a:r>
              <a:rPr lang="en-US" sz="2200" b="1" dirty="0" smtClean="0">
                <a:solidFill>
                  <a:srgbClr val="008080"/>
                </a:solidFill>
              </a:rPr>
              <a:t> </a:t>
            </a:r>
            <a:r>
              <a:rPr lang="en-US" sz="2200" b="1" dirty="0" smtClean="0">
                <a:solidFill>
                  <a:srgbClr val="800000"/>
                </a:solidFill>
              </a:rPr>
              <a:t>P1-3 demand  </a:t>
            </a:r>
            <a:r>
              <a:rPr lang="en-US" sz="2200" b="1" dirty="0" smtClean="0">
                <a:solidFill>
                  <a:srgbClr val="008000"/>
                </a:solidFill>
              </a:rPr>
              <a:t>=</a:t>
            </a:r>
            <a:r>
              <a:rPr lang="en-US" sz="2200" b="1" dirty="0" smtClean="0">
                <a:solidFill>
                  <a:srgbClr val="660066"/>
                </a:solidFill>
              </a:rPr>
              <a:t>  P4 Availability</a:t>
            </a:r>
          </a:p>
          <a:p>
            <a:pPr marL="342900" indent="-342900">
              <a:buAutoNum type="arabicParenR"/>
            </a:pPr>
            <a:r>
              <a:rPr lang="en-US" sz="2200" b="1" dirty="0" smtClean="0">
                <a:solidFill>
                  <a:srgbClr val="660066"/>
                </a:solidFill>
              </a:rPr>
              <a:t>P4 Availability  </a:t>
            </a:r>
            <a:r>
              <a:rPr lang="en-US" sz="2200" b="1" dirty="0" smtClean="0">
                <a:solidFill>
                  <a:srgbClr val="008000"/>
                </a:solidFill>
              </a:rPr>
              <a:t>-</a:t>
            </a:r>
            <a:r>
              <a:rPr lang="en-US" sz="2200" b="1" dirty="0" smtClean="0">
                <a:solidFill>
                  <a:srgbClr val="7030A0"/>
                </a:solidFill>
              </a:rPr>
              <a:t>  </a:t>
            </a:r>
            <a:r>
              <a:rPr lang="en-US" sz="2200" b="1" dirty="0" smtClean="0">
                <a:solidFill>
                  <a:srgbClr val="333300"/>
                </a:solidFill>
              </a:rPr>
              <a:t>AZ Shortage Reduction  </a:t>
            </a:r>
            <a:r>
              <a:rPr lang="en-US" sz="2200" b="1" dirty="0" smtClean="0">
                <a:solidFill>
                  <a:srgbClr val="008000"/>
                </a:solidFill>
              </a:rPr>
              <a:t>=</a:t>
            </a:r>
            <a:r>
              <a:rPr lang="en-US" sz="2200" b="1" dirty="0" smtClean="0">
                <a:solidFill>
                  <a:srgbClr val="7030A0"/>
                </a:solidFill>
              </a:rPr>
              <a:t>  </a:t>
            </a:r>
            <a:r>
              <a:rPr lang="en-US" sz="2200" b="1" dirty="0" smtClean="0">
                <a:solidFill>
                  <a:srgbClr val="0070C0"/>
                </a:solidFill>
              </a:rPr>
              <a:t>P4 Available after Shortage Reduction</a:t>
            </a:r>
          </a:p>
          <a:p>
            <a:pPr marL="342900" indent="-342900">
              <a:buFontTx/>
              <a:buAutoNum type="arabicParenR"/>
            </a:pPr>
            <a:r>
              <a:rPr lang="en-US" sz="2200" b="1" dirty="0" smtClean="0">
                <a:solidFill>
                  <a:srgbClr val="FF6600"/>
                </a:solidFill>
              </a:rPr>
              <a:t>164,652 ac-ft  </a:t>
            </a:r>
            <a:r>
              <a:rPr lang="en-US" sz="2200" b="1" dirty="0" smtClean="0">
                <a:solidFill>
                  <a:srgbClr val="008000"/>
                </a:solidFill>
              </a:rPr>
              <a:t>/  </a:t>
            </a:r>
            <a:r>
              <a:rPr lang="en-US" sz="2200" b="1" dirty="0" smtClean="0">
                <a:solidFill>
                  <a:srgbClr val="660066"/>
                </a:solidFill>
              </a:rPr>
              <a:t>P4 Availability </a:t>
            </a:r>
            <a:r>
              <a:rPr lang="en-US" sz="2200" b="1" dirty="0" smtClean="0">
                <a:solidFill>
                  <a:srgbClr val="008000"/>
                </a:solidFill>
              </a:rPr>
              <a:t>= </a:t>
            </a:r>
            <a:r>
              <a:rPr lang="en-US" sz="2200" b="1" dirty="0" smtClean="0">
                <a:solidFill>
                  <a:srgbClr val="FF5050"/>
                </a:solidFill>
              </a:rPr>
              <a:t>P4 Mainstream Shortage %</a:t>
            </a:r>
            <a:endParaRPr lang="en-US" sz="2200" b="1" dirty="0" smtClean="0">
              <a:solidFill>
                <a:srgbClr val="0070C0"/>
              </a:solidFill>
            </a:endParaRPr>
          </a:p>
          <a:p>
            <a:pPr marL="342900" indent="-342900">
              <a:buAutoNum type="arabicParenR"/>
            </a:pPr>
            <a:r>
              <a:rPr lang="en-US" sz="2200" b="1" dirty="0" smtClean="0">
                <a:solidFill>
                  <a:srgbClr val="0070C0"/>
                </a:solidFill>
              </a:rPr>
              <a:t>P4 Available after Shortage Reduction </a:t>
            </a:r>
            <a:r>
              <a:rPr lang="en-US" sz="2200" b="1" dirty="0" smtClean="0">
                <a:solidFill>
                  <a:srgbClr val="008000"/>
                </a:solidFill>
              </a:rPr>
              <a:t>x</a:t>
            </a:r>
            <a:r>
              <a:rPr lang="en-US" sz="2200" b="1" dirty="0" smtClean="0">
                <a:solidFill>
                  <a:srgbClr val="FF5050"/>
                </a:solidFill>
              </a:rPr>
              <a:t> P4 Mainstream Shortage %  </a:t>
            </a:r>
            <a:r>
              <a:rPr lang="en-US" sz="2200" b="1" dirty="0" smtClean="0">
                <a:solidFill>
                  <a:srgbClr val="008000"/>
                </a:solidFill>
              </a:rPr>
              <a:t>=</a:t>
            </a:r>
            <a:r>
              <a:rPr lang="en-US" sz="2200" b="1" dirty="0" smtClean="0">
                <a:solidFill>
                  <a:srgbClr val="FF5050"/>
                </a:solidFill>
              </a:rPr>
              <a:t>  </a:t>
            </a:r>
            <a:r>
              <a:rPr lang="en-US" sz="2200" b="1" u="sng" dirty="0" smtClean="0">
                <a:solidFill>
                  <a:srgbClr val="FF0000"/>
                </a:solidFill>
              </a:rPr>
              <a:t>P4 Mainstream Shortage Reduced Supply</a:t>
            </a:r>
          </a:p>
          <a:p>
            <a:pPr marL="342900" indent="-342900">
              <a:buAutoNum type="arabicParenR"/>
            </a:pPr>
            <a:r>
              <a:rPr lang="en-US" sz="2200" b="1" dirty="0" smtClean="0">
                <a:solidFill>
                  <a:srgbClr val="663300"/>
                </a:solidFill>
              </a:rPr>
              <a:t>Remainder of P4 Available after Shortage Reduction goes to CAP.</a:t>
            </a:r>
          </a:p>
          <a:p>
            <a:pPr marL="342900" indent="-342900"/>
            <a:endParaRPr lang="en-US" sz="2200" b="1" dirty="0" smtClean="0">
              <a:solidFill>
                <a:srgbClr val="0033CC"/>
              </a:solidFill>
            </a:endParaRPr>
          </a:p>
          <a:p>
            <a:pPr marL="342900" indent="-342900"/>
            <a:r>
              <a:rPr lang="en-US" sz="2200" b="1" dirty="0" smtClean="0">
                <a:solidFill>
                  <a:srgbClr val="0033CC"/>
                </a:solidFill>
              </a:rPr>
              <a:t>Exact water allocated to P4 contracts depends on the P1-3 demand at the time and </a:t>
            </a:r>
            <a:r>
              <a:rPr lang="en-US" sz="2200" b="1" u="sng" dirty="0" smtClean="0">
                <a:solidFill>
                  <a:srgbClr val="0033CC"/>
                </a:solidFill>
              </a:rPr>
              <a:t>discretion of the Interior Secretary</a:t>
            </a:r>
            <a:r>
              <a:rPr lang="en-US" sz="2200" b="1" dirty="0" smtClean="0">
                <a:solidFill>
                  <a:srgbClr val="0033CC"/>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419100" y="579438"/>
            <a:ext cx="8229600" cy="1249362"/>
          </a:xfrm>
          <a:prstGeom prst="rect">
            <a:avLst/>
          </a:prstGeom>
          <a:noFill/>
          <a:ln w="38100">
            <a:noFill/>
          </a:ln>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FF00FF"/>
                </a:solidFill>
                <a:effectLst/>
                <a:uLnTx/>
                <a:uFillTx/>
                <a:latin typeface="+mj-lt"/>
                <a:ea typeface="+mj-ea"/>
                <a:cs typeface="+mj-cs"/>
              </a:rPr>
              <a:t>Estimated Range of Reductions to LHC Entitlement</a:t>
            </a:r>
            <a:endParaRPr kumimoji="0" lang="en-US" sz="4000" b="1" i="0" u="none" strike="noStrike" kern="1200" cap="none" spc="0" normalizeH="0" baseline="0" noProof="0" dirty="0">
              <a:ln>
                <a:noFill/>
              </a:ln>
              <a:solidFill>
                <a:srgbClr val="FF00FF"/>
              </a:solidFill>
              <a:effectLst/>
              <a:uLnTx/>
              <a:uFillTx/>
              <a:latin typeface="+mj-lt"/>
              <a:ea typeface="+mj-ea"/>
              <a:cs typeface="+mj-cs"/>
            </a:endParaRPr>
          </a:p>
        </p:txBody>
      </p:sp>
      <p:sp>
        <p:nvSpPr>
          <p:cNvPr id="5" name="Text Box 9"/>
          <p:cNvSpPr txBox="1">
            <a:spLocks noChangeArrowheads="1"/>
          </p:cNvSpPr>
          <p:nvPr/>
        </p:nvSpPr>
        <p:spPr bwMode="auto">
          <a:xfrm>
            <a:off x="428625" y="2206625"/>
            <a:ext cx="8102600" cy="3379387"/>
          </a:xfrm>
          <a:prstGeom prst="rect">
            <a:avLst/>
          </a:prstGeom>
          <a:noFill/>
          <a:ln w="76200" cmpd="tri" algn="ctr">
            <a:solidFill>
              <a:srgbClr val="008000"/>
            </a:solidFill>
            <a:miter lim="800000"/>
            <a:headEnd/>
            <a:tailEnd/>
          </a:ln>
          <a:effectLst/>
        </p:spPr>
        <p:txBody>
          <a:bodyPr wrap="square">
            <a:spAutoFit/>
          </a:bodyPr>
          <a:lstStyle/>
          <a:p>
            <a:pPr algn="l">
              <a:spcBef>
                <a:spcPct val="50000"/>
              </a:spcBef>
            </a:pPr>
            <a:r>
              <a:rPr lang="en-US" dirty="0"/>
              <a:t>    </a:t>
            </a:r>
            <a:r>
              <a:rPr lang="en-US" dirty="0" smtClean="0"/>
              <a:t> </a:t>
            </a:r>
            <a:r>
              <a:rPr lang="en-US" b="1" u="sng" dirty="0" smtClean="0"/>
              <a:t>Arizona Reduction</a:t>
            </a:r>
            <a:r>
              <a:rPr lang="en-US" dirty="0" smtClean="0"/>
              <a:t>       </a:t>
            </a:r>
            <a:r>
              <a:rPr lang="en-US" b="1" u="sng" dirty="0" smtClean="0"/>
              <a:t>Lake Havasu City Reduction</a:t>
            </a:r>
            <a:r>
              <a:rPr lang="en-US" b="1" u="sng" baseline="30000" dirty="0" smtClean="0"/>
              <a:t>1</a:t>
            </a:r>
            <a:r>
              <a:rPr lang="en-US" dirty="0" smtClean="0"/>
              <a:t>            </a:t>
            </a:r>
            <a:r>
              <a:rPr lang="en-US" b="1" u="sng" dirty="0" smtClean="0"/>
              <a:t>Resulting Entitlement</a:t>
            </a:r>
          </a:p>
          <a:p>
            <a:pPr>
              <a:spcBef>
                <a:spcPct val="50000"/>
              </a:spcBef>
            </a:pPr>
            <a:r>
              <a:rPr lang="en-US" sz="2400" b="1" dirty="0" smtClean="0"/>
              <a:t>        320 </a:t>
            </a:r>
            <a:r>
              <a:rPr lang="en-US" sz="2400" b="1" dirty="0"/>
              <a:t>KAF	</a:t>
            </a:r>
            <a:r>
              <a:rPr lang="en-US" sz="2400" b="1" dirty="0" smtClean="0"/>
              <a:t>          ~5300 </a:t>
            </a:r>
            <a:r>
              <a:rPr lang="en-US" sz="2400" b="1" dirty="0"/>
              <a:t>- </a:t>
            </a:r>
            <a:r>
              <a:rPr lang="en-US" sz="2400" b="1" dirty="0" smtClean="0"/>
              <a:t>6200 AF	           ~23,031 - 22,131 AF</a:t>
            </a:r>
            <a:endParaRPr lang="en-US" sz="2400" b="1" dirty="0"/>
          </a:p>
          <a:p>
            <a:pPr algn="l">
              <a:lnSpc>
                <a:spcPct val="65000"/>
              </a:lnSpc>
              <a:spcBef>
                <a:spcPct val="50000"/>
              </a:spcBef>
            </a:pPr>
            <a:r>
              <a:rPr lang="en-US" sz="2400" b="1" dirty="0"/>
              <a:t>	</a:t>
            </a:r>
            <a:r>
              <a:rPr lang="en-US" sz="2400" b="1" dirty="0" smtClean="0"/>
              <a:t>                            </a:t>
            </a:r>
            <a:r>
              <a:rPr lang="en-US" sz="2000" b="1" i="1" dirty="0" smtClean="0">
                <a:solidFill>
                  <a:srgbClr val="FF0000"/>
                </a:solidFill>
              </a:rPr>
              <a:t>18.7% </a:t>
            </a:r>
            <a:r>
              <a:rPr lang="en-US" sz="2000" b="1" i="1" dirty="0">
                <a:solidFill>
                  <a:srgbClr val="FF0000"/>
                </a:solidFill>
              </a:rPr>
              <a:t>- </a:t>
            </a:r>
            <a:r>
              <a:rPr lang="en-US" sz="2000" b="1" i="1" dirty="0" smtClean="0">
                <a:solidFill>
                  <a:srgbClr val="FF0000"/>
                </a:solidFill>
              </a:rPr>
              <a:t>21.8%</a:t>
            </a:r>
            <a:r>
              <a:rPr lang="en-US" sz="2000" b="1" i="1" dirty="0"/>
              <a:t>	</a:t>
            </a:r>
            <a:endParaRPr lang="en-US" sz="2000" b="1" i="1" dirty="0">
              <a:solidFill>
                <a:srgbClr val="FF0000"/>
              </a:solidFill>
            </a:endParaRPr>
          </a:p>
          <a:p>
            <a:pPr>
              <a:spcBef>
                <a:spcPct val="50000"/>
              </a:spcBef>
            </a:pPr>
            <a:r>
              <a:rPr lang="en-US" sz="2400" b="1" dirty="0"/>
              <a:t>        </a:t>
            </a:r>
            <a:r>
              <a:rPr lang="en-US" sz="2400" b="1" dirty="0" smtClean="0"/>
              <a:t>400 </a:t>
            </a:r>
            <a:r>
              <a:rPr lang="en-US" sz="2400" b="1" dirty="0"/>
              <a:t>KAF	</a:t>
            </a:r>
            <a:r>
              <a:rPr lang="en-US" sz="2400" b="1" dirty="0" smtClean="0"/>
              <a:t>          ~6700 </a:t>
            </a:r>
            <a:r>
              <a:rPr lang="en-US" sz="2400" b="1" dirty="0"/>
              <a:t>- </a:t>
            </a:r>
            <a:r>
              <a:rPr lang="en-US" sz="2400" b="1" dirty="0" smtClean="0"/>
              <a:t>7700 AF             ~21,631 - 20,631 AF</a:t>
            </a:r>
            <a:endParaRPr lang="en-US" sz="2400" b="1" dirty="0"/>
          </a:p>
          <a:p>
            <a:pPr algn="l">
              <a:lnSpc>
                <a:spcPct val="75000"/>
              </a:lnSpc>
              <a:spcBef>
                <a:spcPct val="50000"/>
              </a:spcBef>
            </a:pPr>
            <a:r>
              <a:rPr lang="en-US" sz="2400" b="1" dirty="0"/>
              <a:t>	</a:t>
            </a:r>
            <a:r>
              <a:rPr lang="en-US" sz="2400" b="1" dirty="0" smtClean="0"/>
              <a:t>                            </a:t>
            </a:r>
            <a:r>
              <a:rPr lang="en-US" sz="2000" b="1" i="1" dirty="0" smtClean="0">
                <a:solidFill>
                  <a:srgbClr val="FF0000"/>
                </a:solidFill>
              </a:rPr>
              <a:t>23.6% </a:t>
            </a:r>
            <a:r>
              <a:rPr lang="en-US" sz="2000" b="1" i="1" dirty="0">
                <a:solidFill>
                  <a:srgbClr val="FF0000"/>
                </a:solidFill>
              </a:rPr>
              <a:t>- </a:t>
            </a:r>
            <a:r>
              <a:rPr lang="en-US" sz="2000" b="1" i="1" dirty="0" smtClean="0">
                <a:solidFill>
                  <a:srgbClr val="FF0000"/>
                </a:solidFill>
              </a:rPr>
              <a:t>24.7%</a:t>
            </a:r>
            <a:r>
              <a:rPr lang="en-US" sz="2000" b="1" i="1" dirty="0">
                <a:solidFill>
                  <a:srgbClr val="FF0000"/>
                </a:solidFill>
              </a:rPr>
              <a:t>	</a:t>
            </a:r>
          </a:p>
          <a:p>
            <a:pPr>
              <a:spcBef>
                <a:spcPct val="50000"/>
              </a:spcBef>
            </a:pPr>
            <a:r>
              <a:rPr lang="en-US" sz="2400" b="1" dirty="0"/>
              <a:t>        </a:t>
            </a:r>
            <a:r>
              <a:rPr lang="en-US" sz="2400" b="1" dirty="0" smtClean="0"/>
              <a:t>480 </a:t>
            </a:r>
            <a:r>
              <a:rPr lang="en-US" sz="2400" b="1" dirty="0"/>
              <a:t>KAF	</a:t>
            </a:r>
            <a:r>
              <a:rPr lang="en-US" sz="2400" b="1" dirty="0" smtClean="0"/>
              <a:t>          ~8000 </a:t>
            </a:r>
            <a:r>
              <a:rPr lang="en-US" sz="2400" b="1" dirty="0"/>
              <a:t>- </a:t>
            </a:r>
            <a:r>
              <a:rPr lang="en-US" sz="2400" b="1" dirty="0" smtClean="0"/>
              <a:t>9200 AF             ~20,331 - 19,131 AF</a:t>
            </a:r>
            <a:endParaRPr lang="en-US" sz="2400" b="1" dirty="0"/>
          </a:p>
          <a:p>
            <a:pPr algn="l">
              <a:lnSpc>
                <a:spcPct val="75000"/>
              </a:lnSpc>
              <a:spcBef>
                <a:spcPct val="50000"/>
              </a:spcBef>
            </a:pPr>
            <a:r>
              <a:rPr lang="en-US" sz="2400" b="1" dirty="0"/>
              <a:t>	</a:t>
            </a:r>
            <a:r>
              <a:rPr lang="en-US" sz="2400" b="1" dirty="0" smtClean="0"/>
              <a:t>                            </a:t>
            </a:r>
            <a:r>
              <a:rPr lang="en-US" sz="2000" b="1" i="1" dirty="0" smtClean="0">
                <a:solidFill>
                  <a:srgbClr val="FF0000"/>
                </a:solidFill>
              </a:rPr>
              <a:t>28.2% </a:t>
            </a:r>
            <a:r>
              <a:rPr lang="en-US" sz="2000" b="1" i="1" dirty="0">
                <a:solidFill>
                  <a:srgbClr val="FF0000"/>
                </a:solidFill>
              </a:rPr>
              <a:t>- </a:t>
            </a:r>
            <a:r>
              <a:rPr lang="en-US" sz="2000" b="1" i="1" dirty="0" smtClean="0">
                <a:solidFill>
                  <a:srgbClr val="FF0000"/>
                </a:solidFill>
              </a:rPr>
              <a:t>32.3%   </a:t>
            </a:r>
            <a:r>
              <a:rPr lang="en-US" sz="2000" b="1" i="1" dirty="0">
                <a:solidFill>
                  <a:srgbClr val="FF0000"/>
                </a:solidFill>
              </a:rPr>
              <a:t>	</a:t>
            </a:r>
          </a:p>
        </p:txBody>
      </p:sp>
      <p:sp>
        <p:nvSpPr>
          <p:cNvPr id="4" name="TextBox 3"/>
          <p:cNvSpPr txBox="1"/>
          <p:nvPr/>
        </p:nvSpPr>
        <p:spPr>
          <a:xfrm>
            <a:off x="647700" y="5762625"/>
            <a:ext cx="8010525" cy="646331"/>
          </a:xfrm>
          <a:prstGeom prst="rect">
            <a:avLst/>
          </a:prstGeom>
          <a:noFill/>
        </p:spPr>
        <p:txBody>
          <a:bodyPr wrap="square" rtlCol="0">
            <a:spAutoFit/>
          </a:bodyPr>
          <a:lstStyle/>
          <a:p>
            <a:r>
              <a:rPr lang="en-US" b="1" baseline="30000" dirty="0" smtClean="0">
                <a:solidFill>
                  <a:srgbClr val="663300"/>
                </a:solidFill>
              </a:rPr>
              <a:t>1</a:t>
            </a:r>
            <a:r>
              <a:rPr lang="en-US" b="1" dirty="0" smtClean="0">
                <a:solidFill>
                  <a:srgbClr val="663300"/>
                </a:solidFill>
              </a:rPr>
              <a:t>Based on calculations given in the last slide and given 1.3 to 1.1 Mac-ft P1-3 demand.</a:t>
            </a:r>
            <a:endParaRPr lang="en-US" b="1" dirty="0">
              <a:solidFill>
                <a:srgbClr val="663300"/>
              </a:solidFill>
            </a:endParaRPr>
          </a:p>
        </p:txBody>
      </p:sp>
      <p:sp>
        <p:nvSpPr>
          <p:cNvPr id="6" name="Oval 5"/>
          <p:cNvSpPr/>
          <p:nvPr/>
        </p:nvSpPr>
        <p:spPr>
          <a:xfrm>
            <a:off x="6991351" y="4562475"/>
            <a:ext cx="1485900" cy="6381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392" y="0"/>
            <a:ext cx="8229600" cy="1255776"/>
          </a:xfrm>
        </p:spPr>
        <p:txBody>
          <a:bodyPr>
            <a:normAutofit/>
          </a:bodyPr>
          <a:lstStyle/>
          <a:p>
            <a:r>
              <a:rPr lang="en-US" sz="3200" b="1" dirty="0" smtClean="0">
                <a:solidFill>
                  <a:srgbClr val="FF0000"/>
                </a:solidFill>
              </a:rPr>
              <a:t>These Calculations are Dependent on Several Factors – There are Wild Cards to Consider</a:t>
            </a:r>
            <a:endParaRPr lang="en-US" sz="3200" b="1" dirty="0">
              <a:solidFill>
                <a:srgbClr val="FF0000"/>
              </a:solidFill>
            </a:endParaRPr>
          </a:p>
        </p:txBody>
      </p:sp>
      <p:sp>
        <p:nvSpPr>
          <p:cNvPr id="3" name="TextBox 2"/>
          <p:cNvSpPr txBox="1"/>
          <p:nvPr/>
        </p:nvSpPr>
        <p:spPr>
          <a:xfrm>
            <a:off x="329184" y="1377696"/>
            <a:ext cx="8424672" cy="5262979"/>
          </a:xfrm>
          <a:prstGeom prst="rect">
            <a:avLst/>
          </a:prstGeom>
          <a:noFill/>
        </p:spPr>
        <p:txBody>
          <a:bodyPr wrap="square" rtlCol="0">
            <a:spAutoFit/>
          </a:bodyPr>
          <a:lstStyle/>
          <a:p>
            <a:r>
              <a:rPr lang="en-US" sz="2400" b="1" dirty="0" smtClean="0">
                <a:solidFill>
                  <a:srgbClr val="0033CC"/>
                </a:solidFill>
              </a:rPr>
              <a:t>Mexico’s shortage share could disappear very soon (2017). – w/o Mexico’s contribution, the tier 3 shortage could lower to </a:t>
            </a:r>
            <a:r>
              <a:rPr lang="en-US" sz="2400" b="1" dirty="0" smtClean="0">
                <a:solidFill>
                  <a:srgbClr val="C00000"/>
                </a:solidFill>
              </a:rPr>
              <a:t>16,710 ac-ft.</a:t>
            </a:r>
          </a:p>
          <a:p>
            <a:r>
              <a:rPr lang="en-US" sz="2400" b="1" dirty="0" smtClean="0">
                <a:solidFill>
                  <a:srgbClr val="008080"/>
                </a:solidFill>
              </a:rPr>
              <a:t>“…the Secretary will have considerable discretion to distribute Colorado River water during shortage.” - from BOR</a:t>
            </a:r>
          </a:p>
          <a:p>
            <a:r>
              <a:rPr lang="en-US" sz="2400" b="1" dirty="0" smtClean="0">
                <a:solidFill>
                  <a:srgbClr val="FF3399"/>
                </a:solidFill>
              </a:rPr>
              <a:t>Reclamation’s interim management period is only guaranteed for another 12 years.</a:t>
            </a:r>
          </a:p>
          <a:p>
            <a:r>
              <a:rPr lang="en-US" sz="2400" b="1" dirty="0" smtClean="0">
                <a:solidFill>
                  <a:srgbClr val="003366"/>
                </a:solidFill>
              </a:rPr>
              <a:t>Same is true for the intrastate shortage agreement between </a:t>
            </a:r>
            <a:r>
              <a:rPr lang="en-US" sz="2400" b="1" dirty="0" smtClean="0">
                <a:solidFill>
                  <a:srgbClr val="003366"/>
                </a:solidFill>
              </a:rPr>
              <a:t>Mohave County Water Authority </a:t>
            </a:r>
            <a:r>
              <a:rPr lang="en-US" sz="2400" b="1" dirty="0" smtClean="0">
                <a:solidFill>
                  <a:srgbClr val="003366"/>
                </a:solidFill>
              </a:rPr>
              <a:t>and central Arizona.</a:t>
            </a:r>
          </a:p>
          <a:p>
            <a:endParaRPr lang="en-US" sz="2400" b="1" dirty="0" smtClean="0"/>
          </a:p>
          <a:p>
            <a:r>
              <a:rPr lang="en-US" sz="2400" b="1" dirty="0" smtClean="0"/>
              <a:t>PLUS:  How quickly will the succession of shortages take place?</a:t>
            </a:r>
          </a:p>
          <a:p>
            <a:endParaRPr lang="en-US" sz="2400" b="1" dirty="0" smtClean="0"/>
          </a:p>
          <a:p>
            <a:r>
              <a:rPr lang="en-US" sz="2400" b="1" dirty="0" smtClean="0">
                <a:solidFill>
                  <a:srgbClr val="008000"/>
                </a:solidFill>
              </a:rPr>
              <a:t>The weather is at best a question mark and Lake Mead has been known to drop by more than 20 feet in one year. (i.e. 2001, 2002)</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later313.edublogs.org/files/2010/05/water-shortage.jpg"/>
          <p:cNvPicPr>
            <a:picLocks noChangeAspect="1" noChangeArrowheads="1"/>
          </p:cNvPicPr>
          <p:nvPr/>
        </p:nvPicPr>
        <p:blipFill>
          <a:blip r:embed="rId2" cstate="print"/>
          <a:srcRect/>
          <a:stretch>
            <a:fillRect/>
          </a:stretch>
        </p:blipFill>
        <p:spPr bwMode="auto">
          <a:xfrm>
            <a:off x="244475" y="567081"/>
            <a:ext cx="8899525" cy="6290919"/>
          </a:xfrm>
          <a:prstGeom prst="rect">
            <a:avLst/>
          </a:prstGeom>
          <a:noFill/>
        </p:spPr>
      </p:pic>
      <p:sp>
        <p:nvSpPr>
          <p:cNvPr id="2" name="Title 1"/>
          <p:cNvSpPr>
            <a:spLocks noGrp="1"/>
          </p:cNvSpPr>
          <p:nvPr>
            <p:ph type="title"/>
          </p:nvPr>
        </p:nvSpPr>
        <p:spPr>
          <a:xfrm>
            <a:off x="2762250" y="141288"/>
            <a:ext cx="3600450" cy="706437"/>
          </a:xfrm>
        </p:spPr>
        <p:txBody>
          <a:bodyPr>
            <a:normAutofit fontScale="90000"/>
          </a:bodyPr>
          <a:lstStyle/>
          <a:p>
            <a:r>
              <a:rPr lang="en-US" b="1" dirty="0" smtClean="0">
                <a:solidFill>
                  <a:srgbClr val="0033CC"/>
                </a:solidFill>
              </a:rPr>
              <a:t>Questions??</a:t>
            </a:r>
            <a:endParaRPr lang="en-US" b="1" dirty="0">
              <a:solidFill>
                <a:srgbClr val="0033CC"/>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9575" y="779463"/>
            <a:ext cx="8229600" cy="1143000"/>
          </a:xfrm>
        </p:spPr>
        <p:txBody>
          <a:bodyPr/>
          <a:lstStyle/>
          <a:p>
            <a:r>
              <a:rPr lang="en-US" b="1" dirty="0" smtClean="0">
                <a:solidFill>
                  <a:srgbClr val="660066"/>
                </a:solidFill>
              </a:rPr>
              <a:t>Presentation Outline</a:t>
            </a:r>
            <a:endParaRPr lang="en-US" b="1" dirty="0">
              <a:solidFill>
                <a:srgbClr val="660066"/>
              </a:solidFill>
            </a:endParaRPr>
          </a:p>
        </p:txBody>
      </p:sp>
      <p:sp>
        <p:nvSpPr>
          <p:cNvPr id="5" name="TextBox 4"/>
          <p:cNvSpPr txBox="1"/>
          <p:nvPr/>
        </p:nvSpPr>
        <p:spPr>
          <a:xfrm>
            <a:off x="1541526" y="2110740"/>
            <a:ext cx="6830949" cy="3108543"/>
          </a:xfrm>
          <a:prstGeom prst="rect">
            <a:avLst/>
          </a:prstGeom>
          <a:noFill/>
        </p:spPr>
        <p:txBody>
          <a:bodyPr wrap="square" rtlCol="0">
            <a:spAutoFit/>
          </a:bodyPr>
          <a:lstStyle/>
          <a:p>
            <a:r>
              <a:rPr lang="en-US" sz="2800" b="1" dirty="0" smtClean="0">
                <a:solidFill>
                  <a:srgbClr val="C00000"/>
                </a:solidFill>
              </a:rPr>
              <a:t>Lake Havasu City Water Diversion, Water &amp; Wastewater Treatment, and Reuse</a:t>
            </a:r>
          </a:p>
          <a:p>
            <a:endParaRPr lang="en-US" sz="2800" b="1" dirty="0" smtClean="0">
              <a:solidFill>
                <a:srgbClr val="C00000"/>
              </a:solidFill>
            </a:endParaRPr>
          </a:p>
          <a:p>
            <a:r>
              <a:rPr lang="en-US" sz="2800" b="1" dirty="0" smtClean="0">
                <a:solidFill>
                  <a:srgbClr val="008000"/>
                </a:solidFill>
              </a:rPr>
              <a:t>Current Colorado River Basin Conditions</a:t>
            </a:r>
          </a:p>
          <a:p>
            <a:endParaRPr lang="en-US" sz="2800" b="1" dirty="0" smtClean="0">
              <a:solidFill>
                <a:srgbClr val="C00000"/>
              </a:solidFill>
            </a:endParaRPr>
          </a:p>
          <a:p>
            <a:r>
              <a:rPr lang="en-US" sz="2800" b="1" dirty="0" smtClean="0">
                <a:solidFill>
                  <a:srgbClr val="0033CC"/>
                </a:solidFill>
              </a:rPr>
              <a:t>How Shortages will Affect LHC? </a:t>
            </a:r>
          </a:p>
          <a:p>
            <a:endParaRPr lang="en-US" sz="2800" b="1" dirty="0" smtClean="0">
              <a:solidFill>
                <a:srgbClr val="C0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3427"/>
            <a:ext cx="8229600" cy="1143000"/>
          </a:xfrm>
        </p:spPr>
        <p:txBody>
          <a:bodyPr/>
          <a:lstStyle/>
          <a:p>
            <a:r>
              <a:rPr lang="en-US" b="1" dirty="0" smtClean="0">
                <a:solidFill>
                  <a:srgbClr val="0033CC"/>
                </a:solidFill>
              </a:rPr>
              <a:t>Horizontal Collector Well</a:t>
            </a:r>
            <a:endParaRPr lang="en-US" b="1" dirty="0">
              <a:solidFill>
                <a:srgbClr val="0033CC"/>
              </a:solidFill>
            </a:endParaRPr>
          </a:p>
        </p:txBody>
      </p:sp>
      <p:pic>
        <p:nvPicPr>
          <p:cNvPr id="3" name="Picture 2" descr="Figure 2 - HCW Cartoon.jpg"/>
          <p:cNvPicPr>
            <a:picLocks noChangeAspect="1"/>
          </p:cNvPicPr>
          <p:nvPr/>
        </p:nvPicPr>
        <p:blipFill>
          <a:blip r:embed="rId2" cstate="print"/>
          <a:stretch>
            <a:fillRect/>
          </a:stretch>
        </p:blipFill>
        <p:spPr>
          <a:xfrm>
            <a:off x="143012" y="1318312"/>
            <a:ext cx="8780315" cy="5251622"/>
          </a:xfrm>
          <a:prstGeom prst="rect">
            <a:avLst/>
          </a:prstGeom>
        </p:spPr>
      </p:pic>
      <p:pic>
        <p:nvPicPr>
          <p:cNvPr id="5" name="Picture 4" descr="Color palm-tree.png"/>
          <p:cNvPicPr>
            <a:picLocks noChangeAspect="1"/>
          </p:cNvPicPr>
          <p:nvPr/>
        </p:nvPicPr>
        <p:blipFill>
          <a:blip r:embed="rId3" cstate="print"/>
          <a:stretch>
            <a:fillRect/>
          </a:stretch>
        </p:blipFill>
        <p:spPr>
          <a:xfrm>
            <a:off x="3362325" y="2209799"/>
            <a:ext cx="495300" cy="447675"/>
          </a:xfrm>
          <a:prstGeom prst="rect">
            <a:avLst/>
          </a:prstGeom>
        </p:spPr>
      </p:pic>
      <p:pic>
        <p:nvPicPr>
          <p:cNvPr id="6" name="Picture 5" descr="Color palm-tree.png"/>
          <p:cNvPicPr>
            <a:picLocks noChangeAspect="1"/>
          </p:cNvPicPr>
          <p:nvPr/>
        </p:nvPicPr>
        <p:blipFill>
          <a:blip r:embed="rId3" cstate="print"/>
          <a:stretch>
            <a:fillRect/>
          </a:stretch>
        </p:blipFill>
        <p:spPr>
          <a:xfrm>
            <a:off x="4371975" y="1762124"/>
            <a:ext cx="495300" cy="447675"/>
          </a:xfrm>
          <a:prstGeom prst="rect">
            <a:avLst/>
          </a:prstGeom>
        </p:spPr>
      </p:pic>
      <p:grpSp>
        <p:nvGrpSpPr>
          <p:cNvPr id="15" name="Group 14"/>
          <p:cNvGrpSpPr/>
          <p:nvPr/>
        </p:nvGrpSpPr>
        <p:grpSpPr>
          <a:xfrm>
            <a:off x="6510337" y="3281363"/>
            <a:ext cx="543357" cy="376635"/>
            <a:chOff x="7153275" y="3871913"/>
            <a:chExt cx="543357" cy="376635"/>
          </a:xfrm>
        </p:grpSpPr>
        <p:sp>
          <p:nvSpPr>
            <p:cNvPr id="8" name="Freeform 7"/>
            <p:cNvSpPr/>
            <p:nvPr/>
          </p:nvSpPr>
          <p:spPr>
            <a:xfrm>
              <a:off x="7153275" y="4067176"/>
              <a:ext cx="543357" cy="181372"/>
            </a:xfrm>
            <a:custGeom>
              <a:avLst/>
              <a:gdLst>
                <a:gd name="connsiteX0" fmla="*/ 0 w 607175"/>
                <a:gd name="connsiteY0" fmla="*/ 2435 h 187537"/>
                <a:gd name="connsiteX1" fmla="*/ 0 w 607175"/>
                <a:gd name="connsiteY1" fmla="*/ 2435 h 187537"/>
                <a:gd name="connsiteX2" fmla="*/ 66675 w 607175"/>
                <a:gd name="connsiteY2" fmla="*/ 50060 h 187537"/>
                <a:gd name="connsiteX3" fmla="*/ 76200 w 607175"/>
                <a:gd name="connsiteY3" fmla="*/ 78635 h 187537"/>
                <a:gd name="connsiteX4" fmla="*/ 123825 w 607175"/>
                <a:gd name="connsiteY4" fmla="*/ 116735 h 187537"/>
                <a:gd name="connsiteX5" fmla="*/ 142875 w 607175"/>
                <a:gd name="connsiteY5" fmla="*/ 145310 h 187537"/>
                <a:gd name="connsiteX6" fmla="*/ 171450 w 607175"/>
                <a:gd name="connsiteY6" fmla="*/ 154835 h 187537"/>
                <a:gd name="connsiteX7" fmla="*/ 247650 w 607175"/>
                <a:gd name="connsiteY7" fmla="*/ 183410 h 187537"/>
                <a:gd name="connsiteX8" fmla="*/ 314325 w 607175"/>
                <a:gd name="connsiteY8" fmla="*/ 173885 h 187537"/>
                <a:gd name="connsiteX9" fmla="*/ 371475 w 607175"/>
                <a:gd name="connsiteY9" fmla="*/ 135785 h 187537"/>
                <a:gd name="connsiteX10" fmla="*/ 428625 w 607175"/>
                <a:gd name="connsiteY10" fmla="*/ 97685 h 187537"/>
                <a:gd name="connsiteX11" fmla="*/ 457200 w 607175"/>
                <a:gd name="connsiteY11" fmla="*/ 88160 h 187537"/>
                <a:gd name="connsiteX12" fmla="*/ 533400 w 607175"/>
                <a:gd name="connsiteY12" fmla="*/ 69110 h 187537"/>
                <a:gd name="connsiteX13" fmla="*/ 590550 w 607175"/>
                <a:gd name="connsiteY13" fmla="*/ 50060 h 187537"/>
                <a:gd name="connsiteX14" fmla="*/ 590550 w 607175"/>
                <a:gd name="connsiteY14" fmla="*/ 11960 h 187537"/>
                <a:gd name="connsiteX15" fmla="*/ 590550 w 607175"/>
                <a:gd name="connsiteY15" fmla="*/ 11960 h 187537"/>
                <a:gd name="connsiteX16" fmla="*/ 514350 w 607175"/>
                <a:gd name="connsiteY16" fmla="*/ 40535 h 187537"/>
                <a:gd name="connsiteX17" fmla="*/ 485775 w 607175"/>
                <a:gd name="connsiteY17" fmla="*/ 50060 h 187537"/>
                <a:gd name="connsiteX18" fmla="*/ 257175 w 607175"/>
                <a:gd name="connsiteY18" fmla="*/ 40535 h 187537"/>
                <a:gd name="connsiteX19" fmla="*/ 228600 w 607175"/>
                <a:gd name="connsiteY19" fmla="*/ 31010 h 187537"/>
                <a:gd name="connsiteX20" fmla="*/ 142875 w 607175"/>
                <a:gd name="connsiteY20" fmla="*/ 11960 h 187537"/>
                <a:gd name="connsiteX21" fmla="*/ 114300 w 607175"/>
                <a:gd name="connsiteY21" fmla="*/ 2435 h 187537"/>
                <a:gd name="connsiteX22" fmla="*/ 0 w 607175"/>
                <a:gd name="connsiteY22" fmla="*/ 2435 h 187537"/>
                <a:gd name="connsiteX0" fmla="*/ 0 w 607175"/>
                <a:gd name="connsiteY0" fmla="*/ 2435 h 187537"/>
                <a:gd name="connsiteX1" fmla="*/ 0 w 607175"/>
                <a:gd name="connsiteY1" fmla="*/ 2435 h 187537"/>
                <a:gd name="connsiteX2" fmla="*/ 66675 w 607175"/>
                <a:gd name="connsiteY2" fmla="*/ 50060 h 187537"/>
                <a:gd name="connsiteX3" fmla="*/ 76200 w 607175"/>
                <a:gd name="connsiteY3" fmla="*/ 78635 h 187537"/>
                <a:gd name="connsiteX4" fmla="*/ 123825 w 607175"/>
                <a:gd name="connsiteY4" fmla="*/ 116735 h 187537"/>
                <a:gd name="connsiteX5" fmla="*/ 142875 w 607175"/>
                <a:gd name="connsiteY5" fmla="*/ 145310 h 187537"/>
                <a:gd name="connsiteX6" fmla="*/ 171450 w 607175"/>
                <a:gd name="connsiteY6" fmla="*/ 154835 h 187537"/>
                <a:gd name="connsiteX7" fmla="*/ 247650 w 607175"/>
                <a:gd name="connsiteY7" fmla="*/ 183410 h 187537"/>
                <a:gd name="connsiteX8" fmla="*/ 314325 w 607175"/>
                <a:gd name="connsiteY8" fmla="*/ 173885 h 187537"/>
                <a:gd name="connsiteX9" fmla="*/ 371475 w 607175"/>
                <a:gd name="connsiteY9" fmla="*/ 135785 h 187537"/>
                <a:gd name="connsiteX10" fmla="*/ 428625 w 607175"/>
                <a:gd name="connsiteY10" fmla="*/ 97685 h 187537"/>
                <a:gd name="connsiteX11" fmla="*/ 457200 w 607175"/>
                <a:gd name="connsiteY11" fmla="*/ 88160 h 187537"/>
                <a:gd name="connsiteX12" fmla="*/ 533400 w 607175"/>
                <a:gd name="connsiteY12" fmla="*/ 69110 h 187537"/>
                <a:gd name="connsiteX13" fmla="*/ 590550 w 607175"/>
                <a:gd name="connsiteY13" fmla="*/ 50060 h 187537"/>
                <a:gd name="connsiteX14" fmla="*/ 590550 w 607175"/>
                <a:gd name="connsiteY14" fmla="*/ 11960 h 187537"/>
                <a:gd name="connsiteX15" fmla="*/ 590550 w 607175"/>
                <a:gd name="connsiteY15" fmla="*/ 11960 h 187537"/>
                <a:gd name="connsiteX16" fmla="*/ 514350 w 607175"/>
                <a:gd name="connsiteY16" fmla="*/ 40535 h 187537"/>
                <a:gd name="connsiteX17" fmla="*/ 485775 w 607175"/>
                <a:gd name="connsiteY17" fmla="*/ 50060 h 187537"/>
                <a:gd name="connsiteX18" fmla="*/ 228600 w 607175"/>
                <a:gd name="connsiteY18" fmla="*/ 31010 h 187537"/>
                <a:gd name="connsiteX19" fmla="*/ 142875 w 607175"/>
                <a:gd name="connsiteY19" fmla="*/ 11960 h 187537"/>
                <a:gd name="connsiteX20" fmla="*/ 114300 w 607175"/>
                <a:gd name="connsiteY20" fmla="*/ 2435 h 187537"/>
                <a:gd name="connsiteX21" fmla="*/ 0 w 607175"/>
                <a:gd name="connsiteY21" fmla="*/ 2435 h 187537"/>
                <a:gd name="connsiteX0" fmla="*/ 0 w 607175"/>
                <a:gd name="connsiteY0" fmla="*/ 2435 h 187537"/>
                <a:gd name="connsiteX1" fmla="*/ 0 w 607175"/>
                <a:gd name="connsiteY1" fmla="*/ 2435 h 187537"/>
                <a:gd name="connsiteX2" fmla="*/ 66675 w 607175"/>
                <a:gd name="connsiteY2" fmla="*/ 50060 h 187537"/>
                <a:gd name="connsiteX3" fmla="*/ 76200 w 607175"/>
                <a:gd name="connsiteY3" fmla="*/ 78635 h 187537"/>
                <a:gd name="connsiteX4" fmla="*/ 123825 w 607175"/>
                <a:gd name="connsiteY4" fmla="*/ 116735 h 187537"/>
                <a:gd name="connsiteX5" fmla="*/ 142875 w 607175"/>
                <a:gd name="connsiteY5" fmla="*/ 145310 h 187537"/>
                <a:gd name="connsiteX6" fmla="*/ 171450 w 607175"/>
                <a:gd name="connsiteY6" fmla="*/ 154835 h 187537"/>
                <a:gd name="connsiteX7" fmla="*/ 247650 w 607175"/>
                <a:gd name="connsiteY7" fmla="*/ 183410 h 187537"/>
                <a:gd name="connsiteX8" fmla="*/ 314325 w 607175"/>
                <a:gd name="connsiteY8" fmla="*/ 173885 h 187537"/>
                <a:gd name="connsiteX9" fmla="*/ 371475 w 607175"/>
                <a:gd name="connsiteY9" fmla="*/ 135785 h 187537"/>
                <a:gd name="connsiteX10" fmla="*/ 428625 w 607175"/>
                <a:gd name="connsiteY10" fmla="*/ 97685 h 187537"/>
                <a:gd name="connsiteX11" fmla="*/ 457200 w 607175"/>
                <a:gd name="connsiteY11" fmla="*/ 88160 h 187537"/>
                <a:gd name="connsiteX12" fmla="*/ 533400 w 607175"/>
                <a:gd name="connsiteY12" fmla="*/ 69110 h 187537"/>
                <a:gd name="connsiteX13" fmla="*/ 590550 w 607175"/>
                <a:gd name="connsiteY13" fmla="*/ 50060 h 187537"/>
                <a:gd name="connsiteX14" fmla="*/ 590550 w 607175"/>
                <a:gd name="connsiteY14" fmla="*/ 11960 h 187537"/>
                <a:gd name="connsiteX15" fmla="*/ 590550 w 607175"/>
                <a:gd name="connsiteY15" fmla="*/ 11960 h 187537"/>
                <a:gd name="connsiteX16" fmla="*/ 514350 w 607175"/>
                <a:gd name="connsiteY16" fmla="*/ 40535 h 187537"/>
                <a:gd name="connsiteX17" fmla="*/ 485775 w 607175"/>
                <a:gd name="connsiteY17" fmla="*/ 50060 h 187537"/>
                <a:gd name="connsiteX18" fmla="*/ 142875 w 607175"/>
                <a:gd name="connsiteY18" fmla="*/ 11960 h 187537"/>
                <a:gd name="connsiteX19" fmla="*/ 114300 w 607175"/>
                <a:gd name="connsiteY19" fmla="*/ 2435 h 187537"/>
                <a:gd name="connsiteX20" fmla="*/ 0 w 607175"/>
                <a:gd name="connsiteY20" fmla="*/ 2435 h 187537"/>
                <a:gd name="connsiteX0" fmla="*/ 0 w 607175"/>
                <a:gd name="connsiteY0" fmla="*/ 2435 h 187537"/>
                <a:gd name="connsiteX1" fmla="*/ 0 w 607175"/>
                <a:gd name="connsiteY1" fmla="*/ 2435 h 187537"/>
                <a:gd name="connsiteX2" fmla="*/ 66675 w 607175"/>
                <a:gd name="connsiteY2" fmla="*/ 50060 h 187537"/>
                <a:gd name="connsiteX3" fmla="*/ 76200 w 607175"/>
                <a:gd name="connsiteY3" fmla="*/ 78635 h 187537"/>
                <a:gd name="connsiteX4" fmla="*/ 123825 w 607175"/>
                <a:gd name="connsiteY4" fmla="*/ 116735 h 187537"/>
                <a:gd name="connsiteX5" fmla="*/ 142875 w 607175"/>
                <a:gd name="connsiteY5" fmla="*/ 145310 h 187537"/>
                <a:gd name="connsiteX6" fmla="*/ 171450 w 607175"/>
                <a:gd name="connsiteY6" fmla="*/ 154835 h 187537"/>
                <a:gd name="connsiteX7" fmla="*/ 247650 w 607175"/>
                <a:gd name="connsiteY7" fmla="*/ 183410 h 187537"/>
                <a:gd name="connsiteX8" fmla="*/ 314325 w 607175"/>
                <a:gd name="connsiteY8" fmla="*/ 173885 h 187537"/>
                <a:gd name="connsiteX9" fmla="*/ 371475 w 607175"/>
                <a:gd name="connsiteY9" fmla="*/ 135785 h 187537"/>
                <a:gd name="connsiteX10" fmla="*/ 428625 w 607175"/>
                <a:gd name="connsiteY10" fmla="*/ 97685 h 187537"/>
                <a:gd name="connsiteX11" fmla="*/ 457200 w 607175"/>
                <a:gd name="connsiteY11" fmla="*/ 88160 h 187537"/>
                <a:gd name="connsiteX12" fmla="*/ 533400 w 607175"/>
                <a:gd name="connsiteY12" fmla="*/ 69110 h 187537"/>
                <a:gd name="connsiteX13" fmla="*/ 590550 w 607175"/>
                <a:gd name="connsiteY13" fmla="*/ 50060 h 187537"/>
                <a:gd name="connsiteX14" fmla="*/ 590550 w 607175"/>
                <a:gd name="connsiteY14" fmla="*/ 11960 h 187537"/>
                <a:gd name="connsiteX15" fmla="*/ 590550 w 607175"/>
                <a:gd name="connsiteY15" fmla="*/ 11960 h 187537"/>
                <a:gd name="connsiteX16" fmla="*/ 514350 w 607175"/>
                <a:gd name="connsiteY16" fmla="*/ 40535 h 187537"/>
                <a:gd name="connsiteX17" fmla="*/ 142875 w 607175"/>
                <a:gd name="connsiteY17" fmla="*/ 11960 h 187537"/>
                <a:gd name="connsiteX18" fmla="*/ 114300 w 607175"/>
                <a:gd name="connsiteY18" fmla="*/ 2435 h 187537"/>
                <a:gd name="connsiteX19" fmla="*/ 0 w 607175"/>
                <a:gd name="connsiteY19" fmla="*/ 2435 h 187537"/>
                <a:gd name="connsiteX0" fmla="*/ 0 w 607175"/>
                <a:gd name="connsiteY0" fmla="*/ 2435 h 187537"/>
                <a:gd name="connsiteX1" fmla="*/ 0 w 607175"/>
                <a:gd name="connsiteY1" fmla="*/ 2435 h 187537"/>
                <a:gd name="connsiteX2" fmla="*/ 66675 w 607175"/>
                <a:gd name="connsiteY2" fmla="*/ 50060 h 187537"/>
                <a:gd name="connsiteX3" fmla="*/ 76200 w 607175"/>
                <a:gd name="connsiteY3" fmla="*/ 78635 h 187537"/>
                <a:gd name="connsiteX4" fmla="*/ 123825 w 607175"/>
                <a:gd name="connsiteY4" fmla="*/ 116735 h 187537"/>
                <a:gd name="connsiteX5" fmla="*/ 142875 w 607175"/>
                <a:gd name="connsiteY5" fmla="*/ 145310 h 187537"/>
                <a:gd name="connsiteX6" fmla="*/ 171450 w 607175"/>
                <a:gd name="connsiteY6" fmla="*/ 154835 h 187537"/>
                <a:gd name="connsiteX7" fmla="*/ 247650 w 607175"/>
                <a:gd name="connsiteY7" fmla="*/ 183410 h 187537"/>
                <a:gd name="connsiteX8" fmla="*/ 314325 w 607175"/>
                <a:gd name="connsiteY8" fmla="*/ 173885 h 187537"/>
                <a:gd name="connsiteX9" fmla="*/ 371475 w 607175"/>
                <a:gd name="connsiteY9" fmla="*/ 135785 h 187537"/>
                <a:gd name="connsiteX10" fmla="*/ 428625 w 607175"/>
                <a:gd name="connsiteY10" fmla="*/ 97685 h 187537"/>
                <a:gd name="connsiteX11" fmla="*/ 457200 w 607175"/>
                <a:gd name="connsiteY11" fmla="*/ 88160 h 187537"/>
                <a:gd name="connsiteX12" fmla="*/ 533400 w 607175"/>
                <a:gd name="connsiteY12" fmla="*/ 69110 h 187537"/>
                <a:gd name="connsiteX13" fmla="*/ 590550 w 607175"/>
                <a:gd name="connsiteY13" fmla="*/ 50060 h 187537"/>
                <a:gd name="connsiteX14" fmla="*/ 590550 w 607175"/>
                <a:gd name="connsiteY14" fmla="*/ 11960 h 187537"/>
                <a:gd name="connsiteX15" fmla="*/ 590550 w 607175"/>
                <a:gd name="connsiteY15" fmla="*/ 11960 h 187537"/>
                <a:gd name="connsiteX16" fmla="*/ 142875 w 607175"/>
                <a:gd name="connsiteY16" fmla="*/ 11960 h 187537"/>
                <a:gd name="connsiteX17" fmla="*/ 114300 w 607175"/>
                <a:gd name="connsiteY17" fmla="*/ 2435 h 187537"/>
                <a:gd name="connsiteX18" fmla="*/ 0 w 607175"/>
                <a:gd name="connsiteY18" fmla="*/ 2435 h 187537"/>
                <a:gd name="connsiteX0" fmla="*/ 0 w 607175"/>
                <a:gd name="connsiteY0" fmla="*/ 2435 h 187537"/>
                <a:gd name="connsiteX1" fmla="*/ 0 w 607175"/>
                <a:gd name="connsiteY1" fmla="*/ 2435 h 187537"/>
                <a:gd name="connsiteX2" fmla="*/ 66675 w 607175"/>
                <a:gd name="connsiteY2" fmla="*/ 50060 h 187537"/>
                <a:gd name="connsiteX3" fmla="*/ 76200 w 607175"/>
                <a:gd name="connsiteY3" fmla="*/ 78635 h 187537"/>
                <a:gd name="connsiteX4" fmla="*/ 123825 w 607175"/>
                <a:gd name="connsiteY4" fmla="*/ 116735 h 187537"/>
                <a:gd name="connsiteX5" fmla="*/ 142875 w 607175"/>
                <a:gd name="connsiteY5" fmla="*/ 145310 h 187537"/>
                <a:gd name="connsiteX6" fmla="*/ 171450 w 607175"/>
                <a:gd name="connsiteY6" fmla="*/ 154835 h 187537"/>
                <a:gd name="connsiteX7" fmla="*/ 247650 w 607175"/>
                <a:gd name="connsiteY7" fmla="*/ 183410 h 187537"/>
                <a:gd name="connsiteX8" fmla="*/ 314325 w 607175"/>
                <a:gd name="connsiteY8" fmla="*/ 173885 h 187537"/>
                <a:gd name="connsiteX9" fmla="*/ 371475 w 607175"/>
                <a:gd name="connsiteY9" fmla="*/ 135785 h 187537"/>
                <a:gd name="connsiteX10" fmla="*/ 428625 w 607175"/>
                <a:gd name="connsiteY10" fmla="*/ 97685 h 187537"/>
                <a:gd name="connsiteX11" fmla="*/ 457200 w 607175"/>
                <a:gd name="connsiteY11" fmla="*/ 88160 h 187537"/>
                <a:gd name="connsiteX12" fmla="*/ 533400 w 607175"/>
                <a:gd name="connsiteY12" fmla="*/ 69110 h 187537"/>
                <a:gd name="connsiteX13" fmla="*/ 590550 w 607175"/>
                <a:gd name="connsiteY13" fmla="*/ 50060 h 187537"/>
                <a:gd name="connsiteX14" fmla="*/ 590550 w 607175"/>
                <a:gd name="connsiteY14" fmla="*/ 11960 h 187537"/>
                <a:gd name="connsiteX15" fmla="*/ 590550 w 607175"/>
                <a:gd name="connsiteY15" fmla="*/ 11960 h 187537"/>
                <a:gd name="connsiteX16" fmla="*/ 114300 w 607175"/>
                <a:gd name="connsiteY16" fmla="*/ 2435 h 187537"/>
                <a:gd name="connsiteX17" fmla="*/ 0 w 607175"/>
                <a:gd name="connsiteY17" fmla="*/ 2435 h 187537"/>
                <a:gd name="connsiteX0" fmla="*/ 0 w 607175"/>
                <a:gd name="connsiteY0" fmla="*/ 0 h 185102"/>
                <a:gd name="connsiteX1" fmla="*/ 0 w 607175"/>
                <a:gd name="connsiteY1" fmla="*/ 0 h 185102"/>
                <a:gd name="connsiteX2" fmla="*/ 66675 w 607175"/>
                <a:gd name="connsiteY2" fmla="*/ 47625 h 185102"/>
                <a:gd name="connsiteX3" fmla="*/ 76200 w 607175"/>
                <a:gd name="connsiteY3" fmla="*/ 76200 h 185102"/>
                <a:gd name="connsiteX4" fmla="*/ 123825 w 607175"/>
                <a:gd name="connsiteY4" fmla="*/ 114300 h 185102"/>
                <a:gd name="connsiteX5" fmla="*/ 142875 w 607175"/>
                <a:gd name="connsiteY5" fmla="*/ 142875 h 185102"/>
                <a:gd name="connsiteX6" fmla="*/ 171450 w 607175"/>
                <a:gd name="connsiteY6" fmla="*/ 152400 h 185102"/>
                <a:gd name="connsiteX7" fmla="*/ 247650 w 607175"/>
                <a:gd name="connsiteY7" fmla="*/ 180975 h 185102"/>
                <a:gd name="connsiteX8" fmla="*/ 314325 w 607175"/>
                <a:gd name="connsiteY8" fmla="*/ 171450 h 185102"/>
                <a:gd name="connsiteX9" fmla="*/ 371475 w 607175"/>
                <a:gd name="connsiteY9" fmla="*/ 133350 h 185102"/>
                <a:gd name="connsiteX10" fmla="*/ 428625 w 607175"/>
                <a:gd name="connsiteY10" fmla="*/ 95250 h 185102"/>
                <a:gd name="connsiteX11" fmla="*/ 457200 w 607175"/>
                <a:gd name="connsiteY11" fmla="*/ 85725 h 185102"/>
                <a:gd name="connsiteX12" fmla="*/ 533400 w 607175"/>
                <a:gd name="connsiteY12" fmla="*/ 66675 h 185102"/>
                <a:gd name="connsiteX13" fmla="*/ 590550 w 607175"/>
                <a:gd name="connsiteY13" fmla="*/ 47625 h 185102"/>
                <a:gd name="connsiteX14" fmla="*/ 590550 w 607175"/>
                <a:gd name="connsiteY14" fmla="*/ 9525 h 185102"/>
                <a:gd name="connsiteX15" fmla="*/ 590550 w 607175"/>
                <a:gd name="connsiteY15" fmla="*/ 9525 h 185102"/>
                <a:gd name="connsiteX16" fmla="*/ 0 w 607175"/>
                <a:gd name="connsiteY16" fmla="*/ 0 h 185102"/>
                <a:gd name="connsiteX0" fmla="*/ 0 w 607175"/>
                <a:gd name="connsiteY0" fmla="*/ 0 h 185102"/>
                <a:gd name="connsiteX1" fmla="*/ 0 w 607175"/>
                <a:gd name="connsiteY1" fmla="*/ 0 h 185102"/>
                <a:gd name="connsiteX2" fmla="*/ 66675 w 607175"/>
                <a:gd name="connsiteY2" fmla="*/ 47625 h 185102"/>
                <a:gd name="connsiteX3" fmla="*/ 76200 w 607175"/>
                <a:gd name="connsiteY3" fmla="*/ 76200 h 185102"/>
                <a:gd name="connsiteX4" fmla="*/ 123825 w 607175"/>
                <a:gd name="connsiteY4" fmla="*/ 114300 h 185102"/>
                <a:gd name="connsiteX5" fmla="*/ 142875 w 607175"/>
                <a:gd name="connsiteY5" fmla="*/ 142875 h 185102"/>
                <a:gd name="connsiteX6" fmla="*/ 171450 w 607175"/>
                <a:gd name="connsiteY6" fmla="*/ 152400 h 185102"/>
                <a:gd name="connsiteX7" fmla="*/ 247650 w 607175"/>
                <a:gd name="connsiteY7" fmla="*/ 180975 h 185102"/>
                <a:gd name="connsiteX8" fmla="*/ 314325 w 607175"/>
                <a:gd name="connsiteY8" fmla="*/ 171450 h 185102"/>
                <a:gd name="connsiteX9" fmla="*/ 371475 w 607175"/>
                <a:gd name="connsiteY9" fmla="*/ 133350 h 185102"/>
                <a:gd name="connsiteX10" fmla="*/ 428625 w 607175"/>
                <a:gd name="connsiteY10" fmla="*/ 95250 h 185102"/>
                <a:gd name="connsiteX11" fmla="*/ 457200 w 607175"/>
                <a:gd name="connsiteY11" fmla="*/ 85725 h 185102"/>
                <a:gd name="connsiteX12" fmla="*/ 533400 w 607175"/>
                <a:gd name="connsiteY12" fmla="*/ 66675 h 185102"/>
                <a:gd name="connsiteX13" fmla="*/ 590550 w 607175"/>
                <a:gd name="connsiteY13" fmla="*/ 47625 h 185102"/>
                <a:gd name="connsiteX14" fmla="*/ 590550 w 607175"/>
                <a:gd name="connsiteY14" fmla="*/ 9525 h 185102"/>
                <a:gd name="connsiteX15" fmla="*/ 602456 w 607175"/>
                <a:gd name="connsiteY15" fmla="*/ 0 h 185102"/>
                <a:gd name="connsiteX16" fmla="*/ 0 w 607175"/>
                <a:gd name="connsiteY16" fmla="*/ 0 h 185102"/>
                <a:gd name="connsiteX0" fmla="*/ 0 w 607175"/>
                <a:gd name="connsiteY0" fmla="*/ 0 h 185102"/>
                <a:gd name="connsiteX1" fmla="*/ 0 w 607175"/>
                <a:gd name="connsiteY1" fmla="*/ 0 h 185102"/>
                <a:gd name="connsiteX2" fmla="*/ 66675 w 607175"/>
                <a:gd name="connsiteY2" fmla="*/ 47625 h 185102"/>
                <a:gd name="connsiteX3" fmla="*/ 76200 w 607175"/>
                <a:gd name="connsiteY3" fmla="*/ 76200 h 185102"/>
                <a:gd name="connsiteX4" fmla="*/ 123825 w 607175"/>
                <a:gd name="connsiteY4" fmla="*/ 114300 h 185102"/>
                <a:gd name="connsiteX5" fmla="*/ 142875 w 607175"/>
                <a:gd name="connsiteY5" fmla="*/ 142875 h 185102"/>
                <a:gd name="connsiteX6" fmla="*/ 171450 w 607175"/>
                <a:gd name="connsiteY6" fmla="*/ 152400 h 185102"/>
                <a:gd name="connsiteX7" fmla="*/ 247650 w 607175"/>
                <a:gd name="connsiteY7" fmla="*/ 180975 h 185102"/>
                <a:gd name="connsiteX8" fmla="*/ 314325 w 607175"/>
                <a:gd name="connsiteY8" fmla="*/ 171450 h 185102"/>
                <a:gd name="connsiteX9" fmla="*/ 402431 w 607175"/>
                <a:gd name="connsiteY9" fmla="*/ 154782 h 185102"/>
                <a:gd name="connsiteX10" fmla="*/ 428625 w 607175"/>
                <a:gd name="connsiteY10" fmla="*/ 95250 h 185102"/>
                <a:gd name="connsiteX11" fmla="*/ 457200 w 607175"/>
                <a:gd name="connsiteY11" fmla="*/ 85725 h 185102"/>
                <a:gd name="connsiteX12" fmla="*/ 533400 w 607175"/>
                <a:gd name="connsiteY12" fmla="*/ 66675 h 185102"/>
                <a:gd name="connsiteX13" fmla="*/ 590550 w 607175"/>
                <a:gd name="connsiteY13" fmla="*/ 47625 h 185102"/>
                <a:gd name="connsiteX14" fmla="*/ 590550 w 607175"/>
                <a:gd name="connsiteY14" fmla="*/ 9525 h 185102"/>
                <a:gd name="connsiteX15" fmla="*/ 602456 w 607175"/>
                <a:gd name="connsiteY15" fmla="*/ 0 h 185102"/>
                <a:gd name="connsiteX16" fmla="*/ 0 w 607175"/>
                <a:gd name="connsiteY16" fmla="*/ 0 h 185102"/>
                <a:gd name="connsiteX0" fmla="*/ 0 w 607175"/>
                <a:gd name="connsiteY0" fmla="*/ 0 h 185102"/>
                <a:gd name="connsiteX1" fmla="*/ 0 w 607175"/>
                <a:gd name="connsiteY1" fmla="*/ 0 h 185102"/>
                <a:gd name="connsiteX2" fmla="*/ 66675 w 607175"/>
                <a:gd name="connsiteY2" fmla="*/ 47625 h 185102"/>
                <a:gd name="connsiteX3" fmla="*/ 76200 w 607175"/>
                <a:gd name="connsiteY3" fmla="*/ 76200 h 185102"/>
                <a:gd name="connsiteX4" fmla="*/ 123825 w 607175"/>
                <a:gd name="connsiteY4" fmla="*/ 114300 h 185102"/>
                <a:gd name="connsiteX5" fmla="*/ 142875 w 607175"/>
                <a:gd name="connsiteY5" fmla="*/ 142875 h 185102"/>
                <a:gd name="connsiteX6" fmla="*/ 171450 w 607175"/>
                <a:gd name="connsiteY6" fmla="*/ 152400 h 185102"/>
                <a:gd name="connsiteX7" fmla="*/ 247650 w 607175"/>
                <a:gd name="connsiteY7" fmla="*/ 180975 h 185102"/>
                <a:gd name="connsiteX8" fmla="*/ 314325 w 607175"/>
                <a:gd name="connsiteY8" fmla="*/ 171450 h 185102"/>
                <a:gd name="connsiteX9" fmla="*/ 402431 w 607175"/>
                <a:gd name="connsiteY9" fmla="*/ 154782 h 185102"/>
                <a:gd name="connsiteX10" fmla="*/ 454819 w 607175"/>
                <a:gd name="connsiteY10" fmla="*/ 116681 h 185102"/>
                <a:gd name="connsiteX11" fmla="*/ 457200 w 607175"/>
                <a:gd name="connsiteY11" fmla="*/ 85725 h 185102"/>
                <a:gd name="connsiteX12" fmla="*/ 533400 w 607175"/>
                <a:gd name="connsiteY12" fmla="*/ 66675 h 185102"/>
                <a:gd name="connsiteX13" fmla="*/ 590550 w 607175"/>
                <a:gd name="connsiteY13" fmla="*/ 47625 h 185102"/>
                <a:gd name="connsiteX14" fmla="*/ 590550 w 607175"/>
                <a:gd name="connsiteY14" fmla="*/ 9525 h 185102"/>
                <a:gd name="connsiteX15" fmla="*/ 602456 w 607175"/>
                <a:gd name="connsiteY15" fmla="*/ 0 h 185102"/>
                <a:gd name="connsiteX16" fmla="*/ 0 w 607175"/>
                <a:gd name="connsiteY16" fmla="*/ 0 h 185102"/>
                <a:gd name="connsiteX0" fmla="*/ 0 w 607175"/>
                <a:gd name="connsiteY0" fmla="*/ 0 h 185102"/>
                <a:gd name="connsiteX1" fmla="*/ 0 w 607175"/>
                <a:gd name="connsiteY1" fmla="*/ 0 h 185102"/>
                <a:gd name="connsiteX2" fmla="*/ 66675 w 607175"/>
                <a:gd name="connsiteY2" fmla="*/ 47625 h 185102"/>
                <a:gd name="connsiteX3" fmla="*/ 76200 w 607175"/>
                <a:gd name="connsiteY3" fmla="*/ 76200 h 185102"/>
                <a:gd name="connsiteX4" fmla="*/ 123825 w 607175"/>
                <a:gd name="connsiteY4" fmla="*/ 114300 h 185102"/>
                <a:gd name="connsiteX5" fmla="*/ 142875 w 607175"/>
                <a:gd name="connsiteY5" fmla="*/ 142875 h 185102"/>
                <a:gd name="connsiteX6" fmla="*/ 171450 w 607175"/>
                <a:gd name="connsiteY6" fmla="*/ 152400 h 185102"/>
                <a:gd name="connsiteX7" fmla="*/ 247650 w 607175"/>
                <a:gd name="connsiteY7" fmla="*/ 180975 h 185102"/>
                <a:gd name="connsiteX8" fmla="*/ 314325 w 607175"/>
                <a:gd name="connsiteY8" fmla="*/ 171450 h 185102"/>
                <a:gd name="connsiteX9" fmla="*/ 402431 w 607175"/>
                <a:gd name="connsiteY9" fmla="*/ 154782 h 185102"/>
                <a:gd name="connsiteX10" fmla="*/ 454819 w 607175"/>
                <a:gd name="connsiteY10" fmla="*/ 116681 h 185102"/>
                <a:gd name="connsiteX11" fmla="*/ 497682 w 607175"/>
                <a:gd name="connsiteY11" fmla="*/ 107156 h 185102"/>
                <a:gd name="connsiteX12" fmla="*/ 533400 w 607175"/>
                <a:gd name="connsiteY12" fmla="*/ 66675 h 185102"/>
                <a:gd name="connsiteX13" fmla="*/ 590550 w 607175"/>
                <a:gd name="connsiteY13" fmla="*/ 47625 h 185102"/>
                <a:gd name="connsiteX14" fmla="*/ 590550 w 607175"/>
                <a:gd name="connsiteY14" fmla="*/ 9525 h 185102"/>
                <a:gd name="connsiteX15" fmla="*/ 602456 w 607175"/>
                <a:gd name="connsiteY15" fmla="*/ 0 h 185102"/>
                <a:gd name="connsiteX16" fmla="*/ 0 w 607175"/>
                <a:gd name="connsiteY16" fmla="*/ 0 h 185102"/>
                <a:gd name="connsiteX0" fmla="*/ 0 w 607175"/>
                <a:gd name="connsiteY0" fmla="*/ 0 h 185102"/>
                <a:gd name="connsiteX1" fmla="*/ 0 w 607175"/>
                <a:gd name="connsiteY1" fmla="*/ 0 h 185102"/>
                <a:gd name="connsiteX2" fmla="*/ 66675 w 607175"/>
                <a:gd name="connsiteY2" fmla="*/ 47625 h 185102"/>
                <a:gd name="connsiteX3" fmla="*/ 76200 w 607175"/>
                <a:gd name="connsiteY3" fmla="*/ 76200 h 185102"/>
                <a:gd name="connsiteX4" fmla="*/ 123825 w 607175"/>
                <a:gd name="connsiteY4" fmla="*/ 114300 h 185102"/>
                <a:gd name="connsiteX5" fmla="*/ 142875 w 607175"/>
                <a:gd name="connsiteY5" fmla="*/ 142875 h 185102"/>
                <a:gd name="connsiteX6" fmla="*/ 171450 w 607175"/>
                <a:gd name="connsiteY6" fmla="*/ 152400 h 185102"/>
                <a:gd name="connsiteX7" fmla="*/ 247650 w 607175"/>
                <a:gd name="connsiteY7" fmla="*/ 180975 h 185102"/>
                <a:gd name="connsiteX8" fmla="*/ 314325 w 607175"/>
                <a:gd name="connsiteY8" fmla="*/ 171450 h 185102"/>
                <a:gd name="connsiteX9" fmla="*/ 402431 w 607175"/>
                <a:gd name="connsiteY9" fmla="*/ 154782 h 185102"/>
                <a:gd name="connsiteX10" fmla="*/ 454819 w 607175"/>
                <a:gd name="connsiteY10" fmla="*/ 116681 h 185102"/>
                <a:gd name="connsiteX11" fmla="*/ 497682 w 607175"/>
                <a:gd name="connsiteY11" fmla="*/ 107156 h 185102"/>
                <a:gd name="connsiteX12" fmla="*/ 557213 w 607175"/>
                <a:gd name="connsiteY12" fmla="*/ 73818 h 185102"/>
                <a:gd name="connsiteX13" fmla="*/ 590550 w 607175"/>
                <a:gd name="connsiteY13" fmla="*/ 47625 h 185102"/>
                <a:gd name="connsiteX14" fmla="*/ 590550 w 607175"/>
                <a:gd name="connsiteY14" fmla="*/ 9525 h 185102"/>
                <a:gd name="connsiteX15" fmla="*/ 602456 w 607175"/>
                <a:gd name="connsiteY15" fmla="*/ 0 h 185102"/>
                <a:gd name="connsiteX16" fmla="*/ 0 w 607175"/>
                <a:gd name="connsiteY16" fmla="*/ 0 h 185102"/>
                <a:gd name="connsiteX0" fmla="*/ 0 w 607175"/>
                <a:gd name="connsiteY0" fmla="*/ 0 h 185102"/>
                <a:gd name="connsiteX1" fmla="*/ 0 w 607175"/>
                <a:gd name="connsiteY1" fmla="*/ 0 h 185102"/>
                <a:gd name="connsiteX2" fmla="*/ 66675 w 607175"/>
                <a:gd name="connsiteY2" fmla="*/ 47625 h 185102"/>
                <a:gd name="connsiteX3" fmla="*/ 76200 w 607175"/>
                <a:gd name="connsiteY3" fmla="*/ 76200 h 185102"/>
                <a:gd name="connsiteX4" fmla="*/ 123825 w 607175"/>
                <a:gd name="connsiteY4" fmla="*/ 114300 h 185102"/>
                <a:gd name="connsiteX5" fmla="*/ 142875 w 607175"/>
                <a:gd name="connsiteY5" fmla="*/ 142875 h 185102"/>
                <a:gd name="connsiteX6" fmla="*/ 171450 w 607175"/>
                <a:gd name="connsiteY6" fmla="*/ 152400 h 185102"/>
                <a:gd name="connsiteX7" fmla="*/ 247650 w 607175"/>
                <a:gd name="connsiteY7" fmla="*/ 180975 h 185102"/>
                <a:gd name="connsiteX8" fmla="*/ 314325 w 607175"/>
                <a:gd name="connsiteY8" fmla="*/ 171450 h 185102"/>
                <a:gd name="connsiteX9" fmla="*/ 402431 w 607175"/>
                <a:gd name="connsiteY9" fmla="*/ 154782 h 185102"/>
                <a:gd name="connsiteX10" fmla="*/ 461962 w 607175"/>
                <a:gd name="connsiteY10" fmla="*/ 128587 h 185102"/>
                <a:gd name="connsiteX11" fmla="*/ 497682 w 607175"/>
                <a:gd name="connsiteY11" fmla="*/ 107156 h 185102"/>
                <a:gd name="connsiteX12" fmla="*/ 557213 w 607175"/>
                <a:gd name="connsiteY12" fmla="*/ 73818 h 185102"/>
                <a:gd name="connsiteX13" fmla="*/ 590550 w 607175"/>
                <a:gd name="connsiteY13" fmla="*/ 47625 h 185102"/>
                <a:gd name="connsiteX14" fmla="*/ 590550 w 607175"/>
                <a:gd name="connsiteY14" fmla="*/ 9525 h 185102"/>
                <a:gd name="connsiteX15" fmla="*/ 602456 w 607175"/>
                <a:gd name="connsiteY15" fmla="*/ 0 h 185102"/>
                <a:gd name="connsiteX16" fmla="*/ 0 w 607175"/>
                <a:gd name="connsiteY16" fmla="*/ 0 h 185102"/>
                <a:gd name="connsiteX0" fmla="*/ 0 w 626269"/>
                <a:gd name="connsiteY0" fmla="*/ 0 h 185102"/>
                <a:gd name="connsiteX1" fmla="*/ 0 w 626269"/>
                <a:gd name="connsiteY1" fmla="*/ 0 h 185102"/>
                <a:gd name="connsiteX2" fmla="*/ 66675 w 626269"/>
                <a:gd name="connsiteY2" fmla="*/ 47625 h 185102"/>
                <a:gd name="connsiteX3" fmla="*/ 76200 w 626269"/>
                <a:gd name="connsiteY3" fmla="*/ 76200 h 185102"/>
                <a:gd name="connsiteX4" fmla="*/ 123825 w 626269"/>
                <a:gd name="connsiteY4" fmla="*/ 114300 h 185102"/>
                <a:gd name="connsiteX5" fmla="*/ 142875 w 626269"/>
                <a:gd name="connsiteY5" fmla="*/ 142875 h 185102"/>
                <a:gd name="connsiteX6" fmla="*/ 171450 w 626269"/>
                <a:gd name="connsiteY6" fmla="*/ 152400 h 185102"/>
                <a:gd name="connsiteX7" fmla="*/ 247650 w 626269"/>
                <a:gd name="connsiteY7" fmla="*/ 180975 h 185102"/>
                <a:gd name="connsiteX8" fmla="*/ 314325 w 626269"/>
                <a:gd name="connsiteY8" fmla="*/ 171450 h 185102"/>
                <a:gd name="connsiteX9" fmla="*/ 402431 w 626269"/>
                <a:gd name="connsiteY9" fmla="*/ 154782 h 185102"/>
                <a:gd name="connsiteX10" fmla="*/ 461962 w 626269"/>
                <a:gd name="connsiteY10" fmla="*/ 128587 h 185102"/>
                <a:gd name="connsiteX11" fmla="*/ 497682 w 626269"/>
                <a:gd name="connsiteY11" fmla="*/ 107156 h 185102"/>
                <a:gd name="connsiteX12" fmla="*/ 557213 w 626269"/>
                <a:gd name="connsiteY12" fmla="*/ 73818 h 185102"/>
                <a:gd name="connsiteX13" fmla="*/ 590550 w 626269"/>
                <a:gd name="connsiteY13" fmla="*/ 47625 h 185102"/>
                <a:gd name="connsiteX14" fmla="*/ 590550 w 626269"/>
                <a:gd name="connsiteY14" fmla="*/ 9525 h 185102"/>
                <a:gd name="connsiteX15" fmla="*/ 626269 w 626269"/>
                <a:gd name="connsiteY15" fmla="*/ 4762 h 185102"/>
                <a:gd name="connsiteX16" fmla="*/ 0 w 626269"/>
                <a:gd name="connsiteY16" fmla="*/ 0 h 185102"/>
                <a:gd name="connsiteX0" fmla="*/ 0 w 626269"/>
                <a:gd name="connsiteY0" fmla="*/ 0 h 185102"/>
                <a:gd name="connsiteX1" fmla="*/ 0 w 626269"/>
                <a:gd name="connsiteY1" fmla="*/ 0 h 185102"/>
                <a:gd name="connsiteX2" fmla="*/ 66675 w 626269"/>
                <a:gd name="connsiteY2" fmla="*/ 47625 h 185102"/>
                <a:gd name="connsiteX3" fmla="*/ 76200 w 626269"/>
                <a:gd name="connsiteY3" fmla="*/ 76200 h 185102"/>
                <a:gd name="connsiteX4" fmla="*/ 123825 w 626269"/>
                <a:gd name="connsiteY4" fmla="*/ 114300 h 185102"/>
                <a:gd name="connsiteX5" fmla="*/ 142875 w 626269"/>
                <a:gd name="connsiteY5" fmla="*/ 142875 h 185102"/>
                <a:gd name="connsiteX6" fmla="*/ 171450 w 626269"/>
                <a:gd name="connsiteY6" fmla="*/ 152400 h 185102"/>
                <a:gd name="connsiteX7" fmla="*/ 247650 w 626269"/>
                <a:gd name="connsiteY7" fmla="*/ 180975 h 185102"/>
                <a:gd name="connsiteX8" fmla="*/ 314325 w 626269"/>
                <a:gd name="connsiteY8" fmla="*/ 171450 h 185102"/>
                <a:gd name="connsiteX9" fmla="*/ 402431 w 626269"/>
                <a:gd name="connsiteY9" fmla="*/ 154782 h 185102"/>
                <a:gd name="connsiteX10" fmla="*/ 461962 w 626269"/>
                <a:gd name="connsiteY10" fmla="*/ 128587 h 185102"/>
                <a:gd name="connsiteX11" fmla="*/ 497682 w 626269"/>
                <a:gd name="connsiteY11" fmla="*/ 107156 h 185102"/>
                <a:gd name="connsiteX12" fmla="*/ 557213 w 626269"/>
                <a:gd name="connsiteY12" fmla="*/ 73818 h 185102"/>
                <a:gd name="connsiteX13" fmla="*/ 590550 w 626269"/>
                <a:gd name="connsiteY13" fmla="*/ 47625 h 185102"/>
                <a:gd name="connsiteX14" fmla="*/ 590550 w 626269"/>
                <a:gd name="connsiteY14" fmla="*/ 9525 h 185102"/>
                <a:gd name="connsiteX15" fmla="*/ 626269 w 626269"/>
                <a:gd name="connsiteY15" fmla="*/ 4762 h 185102"/>
                <a:gd name="connsiteX16" fmla="*/ 0 w 626269"/>
                <a:gd name="connsiteY16" fmla="*/ 0 h 185102"/>
                <a:gd name="connsiteX0" fmla="*/ 0 w 626269"/>
                <a:gd name="connsiteY0" fmla="*/ 0 h 185102"/>
                <a:gd name="connsiteX1" fmla="*/ 0 w 626269"/>
                <a:gd name="connsiteY1" fmla="*/ 0 h 185102"/>
                <a:gd name="connsiteX2" fmla="*/ 66675 w 626269"/>
                <a:gd name="connsiteY2" fmla="*/ 47625 h 185102"/>
                <a:gd name="connsiteX3" fmla="*/ 76200 w 626269"/>
                <a:gd name="connsiteY3" fmla="*/ 76200 h 185102"/>
                <a:gd name="connsiteX4" fmla="*/ 123825 w 626269"/>
                <a:gd name="connsiteY4" fmla="*/ 114300 h 185102"/>
                <a:gd name="connsiteX5" fmla="*/ 142875 w 626269"/>
                <a:gd name="connsiteY5" fmla="*/ 142875 h 185102"/>
                <a:gd name="connsiteX6" fmla="*/ 171450 w 626269"/>
                <a:gd name="connsiteY6" fmla="*/ 152400 h 185102"/>
                <a:gd name="connsiteX7" fmla="*/ 247650 w 626269"/>
                <a:gd name="connsiteY7" fmla="*/ 180975 h 185102"/>
                <a:gd name="connsiteX8" fmla="*/ 314325 w 626269"/>
                <a:gd name="connsiteY8" fmla="*/ 171450 h 185102"/>
                <a:gd name="connsiteX9" fmla="*/ 402431 w 626269"/>
                <a:gd name="connsiteY9" fmla="*/ 154782 h 185102"/>
                <a:gd name="connsiteX10" fmla="*/ 461962 w 626269"/>
                <a:gd name="connsiteY10" fmla="*/ 128587 h 185102"/>
                <a:gd name="connsiteX11" fmla="*/ 497682 w 626269"/>
                <a:gd name="connsiteY11" fmla="*/ 107156 h 185102"/>
                <a:gd name="connsiteX12" fmla="*/ 557213 w 626269"/>
                <a:gd name="connsiteY12" fmla="*/ 73818 h 185102"/>
                <a:gd name="connsiteX13" fmla="*/ 590550 w 626269"/>
                <a:gd name="connsiteY13" fmla="*/ 47625 h 185102"/>
                <a:gd name="connsiteX14" fmla="*/ 590550 w 626269"/>
                <a:gd name="connsiteY14" fmla="*/ 9525 h 185102"/>
                <a:gd name="connsiteX15" fmla="*/ 626269 w 626269"/>
                <a:gd name="connsiteY15" fmla="*/ 4762 h 185102"/>
                <a:gd name="connsiteX16" fmla="*/ 0 w 626269"/>
                <a:gd name="connsiteY16" fmla="*/ 0 h 185102"/>
                <a:gd name="connsiteX0" fmla="*/ 0 w 724694"/>
                <a:gd name="connsiteY0" fmla="*/ 0 h 185102"/>
                <a:gd name="connsiteX1" fmla="*/ 0 w 724694"/>
                <a:gd name="connsiteY1" fmla="*/ 0 h 185102"/>
                <a:gd name="connsiteX2" fmla="*/ 66675 w 724694"/>
                <a:gd name="connsiteY2" fmla="*/ 47625 h 185102"/>
                <a:gd name="connsiteX3" fmla="*/ 76200 w 724694"/>
                <a:gd name="connsiteY3" fmla="*/ 76200 h 185102"/>
                <a:gd name="connsiteX4" fmla="*/ 123825 w 724694"/>
                <a:gd name="connsiteY4" fmla="*/ 114300 h 185102"/>
                <a:gd name="connsiteX5" fmla="*/ 142875 w 724694"/>
                <a:gd name="connsiteY5" fmla="*/ 142875 h 185102"/>
                <a:gd name="connsiteX6" fmla="*/ 171450 w 724694"/>
                <a:gd name="connsiteY6" fmla="*/ 152400 h 185102"/>
                <a:gd name="connsiteX7" fmla="*/ 247650 w 724694"/>
                <a:gd name="connsiteY7" fmla="*/ 180975 h 185102"/>
                <a:gd name="connsiteX8" fmla="*/ 314325 w 724694"/>
                <a:gd name="connsiteY8" fmla="*/ 171450 h 185102"/>
                <a:gd name="connsiteX9" fmla="*/ 402431 w 724694"/>
                <a:gd name="connsiteY9" fmla="*/ 154782 h 185102"/>
                <a:gd name="connsiteX10" fmla="*/ 461962 w 724694"/>
                <a:gd name="connsiteY10" fmla="*/ 128587 h 185102"/>
                <a:gd name="connsiteX11" fmla="*/ 497682 w 724694"/>
                <a:gd name="connsiteY11" fmla="*/ 107156 h 185102"/>
                <a:gd name="connsiteX12" fmla="*/ 557213 w 724694"/>
                <a:gd name="connsiteY12" fmla="*/ 73818 h 185102"/>
                <a:gd name="connsiteX13" fmla="*/ 590550 w 724694"/>
                <a:gd name="connsiteY13" fmla="*/ 47625 h 185102"/>
                <a:gd name="connsiteX14" fmla="*/ 626269 w 724694"/>
                <a:gd name="connsiteY14" fmla="*/ 4762 h 185102"/>
                <a:gd name="connsiteX15" fmla="*/ 0 w 724694"/>
                <a:gd name="connsiteY15" fmla="*/ 0 h 185102"/>
                <a:gd name="connsiteX0" fmla="*/ 0 w 779463"/>
                <a:gd name="connsiteY0" fmla="*/ 0 h 185102"/>
                <a:gd name="connsiteX1" fmla="*/ 0 w 779463"/>
                <a:gd name="connsiteY1" fmla="*/ 0 h 185102"/>
                <a:gd name="connsiteX2" fmla="*/ 66675 w 779463"/>
                <a:gd name="connsiteY2" fmla="*/ 47625 h 185102"/>
                <a:gd name="connsiteX3" fmla="*/ 76200 w 779463"/>
                <a:gd name="connsiteY3" fmla="*/ 76200 h 185102"/>
                <a:gd name="connsiteX4" fmla="*/ 123825 w 779463"/>
                <a:gd name="connsiteY4" fmla="*/ 114300 h 185102"/>
                <a:gd name="connsiteX5" fmla="*/ 142875 w 779463"/>
                <a:gd name="connsiteY5" fmla="*/ 142875 h 185102"/>
                <a:gd name="connsiteX6" fmla="*/ 171450 w 779463"/>
                <a:gd name="connsiteY6" fmla="*/ 152400 h 185102"/>
                <a:gd name="connsiteX7" fmla="*/ 247650 w 779463"/>
                <a:gd name="connsiteY7" fmla="*/ 180975 h 185102"/>
                <a:gd name="connsiteX8" fmla="*/ 314325 w 779463"/>
                <a:gd name="connsiteY8" fmla="*/ 171450 h 185102"/>
                <a:gd name="connsiteX9" fmla="*/ 402431 w 779463"/>
                <a:gd name="connsiteY9" fmla="*/ 154782 h 185102"/>
                <a:gd name="connsiteX10" fmla="*/ 461962 w 779463"/>
                <a:gd name="connsiteY10" fmla="*/ 128587 h 185102"/>
                <a:gd name="connsiteX11" fmla="*/ 497682 w 779463"/>
                <a:gd name="connsiteY11" fmla="*/ 107156 h 185102"/>
                <a:gd name="connsiteX12" fmla="*/ 557213 w 779463"/>
                <a:gd name="connsiteY12" fmla="*/ 73818 h 185102"/>
                <a:gd name="connsiteX13" fmla="*/ 590550 w 779463"/>
                <a:gd name="connsiteY13" fmla="*/ 47625 h 185102"/>
                <a:gd name="connsiteX14" fmla="*/ 681038 w 779463"/>
                <a:gd name="connsiteY14" fmla="*/ 9525 h 185102"/>
                <a:gd name="connsiteX15" fmla="*/ 0 w 779463"/>
                <a:gd name="connsiteY15" fmla="*/ 0 h 185102"/>
                <a:gd name="connsiteX0" fmla="*/ 0 w 779463"/>
                <a:gd name="connsiteY0" fmla="*/ 0 h 185102"/>
                <a:gd name="connsiteX1" fmla="*/ 0 w 779463"/>
                <a:gd name="connsiteY1" fmla="*/ 0 h 185102"/>
                <a:gd name="connsiteX2" fmla="*/ 66675 w 779463"/>
                <a:gd name="connsiteY2" fmla="*/ 47625 h 185102"/>
                <a:gd name="connsiteX3" fmla="*/ 76200 w 779463"/>
                <a:gd name="connsiteY3" fmla="*/ 76200 h 185102"/>
                <a:gd name="connsiteX4" fmla="*/ 123825 w 779463"/>
                <a:gd name="connsiteY4" fmla="*/ 114300 h 185102"/>
                <a:gd name="connsiteX5" fmla="*/ 142875 w 779463"/>
                <a:gd name="connsiteY5" fmla="*/ 142875 h 185102"/>
                <a:gd name="connsiteX6" fmla="*/ 171450 w 779463"/>
                <a:gd name="connsiteY6" fmla="*/ 152400 h 185102"/>
                <a:gd name="connsiteX7" fmla="*/ 247650 w 779463"/>
                <a:gd name="connsiteY7" fmla="*/ 180975 h 185102"/>
                <a:gd name="connsiteX8" fmla="*/ 314325 w 779463"/>
                <a:gd name="connsiteY8" fmla="*/ 171450 h 185102"/>
                <a:gd name="connsiteX9" fmla="*/ 402431 w 779463"/>
                <a:gd name="connsiteY9" fmla="*/ 154782 h 185102"/>
                <a:gd name="connsiteX10" fmla="*/ 461962 w 779463"/>
                <a:gd name="connsiteY10" fmla="*/ 128587 h 185102"/>
                <a:gd name="connsiteX11" fmla="*/ 497682 w 779463"/>
                <a:gd name="connsiteY11" fmla="*/ 107156 h 185102"/>
                <a:gd name="connsiteX12" fmla="*/ 557213 w 779463"/>
                <a:gd name="connsiteY12" fmla="*/ 73818 h 185102"/>
                <a:gd name="connsiteX13" fmla="*/ 609600 w 779463"/>
                <a:gd name="connsiteY13" fmla="*/ 57150 h 185102"/>
                <a:gd name="connsiteX14" fmla="*/ 681038 w 779463"/>
                <a:gd name="connsiteY14" fmla="*/ 9525 h 185102"/>
                <a:gd name="connsiteX15" fmla="*/ 0 w 779463"/>
                <a:gd name="connsiteY15" fmla="*/ 0 h 185102"/>
                <a:gd name="connsiteX0" fmla="*/ 0 w 779463"/>
                <a:gd name="connsiteY0" fmla="*/ 0 h 185102"/>
                <a:gd name="connsiteX1" fmla="*/ 0 w 779463"/>
                <a:gd name="connsiteY1" fmla="*/ 0 h 185102"/>
                <a:gd name="connsiteX2" fmla="*/ 66675 w 779463"/>
                <a:gd name="connsiteY2" fmla="*/ 47625 h 185102"/>
                <a:gd name="connsiteX3" fmla="*/ 76200 w 779463"/>
                <a:gd name="connsiteY3" fmla="*/ 76200 h 185102"/>
                <a:gd name="connsiteX4" fmla="*/ 123825 w 779463"/>
                <a:gd name="connsiteY4" fmla="*/ 114300 h 185102"/>
                <a:gd name="connsiteX5" fmla="*/ 142875 w 779463"/>
                <a:gd name="connsiteY5" fmla="*/ 142875 h 185102"/>
                <a:gd name="connsiteX6" fmla="*/ 171450 w 779463"/>
                <a:gd name="connsiteY6" fmla="*/ 152400 h 185102"/>
                <a:gd name="connsiteX7" fmla="*/ 247650 w 779463"/>
                <a:gd name="connsiteY7" fmla="*/ 180975 h 185102"/>
                <a:gd name="connsiteX8" fmla="*/ 314325 w 779463"/>
                <a:gd name="connsiteY8" fmla="*/ 171450 h 185102"/>
                <a:gd name="connsiteX9" fmla="*/ 402431 w 779463"/>
                <a:gd name="connsiteY9" fmla="*/ 154782 h 185102"/>
                <a:gd name="connsiteX10" fmla="*/ 461962 w 779463"/>
                <a:gd name="connsiteY10" fmla="*/ 128587 h 185102"/>
                <a:gd name="connsiteX11" fmla="*/ 497682 w 779463"/>
                <a:gd name="connsiteY11" fmla="*/ 107156 h 185102"/>
                <a:gd name="connsiteX12" fmla="*/ 547688 w 779463"/>
                <a:gd name="connsiteY12" fmla="*/ 85724 h 185102"/>
                <a:gd name="connsiteX13" fmla="*/ 609600 w 779463"/>
                <a:gd name="connsiteY13" fmla="*/ 57150 h 185102"/>
                <a:gd name="connsiteX14" fmla="*/ 681038 w 779463"/>
                <a:gd name="connsiteY14" fmla="*/ 9525 h 185102"/>
                <a:gd name="connsiteX15" fmla="*/ 0 w 779463"/>
                <a:gd name="connsiteY15" fmla="*/ 0 h 185102"/>
                <a:gd name="connsiteX0" fmla="*/ 0 w 779463"/>
                <a:gd name="connsiteY0" fmla="*/ 0 h 185102"/>
                <a:gd name="connsiteX1" fmla="*/ 0 w 779463"/>
                <a:gd name="connsiteY1" fmla="*/ 0 h 185102"/>
                <a:gd name="connsiteX2" fmla="*/ 40482 w 779463"/>
                <a:gd name="connsiteY2" fmla="*/ 57150 h 185102"/>
                <a:gd name="connsiteX3" fmla="*/ 76200 w 779463"/>
                <a:gd name="connsiteY3" fmla="*/ 76200 h 185102"/>
                <a:gd name="connsiteX4" fmla="*/ 123825 w 779463"/>
                <a:gd name="connsiteY4" fmla="*/ 114300 h 185102"/>
                <a:gd name="connsiteX5" fmla="*/ 142875 w 779463"/>
                <a:gd name="connsiteY5" fmla="*/ 142875 h 185102"/>
                <a:gd name="connsiteX6" fmla="*/ 171450 w 779463"/>
                <a:gd name="connsiteY6" fmla="*/ 152400 h 185102"/>
                <a:gd name="connsiteX7" fmla="*/ 247650 w 779463"/>
                <a:gd name="connsiteY7" fmla="*/ 180975 h 185102"/>
                <a:gd name="connsiteX8" fmla="*/ 314325 w 779463"/>
                <a:gd name="connsiteY8" fmla="*/ 171450 h 185102"/>
                <a:gd name="connsiteX9" fmla="*/ 402431 w 779463"/>
                <a:gd name="connsiteY9" fmla="*/ 154782 h 185102"/>
                <a:gd name="connsiteX10" fmla="*/ 461962 w 779463"/>
                <a:gd name="connsiteY10" fmla="*/ 128587 h 185102"/>
                <a:gd name="connsiteX11" fmla="*/ 497682 w 779463"/>
                <a:gd name="connsiteY11" fmla="*/ 107156 h 185102"/>
                <a:gd name="connsiteX12" fmla="*/ 547688 w 779463"/>
                <a:gd name="connsiteY12" fmla="*/ 85724 h 185102"/>
                <a:gd name="connsiteX13" fmla="*/ 609600 w 779463"/>
                <a:gd name="connsiteY13" fmla="*/ 57150 h 185102"/>
                <a:gd name="connsiteX14" fmla="*/ 681038 w 779463"/>
                <a:gd name="connsiteY14" fmla="*/ 9525 h 185102"/>
                <a:gd name="connsiteX15" fmla="*/ 0 w 779463"/>
                <a:gd name="connsiteY15" fmla="*/ 0 h 185102"/>
                <a:gd name="connsiteX0" fmla="*/ 0 w 779463"/>
                <a:gd name="connsiteY0" fmla="*/ 0 h 185102"/>
                <a:gd name="connsiteX1" fmla="*/ 0 w 779463"/>
                <a:gd name="connsiteY1" fmla="*/ 0 h 185102"/>
                <a:gd name="connsiteX2" fmla="*/ 40482 w 779463"/>
                <a:gd name="connsiteY2" fmla="*/ 57150 h 185102"/>
                <a:gd name="connsiteX3" fmla="*/ 69056 w 779463"/>
                <a:gd name="connsiteY3" fmla="*/ 90487 h 185102"/>
                <a:gd name="connsiteX4" fmla="*/ 123825 w 779463"/>
                <a:gd name="connsiteY4" fmla="*/ 114300 h 185102"/>
                <a:gd name="connsiteX5" fmla="*/ 142875 w 779463"/>
                <a:gd name="connsiteY5" fmla="*/ 142875 h 185102"/>
                <a:gd name="connsiteX6" fmla="*/ 171450 w 779463"/>
                <a:gd name="connsiteY6" fmla="*/ 152400 h 185102"/>
                <a:gd name="connsiteX7" fmla="*/ 247650 w 779463"/>
                <a:gd name="connsiteY7" fmla="*/ 180975 h 185102"/>
                <a:gd name="connsiteX8" fmla="*/ 314325 w 779463"/>
                <a:gd name="connsiteY8" fmla="*/ 171450 h 185102"/>
                <a:gd name="connsiteX9" fmla="*/ 402431 w 779463"/>
                <a:gd name="connsiteY9" fmla="*/ 154782 h 185102"/>
                <a:gd name="connsiteX10" fmla="*/ 461962 w 779463"/>
                <a:gd name="connsiteY10" fmla="*/ 128587 h 185102"/>
                <a:gd name="connsiteX11" fmla="*/ 497682 w 779463"/>
                <a:gd name="connsiteY11" fmla="*/ 107156 h 185102"/>
                <a:gd name="connsiteX12" fmla="*/ 547688 w 779463"/>
                <a:gd name="connsiteY12" fmla="*/ 85724 h 185102"/>
                <a:gd name="connsiteX13" fmla="*/ 609600 w 779463"/>
                <a:gd name="connsiteY13" fmla="*/ 57150 h 185102"/>
                <a:gd name="connsiteX14" fmla="*/ 681038 w 779463"/>
                <a:gd name="connsiteY14" fmla="*/ 9525 h 185102"/>
                <a:gd name="connsiteX15" fmla="*/ 0 w 779463"/>
                <a:gd name="connsiteY15" fmla="*/ 0 h 185102"/>
                <a:gd name="connsiteX0" fmla="*/ 0 w 779463"/>
                <a:gd name="connsiteY0" fmla="*/ 0 h 185102"/>
                <a:gd name="connsiteX1" fmla="*/ 0 w 779463"/>
                <a:gd name="connsiteY1" fmla="*/ 0 h 185102"/>
                <a:gd name="connsiteX2" fmla="*/ 40482 w 779463"/>
                <a:gd name="connsiteY2" fmla="*/ 57150 h 185102"/>
                <a:gd name="connsiteX3" fmla="*/ 69056 w 779463"/>
                <a:gd name="connsiteY3" fmla="*/ 90487 h 185102"/>
                <a:gd name="connsiteX4" fmla="*/ 102394 w 779463"/>
                <a:gd name="connsiteY4" fmla="*/ 123825 h 185102"/>
                <a:gd name="connsiteX5" fmla="*/ 142875 w 779463"/>
                <a:gd name="connsiteY5" fmla="*/ 142875 h 185102"/>
                <a:gd name="connsiteX6" fmla="*/ 171450 w 779463"/>
                <a:gd name="connsiteY6" fmla="*/ 152400 h 185102"/>
                <a:gd name="connsiteX7" fmla="*/ 247650 w 779463"/>
                <a:gd name="connsiteY7" fmla="*/ 180975 h 185102"/>
                <a:gd name="connsiteX8" fmla="*/ 314325 w 779463"/>
                <a:gd name="connsiteY8" fmla="*/ 171450 h 185102"/>
                <a:gd name="connsiteX9" fmla="*/ 402431 w 779463"/>
                <a:gd name="connsiteY9" fmla="*/ 154782 h 185102"/>
                <a:gd name="connsiteX10" fmla="*/ 461962 w 779463"/>
                <a:gd name="connsiteY10" fmla="*/ 128587 h 185102"/>
                <a:gd name="connsiteX11" fmla="*/ 497682 w 779463"/>
                <a:gd name="connsiteY11" fmla="*/ 107156 h 185102"/>
                <a:gd name="connsiteX12" fmla="*/ 547688 w 779463"/>
                <a:gd name="connsiteY12" fmla="*/ 85724 h 185102"/>
                <a:gd name="connsiteX13" fmla="*/ 609600 w 779463"/>
                <a:gd name="connsiteY13" fmla="*/ 57150 h 185102"/>
                <a:gd name="connsiteX14" fmla="*/ 681038 w 779463"/>
                <a:gd name="connsiteY14" fmla="*/ 9525 h 185102"/>
                <a:gd name="connsiteX15" fmla="*/ 0 w 779463"/>
                <a:gd name="connsiteY15" fmla="*/ 0 h 185102"/>
                <a:gd name="connsiteX0" fmla="*/ 0 w 779463"/>
                <a:gd name="connsiteY0" fmla="*/ 0 h 199390"/>
                <a:gd name="connsiteX1" fmla="*/ 0 w 779463"/>
                <a:gd name="connsiteY1" fmla="*/ 0 h 199390"/>
                <a:gd name="connsiteX2" fmla="*/ 40482 w 779463"/>
                <a:gd name="connsiteY2" fmla="*/ 57150 h 199390"/>
                <a:gd name="connsiteX3" fmla="*/ 69056 w 779463"/>
                <a:gd name="connsiteY3" fmla="*/ 90487 h 199390"/>
                <a:gd name="connsiteX4" fmla="*/ 102394 w 779463"/>
                <a:gd name="connsiteY4" fmla="*/ 123825 h 199390"/>
                <a:gd name="connsiteX5" fmla="*/ 142875 w 779463"/>
                <a:gd name="connsiteY5" fmla="*/ 142875 h 199390"/>
                <a:gd name="connsiteX6" fmla="*/ 171450 w 779463"/>
                <a:gd name="connsiteY6" fmla="*/ 166688 h 199390"/>
                <a:gd name="connsiteX7" fmla="*/ 247650 w 779463"/>
                <a:gd name="connsiteY7" fmla="*/ 180975 h 199390"/>
                <a:gd name="connsiteX8" fmla="*/ 314325 w 779463"/>
                <a:gd name="connsiteY8" fmla="*/ 171450 h 199390"/>
                <a:gd name="connsiteX9" fmla="*/ 402431 w 779463"/>
                <a:gd name="connsiteY9" fmla="*/ 154782 h 199390"/>
                <a:gd name="connsiteX10" fmla="*/ 461962 w 779463"/>
                <a:gd name="connsiteY10" fmla="*/ 128587 h 199390"/>
                <a:gd name="connsiteX11" fmla="*/ 497682 w 779463"/>
                <a:gd name="connsiteY11" fmla="*/ 107156 h 199390"/>
                <a:gd name="connsiteX12" fmla="*/ 547688 w 779463"/>
                <a:gd name="connsiteY12" fmla="*/ 85724 h 199390"/>
                <a:gd name="connsiteX13" fmla="*/ 609600 w 779463"/>
                <a:gd name="connsiteY13" fmla="*/ 57150 h 199390"/>
                <a:gd name="connsiteX14" fmla="*/ 681038 w 779463"/>
                <a:gd name="connsiteY14" fmla="*/ 9525 h 199390"/>
                <a:gd name="connsiteX15" fmla="*/ 0 w 779463"/>
                <a:gd name="connsiteY15" fmla="*/ 0 h 199390"/>
                <a:gd name="connsiteX0" fmla="*/ 0 w 609600"/>
                <a:gd name="connsiteY0" fmla="*/ 0 h 199390"/>
                <a:gd name="connsiteX1" fmla="*/ 0 w 609600"/>
                <a:gd name="connsiteY1" fmla="*/ 0 h 199390"/>
                <a:gd name="connsiteX2" fmla="*/ 40482 w 609600"/>
                <a:gd name="connsiteY2" fmla="*/ 57150 h 199390"/>
                <a:gd name="connsiteX3" fmla="*/ 69056 w 609600"/>
                <a:gd name="connsiteY3" fmla="*/ 90487 h 199390"/>
                <a:gd name="connsiteX4" fmla="*/ 102394 w 609600"/>
                <a:gd name="connsiteY4" fmla="*/ 123825 h 199390"/>
                <a:gd name="connsiteX5" fmla="*/ 142875 w 609600"/>
                <a:gd name="connsiteY5" fmla="*/ 142875 h 199390"/>
                <a:gd name="connsiteX6" fmla="*/ 171450 w 609600"/>
                <a:gd name="connsiteY6" fmla="*/ 166688 h 199390"/>
                <a:gd name="connsiteX7" fmla="*/ 247650 w 609600"/>
                <a:gd name="connsiteY7" fmla="*/ 180975 h 199390"/>
                <a:gd name="connsiteX8" fmla="*/ 314325 w 609600"/>
                <a:gd name="connsiteY8" fmla="*/ 171450 h 199390"/>
                <a:gd name="connsiteX9" fmla="*/ 402431 w 609600"/>
                <a:gd name="connsiteY9" fmla="*/ 154782 h 199390"/>
                <a:gd name="connsiteX10" fmla="*/ 461962 w 609600"/>
                <a:gd name="connsiteY10" fmla="*/ 128587 h 199390"/>
                <a:gd name="connsiteX11" fmla="*/ 497682 w 609600"/>
                <a:gd name="connsiteY11" fmla="*/ 107156 h 199390"/>
                <a:gd name="connsiteX12" fmla="*/ 547688 w 609600"/>
                <a:gd name="connsiteY12" fmla="*/ 85724 h 199390"/>
                <a:gd name="connsiteX13" fmla="*/ 609600 w 609600"/>
                <a:gd name="connsiteY13" fmla="*/ 57150 h 199390"/>
                <a:gd name="connsiteX14" fmla="*/ 0 w 609600"/>
                <a:gd name="connsiteY14" fmla="*/ 0 h 199390"/>
                <a:gd name="connsiteX0" fmla="*/ 0 w 567169"/>
                <a:gd name="connsiteY0" fmla="*/ 0 h 199390"/>
                <a:gd name="connsiteX1" fmla="*/ 0 w 567169"/>
                <a:gd name="connsiteY1" fmla="*/ 0 h 199390"/>
                <a:gd name="connsiteX2" fmla="*/ 40482 w 567169"/>
                <a:gd name="connsiteY2" fmla="*/ 57150 h 199390"/>
                <a:gd name="connsiteX3" fmla="*/ 69056 w 567169"/>
                <a:gd name="connsiteY3" fmla="*/ 90487 h 199390"/>
                <a:gd name="connsiteX4" fmla="*/ 102394 w 567169"/>
                <a:gd name="connsiteY4" fmla="*/ 123825 h 199390"/>
                <a:gd name="connsiteX5" fmla="*/ 142875 w 567169"/>
                <a:gd name="connsiteY5" fmla="*/ 142875 h 199390"/>
                <a:gd name="connsiteX6" fmla="*/ 171450 w 567169"/>
                <a:gd name="connsiteY6" fmla="*/ 166688 h 199390"/>
                <a:gd name="connsiteX7" fmla="*/ 247650 w 567169"/>
                <a:gd name="connsiteY7" fmla="*/ 180975 h 199390"/>
                <a:gd name="connsiteX8" fmla="*/ 314325 w 567169"/>
                <a:gd name="connsiteY8" fmla="*/ 171450 h 199390"/>
                <a:gd name="connsiteX9" fmla="*/ 402431 w 567169"/>
                <a:gd name="connsiteY9" fmla="*/ 154782 h 199390"/>
                <a:gd name="connsiteX10" fmla="*/ 461962 w 567169"/>
                <a:gd name="connsiteY10" fmla="*/ 128587 h 199390"/>
                <a:gd name="connsiteX11" fmla="*/ 497682 w 567169"/>
                <a:gd name="connsiteY11" fmla="*/ 107156 h 199390"/>
                <a:gd name="connsiteX12" fmla="*/ 547688 w 567169"/>
                <a:gd name="connsiteY12" fmla="*/ 85724 h 199390"/>
                <a:gd name="connsiteX13" fmla="*/ 538163 w 567169"/>
                <a:gd name="connsiteY13" fmla="*/ 14287 h 199390"/>
                <a:gd name="connsiteX14" fmla="*/ 0 w 567169"/>
                <a:gd name="connsiteY14" fmla="*/ 0 h 199390"/>
                <a:gd name="connsiteX0" fmla="*/ 0 w 543357"/>
                <a:gd name="connsiteY0" fmla="*/ 0 h 199390"/>
                <a:gd name="connsiteX1" fmla="*/ 0 w 543357"/>
                <a:gd name="connsiteY1" fmla="*/ 0 h 199390"/>
                <a:gd name="connsiteX2" fmla="*/ 40482 w 543357"/>
                <a:gd name="connsiteY2" fmla="*/ 57150 h 199390"/>
                <a:gd name="connsiteX3" fmla="*/ 69056 w 543357"/>
                <a:gd name="connsiteY3" fmla="*/ 90487 h 199390"/>
                <a:gd name="connsiteX4" fmla="*/ 102394 w 543357"/>
                <a:gd name="connsiteY4" fmla="*/ 123825 h 199390"/>
                <a:gd name="connsiteX5" fmla="*/ 142875 w 543357"/>
                <a:gd name="connsiteY5" fmla="*/ 142875 h 199390"/>
                <a:gd name="connsiteX6" fmla="*/ 171450 w 543357"/>
                <a:gd name="connsiteY6" fmla="*/ 166688 h 199390"/>
                <a:gd name="connsiteX7" fmla="*/ 247650 w 543357"/>
                <a:gd name="connsiteY7" fmla="*/ 180975 h 199390"/>
                <a:gd name="connsiteX8" fmla="*/ 314325 w 543357"/>
                <a:gd name="connsiteY8" fmla="*/ 171450 h 199390"/>
                <a:gd name="connsiteX9" fmla="*/ 402431 w 543357"/>
                <a:gd name="connsiteY9" fmla="*/ 154782 h 199390"/>
                <a:gd name="connsiteX10" fmla="*/ 461962 w 543357"/>
                <a:gd name="connsiteY10" fmla="*/ 128587 h 199390"/>
                <a:gd name="connsiteX11" fmla="*/ 497682 w 543357"/>
                <a:gd name="connsiteY11" fmla="*/ 107156 h 199390"/>
                <a:gd name="connsiteX12" fmla="*/ 523876 w 543357"/>
                <a:gd name="connsiteY12" fmla="*/ 85724 h 199390"/>
                <a:gd name="connsiteX13" fmla="*/ 538163 w 543357"/>
                <a:gd name="connsiteY13" fmla="*/ 14287 h 199390"/>
                <a:gd name="connsiteX14" fmla="*/ 0 w 543357"/>
                <a:gd name="connsiteY14" fmla="*/ 0 h 199390"/>
                <a:gd name="connsiteX0" fmla="*/ 0 w 543357"/>
                <a:gd name="connsiteY0" fmla="*/ 0 h 199390"/>
                <a:gd name="connsiteX1" fmla="*/ 0 w 543357"/>
                <a:gd name="connsiteY1" fmla="*/ 0 h 199390"/>
                <a:gd name="connsiteX2" fmla="*/ 40482 w 543357"/>
                <a:gd name="connsiteY2" fmla="*/ 57150 h 199390"/>
                <a:gd name="connsiteX3" fmla="*/ 66674 w 543357"/>
                <a:gd name="connsiteY3" fmla="*/ 92869 h 199390"/>
                <a:gd name="connsiteX4" fmla="*/ 102394 w 543357"/>
                <a:gd name="connsiteY4" fmla="*/ 123825 h 199390"/>
                <a:gd name="connsiteX5" fmla="*/ 142875 w 543357"/>
                <a:gd name="connsiteY5" fmla="*/ 142875 h 199390"/>
                <a:gd name="connsiteX6" fmla="*/ 171450 w 543357"/>
                <a:gd name="connsiteY6" fmla="*/ 166688 h 199390"/>
                <a:gd name="connsiteX7" fmla="*/ 247650 w 543357"/>
                <a:gd name="connsiteY7" fmla="*/ 180975 h 199390"/>
                <a:gd name="connsiteX8" fmla="*/ 314325 w 543357"/>
                <a:gd name="connsiteY8" fmla="*/ 171450 h 199390"/>
                <a:gd name="connsiteX9" fmla="*/ 402431 w 543357"/>
                <a:gd name="connsiteY9" fmla="*/ 154782 h 199390"/>
                <a:gd name="connsiteX10" fmla="*/ 461962 w 543357"/>
                <a:gd name="connsiteY10" fmla="*/ 128587 h 199390"/>
                <a:gd name="connsiteX11" fmla="*/ 497682 w 543357"/>
                <a:gd name="connsiteY11" fmla="*/ 107156 h 199390"/>
                <a:gd name="connsiteX12" fmla="*/ 523876 w 543357"/>
                <a:gd name="connsiteY12" fmla="*/ 85724 h 199390"/>
                <a:gd name="connsiteX13" fmla="*/ 538163 w 543357"/>
                <a:gd name="connsiteY13" fmla="*/ 14287 h 199390"/>
                <a:gd name="connsiteX14" fmla="*/ 0 w 543357"/>
                <a:gd name="connsiteY14" fmla="*/ 0 h 199390"/>
                <a:gd name="connsiteX0" fmla="*/ 0 w 543357"/>
                <a:gd name="connsiteY0" fmla="*/ 0 h 199390"/>
                <a:gd name="connsiteX1" fmla="*/ 0 w 543357"/>
                <a:gd name="connsiteY1" fmla="*/ 0 h 199390"/>
                <a:gd name="connsiteX2" fmla="*/ 40482 w 543357"/>
                <a:gd name="connsiteY2" fmla="*/ 57150 h 199390"/>
                <a:gd name="connsiteX3" fmla="*/ 66674 w 543357"/>
                <a:gd name="connsiteY3" fmla="*/ 92869 h 199390"/>
                <a:gd name="connsiteX4" fmla="*/ 102394 w 543357"/>
                <a:gd name="connsiteY4" fmla="*/ 133350 h 199390"/>
                <a:gd name="connsiteX5" fmla="*/ 142875 w 543357"/>
                <a:gd name="connsiteY5" fmla="*/ 142875 h 199390"/>
                <a:gd name="connsiteX6" fmla="*/ 171450 w 543357"/>
                <a:gd name="connsiteY6" fmla="*/ 166688 h 199390"/>
                <a:gd name="connsiteX7" fmla="*/ 247650 w 543357"/>
                <a:gd name="connsiteY7" fmla="*/ 180975 h 199390"/>
                <a:gd name="connsiteX8" fmla="*/ 314325 w 543357"/>
                <a:gd name="connsiteY8" fmla="*/ 171450 h 199390"/>
                <a:gd name="connsiteX9" fmla="*/ 402431 w 543357"/>
                <a:gd name="connsiteY9" fmla="*/ 154782 h 199390"/>
                <a:gd name="connsiteX10" fmla="*/ 461962 w 543357"/>
                <a:gd name="connsiteY10" fmla="*/ 128587 h 199390"/>
                <a:gd name="connsiteX11" fmla="*/ 497682 w 543357"/>
                <a:gd name="connsiteY11" fmla="*/ 107156 h 199390"/>
                <a:gd name="connsiteX12" fmla="*/ 523876 w 543357"/>
                <a:gd name="connsiteY12" fmla="*/ 85724 h 199390"/>
                <a:gd name="connsiteX13" fmla="*/ 538163 w 543357"/>
                <a:gd name="connsiteY13" fmla="*/ 14287 h 199390"/>
                <a:gd name="connsiteX14" fmla="*/ 0 w 543357"/>
                <a:gd name="connsiteY14" fmla="*/ 0 h 199390"/>
                <a:gd name="connsiteX0" fmla="*/ 0 w 543357"/>
                <a:gd name="connsiteY0" fmla="*/ 0 h 199390"/>
                <a:gd name="connsiteX1" fmla="*/ 0 w 543357"/>
                <a:gd name="connsiteY1" fmla="*/ 0 h 199390"/>
                <a:gd name="connsiteX2" fmla="*/ 40482 w 543357"/>
                <a:gd name="connsiteY2" fmla="*/ 57150 h 199390"/>
                <a:gd name="connsiteX3" fmla="*/ 61911 w 543357"/>
                <a:gd name="connsiteY3" fmla="*/ 102394 h 199390"/>
                <a:gd name="connsiteX4" fmla="*/ 102394 w 543357"/>
                <a:gd name="connsiteY4" fmla="*/ 133350 h 199390"/>
                <a:gd name="connsiteX5" fmla="*/ 142875 w 543357"/>
                <a:gd name="connsiteY5" fmla="*/ 142875 h 199390"/>
                <a:gd name="connsiteX6" fmla="*/ 171450 w 543357"/>
                <a:gd name="connsiteY6" fmla="*/ 166688 h 199390"/>
                <a:gd name="connsiteX7" fmla="*/ 247650 w 543357"/>
                <a:gd name="connsiteY7" fmla="*/ 180975 h 199390"/>
                <a:gd name="connsiteX8" fmla="*/ 314325 w 543357"/>
                <a:gd name="connsiteY8" fmla="*/ 171450 h 199390"/>
                <a:gd name="connsiteX9" fmla="*/ 402431 w 543357"/>
                <a:gd name="connsiteY9" fmla="*/ 154782 h 199390"/>
                <a:gd name="connsiteX10" fmla="*/ 461962 w 543357"/>
                <a:gd name="connsiteY10" fmla="*/ 128587 h 199390"/>
                <a:gd name="connsiteX11" fmla="*/ 497682 w 543357"/>
                <a:gd name="connsiteY11" fmla="*/ 107156 h 199390"/>
                <a:gd name="connsiteX12" fmla="*/ 523876 w 543357"/>
                <a:gd name="connsiteY12" fmla="*/ 85724 h 199390"/>
                <a:gd name="connsiteX13" fmla="*/ 538163 w 543357"/>
                <a:gd name="connsiteY13" fmla="*/ 14287 h 199390"/>
                <a:gd name="connsiteX14" fmla="*/ 0 w 543357"/>
                <a:gd name="connsiteY14" fmla="*/ 0 h 199390"/>
                <a:gd name="connsiteX0" fmla="*/ 0 w 543357"/>
                <a:gd name="connsiteY0" fmla="*/ 0 h 199390"/>
                <a:gd name="connsiteX1" fmla="*/ 0 w 543357"/>
                <a:gd name="connsiteY1" fmla="*/ 0 h 199390"/>
                <a:gd name="connsiteX2" fmla="*/ 40482 w 543357"/>
                <a:gd name="connsiteY2" fmla="*/ 57150 h 199390"/>
                <a:gd name="connsiteX3" fmla="*/ 92867 w 543357"/>
                <a:gd name="connsiteY3" fmla="*/ 95251 h 199390"/>
                <a:gd name="connsiteX4" fmla="*/ 102394 w 543357"/>
                <a:gd name="connsiteY4" fmla="*/ 133350 h 199390"/>
                <a:gd name="connsiteX5" fmla="*/ 142875 w 543357"/>
                <a:gd name="connsiteY5" fmla="*/ 142875 h 199390"/>
                <a:gd name="connsiteX6" fmla="*/ 171450 w 543357"/>
                <a:gd name="connsiteY6" fmla="*/ 166688 h 199390"/>
                <a:gd name="connsiteX7" fmla="*/ 247650 w 543357"/>
                <a:gd name="connsiteY7" fmla="*/ 180975 h 199390"/>
                <a:gd name="connsiteX8" fmla="*/ 314325 w 543357"/>
                <a:gd name="connsiteY8" fmla="*/ 171450 h 199390"/>
                <a:gd name="connsiteX9" fmla="*/ 402431 w 543357"/>
                <a:gd name="connsiteY9" fmla="*/ 154782 h 199390"/>
                <a:gd name="connsiteX10" fmla="*/ 461962 w 543357"/>
                <a:gd name="connsiteY10" fmla="*/ 128587 h 199390"/>
                <a:gd name="connsiteX11" fmla="*/ 497682 w 543357"/>
                <a:gd name="connsiteY11" fmla="*/ 107156 h 199390"/>
                <a:gd name="connsiteX12" fmla="*/ 523876 w 543357"/>
                <a:gd name="connsiteY12" fmla="*/ 85724 h 199390"/>
                <a:gd name="connsiteX13" fmla="*/ 538163 w 543357"/>
                <a:gd name="connsiteY13" fmla="*/ 14287 h 199390"/>
                <a:gd name="connsiteX14" fmla="*/ 0 w 543357"/>
                <a:gd name="connsiteY14" fmla="*/ 0 h 199390"/>
                <a:gd name="connsiteX0" fmla="*/ 0 w 543357"/>
                <a:gd name="connsiteY0" fmla="*/ 0 h 199390"/>
                <a:gd name="connsiteX1" fmla="*/ 0 w 543357"/>
                <a:gd name="connsiteY1" fmla="*/ 0 h 199390"/>
                <a:gd name="connsiteX2" fmla="*/ 40482 w 543357"/>
                <a:gd name="connsiteY2" fmla="*/ 57150 h 199390"/>
                <a:gd name="connsiteX3" fmla="*/ 92867 w 543357"/>
                <a:gd name="connsiteY3" fmla="*/ 95251 h 199390"/>
                <a:gd name="connsiteX4" fmla="*/ 126206 w 543357"/>
                <a:gd name="connsiteY4" fmla="*/ 114300 h 199390"/>
                <a:gd name="connsiteX5" fmla="*/ 142875 w 543357"/>
                <a:gd name="connsiteY5" fmla="*/ 142875 h 199390"/>
                <a:gd name="connsiteX6" fmla="*/ 171450 w 543357"/>
                <a:gd name="connsiteY6" fmla="*/ 166688 h 199390"/>
                <a:gd name="connsiteX7" fmla="*/ 247650 w 543357"/>
                <a:gd name="connsiteY7" fmla="*/ 180975 h 199390"/>
                <a:gd name="connsiteX8" fmla="*/ 314325 w 543357"/>
                <a:gd name="connsiteY8" fmla="*/ 171450 h 199390"/>
                <a:gd name="connsiteX9" fmla="*/ 402431 w 543357"/>
                <a:gd name="connsiteY9" fmla="*/ 154782 h 199390"/>
                <a:gd name="connsiteX10" fmla="*/ 461962 w 543357"/>
                <a:gd name="connsiteY10" fmla="*/ 128587 h 199390"/>
                <a:gd name="connsiteX11" fmla="*/ 497682 w 543357"/>
                <a:gd name="connsiteY11" fmla="*/ 107156 h 199390"/>
                <a:gd name="connsiteX12" fmla="*/ 523876 w 543357"/>
                <a:gd name="connsiteY12" fmla="*/ 85724 h 199390"/>
                <a:gd name="connsiteX13" fmla="*/ 538163 w 543357"/>
                <a:gd name="connsiteY13" fmla="*/ 14287 h 199390"/>
                <a:gd name="connsiteX14" fmla="*/ 0 w 543357"/>
                <a:gd name="connsiteY14" fmla="*/ 0 h 199390"/>
                <a:gd name="connsiteX0" fmla="*/ 0 w 543357"/>
                <a:gd name="connsiteY0" fmla="*/ 0 h 199390"/>
                <a:gd name="connsiteX1" fmla="*/ 0 w 543357"/>
                <a:gd name="connsiteY1" fmla="*/ 0 h 199390"/>
                <a:gd name="connsiteX2" fmla="*/ 40482 w 543357"/>
                <a:gd name="connsiteY2" fmla="*/ 57150 h 199390"/>
                <a:gd name="connsiteX3" fmla="*/ 92867 w 543357"/>
                <a:gd name="connsiteY3" fmla="*/ 95251 h 199390"/>
                <a:gd name="connsiteX4" fmla="*/ 142875 w 543357"/>
                <a:gd name="connsiteY4" fmla="*/ 142875 h 199390"/>
                <a:gd name="connsiteX5" fmla="*/ 171450 w 543357"/>
                <a:gd name="connsiteY5" fmla="*/ 166688 h 199390"/>
                <a:gd name="connsiteX6" fmla="*/ 247650 w 543357"/>
                <a:gd name="connsiteY6" fmla="*/ 180975 h 199390"/>
                <a:gd name="connsiteX7" fmla="*/ 314325 w 543357"/>
                <a:gd name="connsiteY7" fmla="*/ 171450 h 199390"/>
                <a:gd name="connsiteX8" fmla="*/ 402431 w 543357"/>
                <a:gd name="connsiteY8" fmla="*/ 154782 h 199390"/>
                <a:gd name="connsiteX9" fmla="*/ 461962 w 543357"/>
                <a:gd name="connsiteY9" fmla="*/ 128587 h 199390"/>
                <a:gd name="connsiteX10" fmla="*/ 497682 w 543357"/>
                <a:gd name="connsiteY10" fmla="*/ 107156 h 199390"/>
                <a:gd name="connsiteX11" fmla="*/ 523876 w 543357"/>
                <a:gd name="connsiteY11" fmla="*/ 85724 h 199390"/>
                <a:gd name="connsiteX12" fmla="*/ 538163 w 543357"/>
                <a:gd name="connsiteY12" fmla="*/ 14287 h 199390"/>
                <a:gd name="connsiteX13" fmla="*/ 0 w 543357"/>
                <a:gd name="connsiteY13" fmla="*/ 0 h 199390"/>
                <a:gd name="connsiteX0" fmla="*/ 0 w 543357"/>
                <a:gd name="connsiteY0" fmla="*/ 0 h 199390"/>
                <a:gd name="connsiteX1" fmla="*/ 0 w 543357"/>
                <a:gd name="connsiteY1" fmla="*/ 0 h 199390"/>
                <a:gd name="connsiteX2" fmla="*/ 40482 w 543357"/>
                <a:gd name="connsiteY2" fmla="*/ 57150 h 199390"/>
                <a:gd name="connsiteX3" fmla="*/ 80961 w 543357"/>
                <a:gd name="connsiteY3" fmla="*/ 104776 h 199390"/>
                <a:gd name="connsiteX4" fmla="*/ 142875 w 543357"/>
                <a:gd name="connsiteY4" fmla="*/ 142875 h 199390"/>
                <a:gd name="connsiteX5" fmla="*/ 171450 w 543357"/>
                <a:gd name="connsiteY5" fmla="*/ 166688 h 199390"/>
                <a:gd name="connsiteX6" fmla="*/ 247650 w 543357"/>
                <a:gd name="connsiteY6" fmla="*/ 180975 h 199390"/>
                <a:gd name="connsiteX7" fmla="*/ 314325 w 543357"/>
                <a:gd name="connsiteY7" fmla="*/ 171450 h 199390"/>
                <a:gd name="connsiteX8" fmla="*/ 402431 w 543357"/>
                <a:gd name="connsiteY8" fmla="*/ 154782 h 199390"/>
                <a:gd name="connsiteX9" fmla="*/ 461962 w 543357"/>
                <a:gd name="connsiteY9" fmla="*/ 128587 h 199390"/>
                <a:gd name="connsiteX10" fmla="*/ 497682 w 543357"/>
                <a:gd name="connsiteY10" fmla="*/ 107156 h 199390"/>
                <a:gd name="connsiteX11" fmla="*/ 523876 w 543357"/>
                <a:gd name="connsiteY11" fmla="*/ 85724 h 199390"/>
                <a:gd name="connsiteX12" fmla="*/ 538163 w 543357"/>
                <a:gd name="connsiteY12" fmla="*/ 14287 h 199390"/>
                <a:gd name="connsiteX13" fmla="*/ 0 w 543357"/>
                <a:gd name="connsiteY13" fmla="*/ 0 h 199390"/>
                <a:gd name="connsiteX0" fmla="*/ 0 w 543357"/>
                <a:gd name="connsiteY0" fmla="*/ 0 h 181372"/>
                <a:gd name="connsiteX1" fmla="*/ 0 w 543357"/>
                <a:gd name="connsiteY1" fmla="*/ 0 h 181372"/>
                <a:gd name="connsiteX2" fmla="*/ 40482 w 543357"/>
                <a:gd name="connsiteY2" fmla="*/ 57150 h 181372"/>
                <a:gd name="connsiteX3" fmla="*/ 80961 w 543357"/>
                <a:gd name="connsiteY3" fmla="*/ 104776 h 181372"/>
                <a:gd name="connsiteX4" fmla="*/ 142875 w 543357"/>
                <a:gd name="connsiteY4" fmla="*/ 142875 h 181372"/>
                <a:gd name="connsiteX5" fmla="*/ 171450 w 543357"/>
                <a:gd name="connsiteY5" fmla="*/ 166688 h 181372"/>
                <a:gd name="connsiteX6" fmla="*/ 207169 w 543357"/>
                <a:gd name="connsiteY6" fmla="*/ 173830 h 181372"/>
                <a:gd name="connsiteX7" fmla="*/ 247650 w 543357"/>
                <a:gd name="connsiteY7" fmla="*/ 180975 h 181372"/>
                <a:gd name="connsiteX8" fmla="*/ 314325 w 543357"/>
                <a:gd name="connsiteY8" fmla="*/ 171450 h 181372"/>
                <a:gd name="connsiteX9" fmla="*/ 402431 w 543357"/>
                <a:gd name="connsiteY9" fmla="*/ 154782 h 181372"/>
                <a:gd name="connsiteX10" fmla="*/ 461962 w 543357"/>
                <a:gd name="connsiteY10" fmla="*/ 128587 h 181372"/>
                <a:gd name="connsiteX11" fmla="*/ 497682 w 543357"/>
                <a:gd name="connsiteY11" fmla="*/ 107156 h 181372"/>
                <a:gd name="connsiteX12" fmla="*/ 523876 w 543357"/>
                <a:gd name="connsiteY12" fmla="*/ 85724 h 181372"/>
                <a:gd name="connsiteX13" fmla="*/ 538163 w 543357"/>
                <a:gd name="connsiteY13" fmla="*/ 14287 h 181372"/>
                <a:gd name="connsiteX14" fmla="*/ 0 w 543357"/>
                <a:gd name="connsiteY14" fmla="*/ 0 h 18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3357" h="181372">
                  <a:moveTo>
                    <a:pt x="0" y="0"/>
                  </a:moveTo>
                  <a:lnTo>
                    <a:pt x="0" y="0"/>
                  </a:lnTo>
                  <a:cubicBezTo>
                    <a:pt x="22225" y="15875"/>
                    <a:pt x="21169" y="37837"/>
                    <a:pt x="40482" y="57150"/>
                  </a:cubicBezTo>
                  <a:cubicBezTo>
                    <a:pt x="47582" y="64250"/>
                    <a:pt x="76471" y="95796"/>
                    <a:pt x="80961" y="104776"/>
                  </a:cubicBezTo>
                  <a:cubicBezTo>
                    <a:pt x="98026" y="119063"/>
                    <a:pt x="129778" y="130969"/>
                    <a:pt x="142875" y="142875"/>
                  </a:cubicBezTo>
                  <a:cubicBezTo>
                    <a:pt x="150715" y="149147"/>
                    <a:pt x="162470" y="162198"/>
                    <a:pt x="171450" y="166688"/>
                  </a:cubicBezTo>
                  <a:cubicBezTo>
                    <a:pt x="182166" y="171847"/>
                    <a:pt x="194469" y="171449"/>
                    <a:pt x="207169" y="173830"/>
                  </a:cubicBezTo>
                  <a:cubicBezTo>
                    <a:pt x="219869" y="176211"/>
                    <a:pt x="229791" y="181372"/>
                    <a:pt x="247650" y="180975"/>
                  </a:cubicBezTo>
                  <a:cubicBezTo>
                    <a:pt x="269875" y="177800"/>
                    <a:pt x="293371" y="179509"/>
                    <a:pt x="314325" y="171450"/>
                  </a:cubicBezTo>
                  <a:cubicBezTo>
                    <a:pt x="335694" y="163231"/>
                    <a:pt x="383381" y="167482"/>
                    <a:pt x="402431" y="154782"/>
                  </a:cubicBezTo>
                  <a:lnTo>
                    <a:pt x="461962" y="128587"/>
                  </a:lnTo>
                  <a:cubicBezTo>
                    <a:pt x="470316" y="123018"/>
                    <a:pt x="487996" y="109798"/>
                    <a:pt x="497682" y="107156"/>
                  </a:cubicBezTo>
                  <a:cubicBezTo>
                    <a:pt x="522941" y="100267"/>
                    <a:pt x="498476" y="92074"/>
                    <a:pt x="523876" y="85724"/>
                  </a:cubicBezTo>
                  <a:cubicBezTo>
                    <a:pt x="543357" y="80854"/>
                    <a:pt x="538163" y="14287"/>
                    <a:pt x="538163" y="14287"/>
                  </a:cubicBezTo>
                  <a:cubicBezTo>
                    <a:pt x="446882" y="0"/>
                    <a:pt x="101600" y="9525"/>
                    <a:pt x="0" y="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flipV="1">
              <a:off x="7353300" y="3998119"/>
              <a:ext cx="173831" cy="619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a:endCxn id="9" idx="2"/>
            </p:cNvCxnSpPr>
            <p:nvPr/>
          </p:nvCxnSpPr>
          <p:spPr>
            <a:xfrm>
              <a:off x="7439025" y="3871913"/>
              <a:ext cx="1191" cy="1262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7403306" y="3902869"/>
              <a:ext cx="71438" cy="2381"/>
            </a:xfrm>
            <a:prstGeom prst="line">
              <a:avLst/>
            </a:prstGeom>
          </p:spPr>
          <p:style>
            <a:lnRef idx="1">
              <a:schemeClr val="accent1"/>
            </a:lnRef>
            <a:fillRef idx="0">
              <a:schemeClr val="accent1"/>
            </a:fillRef>
            <a:effectRef idx="0">
              <a:schemeClr val="accent1"/>
            </a:effectRef>
            <a:fontRef idx="minor">
              <a:schemeClr val="tx1"/>
            </a:fontRef>
          </p:style>
        </p:cxnSp>
      </p:grpSp>
      <p:sp>
        <p:nvSpPr>
          <p:cNvPr id="16" name="Freeform 15"/>
          <p:cNvSpPr/>
          <p:nvPr/>
        </p:nvSpPr>
        <p:spPr>
          <a:xfrm>
            <a:off x="6538240" y="3583328"/>
            <a:ext cx="569397" cy="28210"/>
          </a:xfrm>
          <a:custGeom>
            <a:avLst/>
            <a:gdLst>
              <a:gd name="connsiteX0" fmla="*/ 0 w 569397"/>
              <a:gd name="connsiteY0" fmla="*/ 20979 h 28210"/>
              <a:gd name="connsiteX1" fmla="*/ 154270 w 569397"/>
              <a:gd name="connsiteY1" fmla="*/ 18174 h 28210"/>
              <a:gd name="connsiteX2" fmla="*/ 162685 w 569397"/>
              <a:gd name="connsiteY2" fmla="*/ 15369 h 28210"/>
              <a:gd name="connsiteX3" fmla="*/ 230003 w 569397"/>
              <a:gd name="connsiteY3" fmla="*/ 18174 h 28210"/>
              <a:gd name="connsiteX4" fmla="*/ 381468 w 569397"/>
              <a:gd name="connsiteY4" fmla="*/ 18174 h 28210"/>
              <a:gd name="connsiteX5" fmla="*/ 429151 w 569397"/>
              <a:gd name="connsiteY5" fmla="*/ 15369 h 28210"/>
              <a:gd name="connsiteX6" fmla="*/ 445981 w 569397"/>
              <a:gd name="connsiteY6" fmla="*/ 12564 h 28210"/>
              <a:gd name="connsiteX7" fmla="*/ 532933 w 569397"/>
              <a:gd name="connsiteY7" fmla="*/ 18174 h 28210"/>
              <a:gd name="connsiteX8" fmla="*/ 538543 w 569397"/>
              <a:gd name="connsiteY8" fmla="*/ 9759 h 28210"/>
              <a:gd name="connsiteX9" fmla="*/ 569397 w 569397"/>
              <a:gd name="connsiteY9" fmla="*/ 4149 h 28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9397" h="28210">
                <a:moveTo>
                  <a:pt x="0" y="20979"/>
                </a:moveTo>
                <a:lnTo>
                  <a:pt x="154270" y="18174"/>
                </a:lnTo>
                <a:cubicBezTo>
                  <a:pt x="157225" y="18072"/>
                  <a:pt x="159728" y="15369"/>
                  <a:pt x="162685" y="15369"/>
                </a:cubicBezTo>
                <a:cubicBezTo>
                  <a:pt x="185144" y="15369"/>
                  <a:pt x="207564" y="17239"/>
                  <a:pt x="230003" y="18174"/>
                </a:cubicBezTo>
                <a:cubicBezTo>
                  <a:pt x="290215" y="28210"/>
                  <a:pt x="248208" y="22274"/>
                  <a:pt x="381468" y="18174"/>
                </a:cubicBezTo>
                <a:cubicBezTo>
                  <a:pt x="397382" y="17684"/>
                  <a:pt x="413257" y="16304"/>
                  <a:pt x="429151" y="15369"/>
                </a:cubicBezTo>
                <a:cubicBezTo>
                  <a:pt x="434761" y="14434"/>
                  <a:pt x="440294" y="12564"/>
                  <a:pt x="445981" y="12564"/>
                </a:cubicBezTo>
                <a:cubicBezTo>
                  <a:pt x="498344" y="12564"/>
                  <a:pt x="497413" y="13099"/>
                  <a:pt x="532933" y="18174"/>
                </a:cubicBezTo>
                <a:cubicBezTo>
                  <a:pt x="534803" y="15369"/>
                  <a:pt x="536159" y="12143"/>
                  <a:pt x="538543" y="9759"/>
                </a:cubicBezTo>
                <a:cubicBezTo>
                  <a:pt x="548302" y="0"/>
                  <a:pt x="554413" y="4149"/>
                  <a:pt x="569397" y="4149"/>
                </a:cubicBezTo>
              </a:path>
            </a:pathLst>
          </a:custGeom>
          <a:ln>
            <a:solidFill>
              <a:srgbClr val="0033C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p:cNvSpPr txBox="1"/>
          <p:nvPr/>
        </p:nvSpPr>
        <p:spPr>
          <a:xfrm>
            <a:off x="171450" y="1333500"/>
            <a:ext cx="3524250" cy="707886"/>
          </a:xfrm>
          <a:prstGeom prst="rect">
            <a:avLst/>
          </a:prstGeom>
          <a:noFill/>
        </p:spPr>
        <p:txBody>
          <a:bodyPr wrap="square" rtlCol="0">
            <a:spAutoFit/>
          </a:bodyPr>
          <a:lstStyle/>
          <a:p>
            <a:r>
              <a:rPr lang="en-US" sz="2000" b="1" dirty="0" smtClean="0">
                <a:solidFill>
                  <a:srgbClr val="7030A0"/>
                </a:solidFill>
              </a:rPr>
              <a:t>26 </a:t>
            </a:r>
            <a:r>
              <a:rPr lang="en-US" sz="2000" b="1" dirty="0" err="1" smtClean="0">
                <a:solidFill>
                  <a:srgbClr val="7030A0"/>
                </a:solidFill>
              </a:rPr>
              <a:t>mgpd</a:t>
            </a:r>
            <a:r>
              <a:rPr lang="en-US" sz="2000" b="1" dirty="0" smtClean="0">
                <a:solidFill>
                  <a:srgbClr val="7030A0"/>
                </a:solidFill>
              </a:rPr>
              <a:t> Capacity = 98% of all water for the city</a:t>
            </a:r>
            <a:endParaRPr lang="en-US" sz="2000" b="1" dirty="0">
              <a:solidFill>
                <a:srgbClr val="7030A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975" y="-153987"/>
            <a:ext cx="8229600" cy="1143000"/>
          </a:xfrm>
        </p:spPr>
        <p:txBody>
          <a:bodyPr/>
          <a:lstStyle/>
          <a:p>
            <a:r>
              <a:rPr lang="en-US" b="1" dirty="0" smtClean="0">
                <a:solidFill>
                  <a:srgbClr val="00B0F0"/>
                </a:solidFill>
              </a:rPr>
              <a:t>Water Treatment Plant</a:t>
            </a:r>
            <a:endParaRPr lang="en-US" b="1" dirty="0">
              <a:solidFill>
                <a:srgbClr val="00B0F0"/>
              </a:solidFill>
            </a:endParaRPr>
          </a:p>
        </p:txBody>
      </p:sp>
      <p:pic>
        <p:nvPicPr>
          <p:cNvPr id="3" name="Picture 2" descr="WTP Schematic.jpg"/>
          <p:cNvPicPr>
            <a:picLocks noChangeAspect="1"/>
          </p:cNvPicPr>
          <p:nvPr/>
        </p:nvPicPr>
        <p:blipFill>
          <a:blip r:embed="rId2" cstate="print"/>
          <a:stretch>
            <a:fillRect/>
          </a:stretch>
        </p:blipFill>
        <p:spPr>
          <a:xfrm>
            <a:off x="401171" y="726497"/>
            <a:ext cx="8095130" cy="6255328"/>
          </a:xfrm>
          <a:prstGeom prst="rect">
            <a:avLst/>
          </a:prstGeom>
        </p:spPr>
      </p:pic>
      <p:sp>
        <p:nvSpPr>
          <p:cNvPr id="4" name="Notched Right Arrow 3"/>
          <p:cNvSpPr/>
          <p:nvPr/>
        </p:nvSpPr>
        <p:spPr>
          <a:xfrm rot="16200000">
            <a:off x="1464470" y="4879180"/>
            <a:ext cx="942975" cy="528639"/>
          </a:xfrm>
          <a:prstGeom prst="notchedRightArrow">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Notched Right Arrow 4"/>
          <p:cNvSpPr/>
          <p:nvPr/>
        </p:nvSpPr>
        <p:spPr>
          <a:xfrm>
            <a:off x="7770020" y="5698331"/>
            <a:ext cx="942975" cy="528639"/>
          </a:xfrm>
          <a:prstGeom prst="notchedRightArrow">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04799" y="914400"/>
            <a:ext cx="2714625" cy="461665"/>
          </a:xfrm>
          <a:prstGeom prst="rect">
            <a:avLst/>
          </a:prstGeom>
          <a:noFill/>
        </p:spPr>
        <p:txBody>
          <a:bodyPr wrap="square" rtlCol="0">
            <a:spAutoFit/>
          </a:bodyPr>
          <a:lstStyle/>
          <a:p>
            <a:r>
              <a:rPr lang="en-US" sz="2400" b="1" dirty="0" smtClean="0">
                <a:solidFill>
                  <a:srgbClr val="FF0000"/>
                </a:solidFill>
              </a:rPr>
              <a:t>Capacity – 26 </a:t>
            </a:r>
            <a:r>
              <a:rPr lang="en-US" sz="2400" b="1" dirty="0" err="1" smtClean="0">
                <a:solidFill>
                  <a:srgbClr val="FF0000"/>
                </a:solidFill>
              </a:rPr>
              <a:t>mgpd</a:t>
            </a:r>
            <a:endParaRPr lang="en-US" sz="2400" b="1" dirty="0">
              <a:solidFill>
                <a:srgbClr val="FF0000"/>
              </a:solidFill>
            </a:endParaRPr>
          </a:p>
        </p:txBody>
      </p:sp>
      <p:sp>
        <p:nvSpPr>
          <p:cNvPr id="7" name="TextBox 6"/>
          <p:cNvSpPr txBox="1"/>
          <p:nvPr/>
        </p:nvSpPr>
        <p:spPr>
          <a:xfrm>
            <a:off x="0" y="1535289"/>
            <a:ext cx="1343378" cy="1200329"/>
          </a:xfrm>
          <a:prstGeom prst="rect">
            <a:avLst/>
          </a:prstGeom>
          <a:noFill/>
        </p:spPr>
        <p:txBody>
          <a:bodyPr wrap="square" rtlCol="0">
            <a:spAutoFit/>
          </a:bodyPr>
          <a:lstStyle/>
          <a:p>
            <a:r>
              <a:rPr lang="en-US" b="1" dirty="0" smtClean="0">
                <a:solidFill>
                  <a:srgbClr val="7030A0"/>
                </a:solidFill>
              </a:rPr>
              <a:t>FeCl</a:t>
            </a:r>
            <a:r>
              <a:rPr lang="en-US" b="1" baseline="-25000" dirty="0" smtClean="0">
                <a:solidFill>
                  <a:srgbClr val="7030A0"/>
                </a:solidFill>
              </a:rPr>
              <a:t>3</a:t>
            </a:r>
            <a:r>
              <a:rPr lang="en-US" b="1" dirty="0" smtClean="0">
                <a:solidFill>
                  <a:srgbClr val="7030A0"/>
                </a:solidFill>
              </a:rPr>
              <a:t> – coagulation and As removal</a:t>
            </a:r>
            <a:endParaRPr lang="en-US" b="1" dirty="0">
              <a:solidFill>
                <a:srgbClr val="7030A0"/>
              </a:solidFill>
            </a:endParaRPr>
          </a:p>
        </p:txBody>
      </p:sp>
      <p:cxnSp>
        <p:nvCxnSpPr>
          <p:cNvPr id="9" name="Straight Arrow Connector 8"/>
          <p:cNvCxnSpPr/>
          <p:nvPr/>
        </p:nvCxnSpPr>
        <p:spPr>
          <a:xfrm flipV="1">
            <a:off x="880533" y="1715911"/>
            <a:ext cx="372534" cy="79022"/>
          </a:xfrm>
          <a:prstGeom prst="straightConnector1">
            <a:avLst/>
          </a:prstGeom>
          <a:ln w="28575">
            <a:solidFill>
              <a:srgbClr val="008000"/>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070578" y="1444978"/>
            <a:ext cx="2156178" cy="126435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950" y="0"/>
            <a:ext cx="8229600" cy="1143000"/>
          </a:xfrm>
        </p:spPr>
        <p:txBody>
          <a:bodyPr>
            <a:normAutofit/>
          </a:bodyPr>
          <a:lstStyle/>
          <a:p>
            <a:r>
              <a:rPr lang="en-US" sz="3200" b="1" dirty="0" smtClean="0">
                <a:solidFill>
                  <a:srgbClr val="FF6600"/>
                </a:solidFill>
              </a:rPr>
              <a:t>Biological Filtration </a:t>
            </a:r>
            <a:r>
              <a:rPr lang="en-US" sz="3200" b="1" dirty="0" err="1" smtClean="0">
                <a:solidFill>
                  <a:srgbClr val="FF6600"/>
                </a:solidFill>
              </a:rPr>
              <a:t>fo</a:t>
            </a:r>
            <a:r>
              <a:rPr lang="en-US" sz="3200" b="1" dirty="0" smtClean="0">
                <a:solidFill>
                  <a:srgbClr val="FF6600"/>
                </a:solidFill>
              </a:rPr>
              <a:t> Manganese Removal</a:t>
            </a:r>
            <a:endParaRPr lang="en-US" sz="3200" b="1" dirty="0">
              <a:solidFill>
                <a:srgbClr val="FF6600"/>
              </a:solidFill>
            </a:endParaRPr>
          </a:p>
        </p:txBody>
      </p:sp>
      <p:sp>
        <p:nvSpPr>
          <p:cNvPr id="3" name="Rectangle 2"/>
          <p:cNvSpPr/>
          <p:nvPr/>
        </p:nvSpPr>
        <p:spPr>
          <a:xfrm>
            <a:off x="323850" y="1049447"/>
            <a:ext cx="8439150" cy="3416320"/>
          </a:xfrm>
          <a:prstGeom prst="rect">
            <a:avLst/>
          </a:prstGeom>
        </p:spPr>
        <p:txBody>
          <a:bodyPr wrap="square">
            <a:spAutoFit/>
          </a:bodyPr>
          <a:lstStyle/>
          <a:p>
            <a:r>
              <a:rPr lang="en-US" b="1" dirty="0" smtClean="0">
                <a:solidFill>
                  <a:srgbClr val="C00000"/>
                </a:solidFill>
              </a:rPr>
              <a:t> - Four filter bed basins that are 46' long x 31' wide x 18' deep carry seven feet deep of sand containing filamentous bacteria, such as those in genera of </a:t>
            </a:r>
            <a:r>
              <a:rPr lang="en-US" b="1" dirty="0" err="1" smtClean="0">
                <a:solidFill>
                  <a:srgbClr val="C00000"/>
                </a:solidFill>
              </a:rPr>
              <a:t>Leptothrix</a:t>
            </a:r>
            <a:r>
              <a:rPr lang="en-US" b="1" dirty="0" smtClean="0">
                <a:solidFill>
                  <a:srgbClr val="C00000"/>
                </a:solidFill>
              </a:rPr>
              <a:t>, </a:t>
            </a:r>
            <a:r>
              <a:rPr lang="en-US" b="1" dirty="0" err="1" smtClean="0">
                <a:solidFill>
                  <a:srgbClr val="C00000"/>
                </a:solidFill>
              </a:rPr>
              <a:t>Gallionelle</a:t>
            </a:r>
            <a:r>
              <a:rPr lang="en-US" b="1" dirty="0" smtClean="0">
                <a:solidFill>
                  <a:srgbClr val="C00000"/>
                </a:solidFill>
              </a:rPr>
              <a:t>, </a:t>
            </a:r>
            <a:r>
              <a:rPr lang="en-US" b="1" dirty="0" err="1" smtClean="0">
                <a:solidFill>
                  <a:srgbClr val="C00000"/>
                </a:solidFill>
              </a:rPr>
              <a:t>Crenothrix</a:t>
            </a:r>
            <a:r>
              <a:rPr lang="en-US" b="1" dirty="0" smtClean="0">
                <a:solidFill>
                  <a:srgbClr val="C00000"/>
                </a:solidFill>
              </a:rPr>
              <a:t>, </a:t>
            </a:r>
            <a:r>
              <a:rPr lang="en-US" b="1" dirty="0" err="1" smtClean="0">
                <a:solidFill>
                  <a:srgbClr val="C00000"/>
                </a:solidFill>
              </a:rPr>
              <a:t>Hyphomicrobium</a:t>
            </a:r>
            <a:r>
              <a:rPr lang="en-US" b="1" dirty="0" smtClean="0">
                <a:solidFill>
                  <a:srgbClr val="C00000"/>
                </a:solidFill>
              </a:rPr>
              <a:t>, </a:t>
            </a:r>
            <a:r>
              <a:rPr lang="en-US" b="1" dirty="0" err="1" smtClean="0">
                <a:solidFill>
                  <a:srgbClr val="C00000"/>
                </a:solidFill>
              </a:rPr>
              <a:t>Siderocapsacaes</a:t>
            </a:r>
            <a:r>
              <a:rPr lang="en-US" b="1" dirty="0" smtClean="0">
                <a:solidFill>
                  <a:srgbClr val="C00000"/>
                </a:solidFill>
              </a:rPr>
              <a:t>, </a:t>
            </a:r>
            <a:r>
              <a:rPr lang="en-US" b="1" dirty="0" err="1" smtClean="0">
                <a:solidFill>
                  <a:srgbClr val="C00000"/>
                </a:solidFill>
              </a:rPr>
              <a:t>Siderocystis</a:t>
            </a:r>
            <a:r>
              <a:rPr lang="en-US" b="1" dirty="0" smtClean="0">
                <a:solidFill>
                  <a:srgbClr val="C00000"/>
                </a:solidFill>
              </a:rPr>
              <a:t>, </a:t>
            </a:r>
            <a:r>
              <a:rPr lang="en-US" b="1" dirty="0" err="1" smtClean="0">
                <a:solidFill>
                  <a:srgbClr val="C00000"/>
                </a:solidFill>
              </a:rPr>
              <a:t>Metallagenium</a:t>
            </a:r>
            <a:r>
              <a:rPr lang="en-US" b="1" dirty="0" smtClean="0">
                <a:solidFill>
                  <a:srgbClr val="C00000"/>
                </a:solidFill>
              </a:rPr>
              <a:t> and Pseudomonas </a:t>
            </a:r>
            <a:r>
              <a:rPr lang="en-US" b="1" dirty="0" err="1" smtClean="0">
                <a:solidFill>
                  <a:srgbClr val="C00000"/>
                </a:solidFill>
              </a:rPr>
              <a:t>manganoxid</a:t>
            </a:r>
            <a:r>
              <a:rPr lang="en-US" b="1" dirty="0" smtClean="0">
                <a:solidFill>
                  <a:srgbClr val="C00000"/>
                </a:solidFill>
              </a:rPr>
              <a:t>.  </a:t>
            </a:r>
          </a:p>
          <a:p>
            <a:pPr>
              <a:buFontTx/>
              <a:buChar char="-"/>
            </a:pPr>
            <a:r>
              <a:rPr lang="en-US" b="1" dirty="0" smtClean="0">
                <a:solidFill>
                  <a:srgbClr val="008000"/>
                </a:solidFill>
              </a:rPr>
              <a:t>The bacteria metabolize manganese and iron to separate those elements from the water in the form of iron hydroxide and manganese dioxide, both that remain in the filter media until the filter is backwashed. </a:t>
            </a:r>
          </a:p>
          <a:p>
            <a:pPr>
              <a:buFontTx/>
              <a:buChar char="-"/>
            </a:pPr>
            <a:r>
              <a:rPr lang="en-US" b="1" dirty="0" smtClean="0">
                <a:solidFill>
                  <a:srgbClr val="0033CC"/>
                </a:solidFill>
              </a:rPr>
              <a:t> The microbes need no special nutrients added to the water to help them grow, but need to have the water with a pH higher than 7.4 in order to best remove the manganese. </a:t>
            </a:r>
          </a:p>
          <a:p>
            <a:pPr>
              <a:buFontTx/>
              <a:buChar char="-"/>
            </a:pPr>
            <a:r>
              <a:rPr lang="en-US" b="1" dirty="0" smtClean="0">
                <a:solidFill>
                  <a:srgbClr val="FF3399"/>
                </a:solidFill>
              </a:rPr>
              <a:t> Colorado River water is above this mark and it is oxygenated, which keeps chemicals such as hydrogen sulfide and ammonia out of the water that could kill bacteria.</a:t>
            </a:r>
            <a:endParaRPr lang="en-US" b="1" dirty="0">
              <a:solidFill>
                <a:srgbClr val="FF3399"/>
              </a:solidFill>
            </a:endParaRPr>
          </a:p>
        </p:txBody>
      </p:sp>
      <p:pic>
        <p:nvPicPr>
          <p:cNvPr id="4" name="Picture 3" descr="Figure 12a - Gallionella and Leptothrix.jpg"/>
          <p:cNvPicPr>
            <a:picLocks noChangeAspect="1"/>
          </p:cNvPicPr>
          <p:nvPr/>
        </p:nvPicPr>
        <p:blipFill>
          <a:blip r:embed="rId2" cstate="print"/>
          <a:stretch>
            <a:fillRect/>
          </a:stretch>
        </p:blipFill>
        <p:spPr>
          <a:xfrm>
            <a:off x="3925358" y="4440137"/>
            <a:ext cx="3304413" cy="2417863"/>
          </a:xfrm>
          <a:prstGeom prst="rect">
            <a:avLst/>
          </a:prstGeom>
        </p:spPr>
      </p:pic>
      <p:pic>
        <p:nvPicPr>
          <p:cNvPr id="6" name="Picture 5" descr="Figure 11a - Filter bed at WTP.jpg"/>
          <p:cNvPicPr>
            <a:picLocks noChangeAspect="1"/>
          </p:cNvPicPr>
          <p:nvPr/>
        </p:nvPicPr>
        <p:blipFill>
          <a:blip r:embed="rId3" cstate="print"/>
          <a:stretch>
            <a:fillRect/>
          </a:stretch>
        </p:blipFill>
        <p:spPr>
          <a:xfrm>
            <a:off x="406752" y="4429125"/>
            <a:ext cx="3238501" cy="2428875"/>
          </a:xfrm>
          <a:prstGeom prst="rect">
            <a:avLst/>
          </a:prstGeom>
        </p:spPr>
      </p:pic>
      <p:sp>
        <p:nvSpPr>
          <p:cNvPr id="7" name="TextBox 6"/>
          <p:cNvSpPr txBox="1"/>
          <p:nvPr/>
        </p:nvSpPr>
        <p:spPr>
          <a:xfrm>
            <a:off x="7947377" y="4180344"/>
            <a:ext cx="1196623" cy="2677656"/>
          </a:xfrm>
          <a:prstGeom prst="rect">
            <a:avLst/>
          </a:prstGeom>
          <a:noFill/>
          <a:ln w="25400">
            <a:solidFill>
              <a:srgbClr val="FF6600"/>
            </a:solidFill>
          </a:ln>
        </p:spPr>
        <p:txBody>
          <a:bodyPr wrap="square" rtlCol="0">
            <a:spAutoFit/>
          </a:bodyPr>
          <a:lstStyle/>
          <a:p>
            <a:r>
              <a:rPr lang="en-US" sz="1400" b="1" dirty="0" smtClean="0">
                <a:solidFill>
                  <a:srgbClr val="008080"/>
                </a:solidFill>
              </a:rPr>
              <a:t>As =     </a:t>
            </a:r>
            <a:r>
              <a:rPr lang="en-US" sz="1400" b="1" dirty="0" smtClean="0">
                <a:solidFill>
                  <a:srgbClr val="FF0000"/>
                </a:solidFill>
              </a:rPr>
              <a:t>5,900</a:t>
            </a:r>
          </a:p>
          <a:p>
            <a:r>
              <a:rPr lang="en-US" sz="1400" b="1" dirty="0" err="1" smtClean="0">
                <a:solidFill>
                  <a:srgbClr val="008080"/>
                </a:solidFill>
              </a:rPr>
              <a:t>Ba</a:t>
            </a:r>
            <a:r>
              <a:rPr lang="en-US" sz="1400" b="1" dirty="0" smtClean="0">
                <a:solidFill>
                  <a:srgbClr val="008080"/>
                </a:solidFill>
              </a:rPr>
              <a:t> =        860</a:t>
            </a:r>
          </a:p>
          <a:p>
            <a:r>
              <a:rPr lang="en-US" sz="1400" b="1" dirty="0" smtClean="0">
                <a:solidFill>
                  <a:srgbClr val="008080"/>
                </a:solidFill>
              </a:rPr>
              <a:t>Cr =        200</a:t>
            </a:r>
          </a:p>
          <a:p>
            <a:r>
              <a:rPr lang="en-US" sz="1400" b="1" dirty="0" smtClean="0">
                <a:solidFill>
                  <a:srgbClr val="008080"/>
                </a:solidFill>
              </a:rPr>
              <a:t>Co =          66</a:t>
            </a:r>
          </a:p>
          <a:p>
            <a:r>
              <a:rPr lang="en-US" sz="1400" b="1" dirty="0" smtClean="0">
                <a:solidFill>
                  <a:srgbClr val="008080"/>
                </a:solidFill>
              </a:rPr>
              <a:t>Cu =          89</a:t>
            </a:r>
          </a:p>
          <a:p>
            <a:r>
              <a:rPr lang="en-US" sz="1400" b="1" dirty="0" smtClean="0">
                <a:solidFill>
                  <a:srgbClr val="008080"/>
                </a:solidFill>
              </a:rPr>
              <a:t>Fe = </a:t>
            </a:r>
            <a:r>
              <a:rPr lang="en-US" sz="1400" b="1" dirty="0" smtClean="0">
                <a:solidFill>
                  <a:srgbClr val="FF0000"/>
                </a:solidFill>
              </a:rPr>
              <a:t>370,000</a:t>
            </a:r>
          </a:p>
          <a:p>
            <a:r>
              <a:rPr lang="en-US" sz="1400" b="1" dirty="0" smtClean="0">
                <a:solidFill>
                  <a:srgbClr val="008080"/>
                </a:solidFill>
              </a:rPr>
              <a:t>Mg =   3,600</a:t>
            </a:r>
          </a:p>
          <a:p>
            <a:r>
              <a:rPr lang="en-US" sz="1400" b="1" dirty="0" smtClean="0">
                <a:solidFill>
                  <a:srgbClr val="008080"/>
                </a:solidFill>
              </a:rPr>
              <a:t>Mn = </a:t>
            </a:r>
            <a:r>
              <a:rPr lang="en-US" sz="1400" b="1" dirty="0" smtClean="0">
                <a:solidFill>
                  <a:srgbClr val="FF0000"/>
                </a:solidFill>
              </a:rPr>
              <a:t>54,000</a:t>
            </a:r>
          </a:p>
          <a:p>
            <a:r>
              <a:rPr lang="en-US" sz="1400" b="1" dirty="0" smtClean="0">
                <a:solidFill>
                  <a:srgbClr val="008080"/>
                </a:solidFill>
              </a:rPr>
              <a:t>Ni =           70</a:t>
            </a:r>
          </a:p>
          <a:p>
            <a:r>
              <a:rPr lang="en-US" sz="1400" b="1" dirty="0" smtClean="0">
                <a:solidFill>
                  <a:srgbClr val="008080"/>
                </a:solidFill>
              </a:rPr>
              <a:t>Na =    1,000</a:t>
            </a:r>
          </a:p>
          <a:p>
            <a:r>
              <a:rPr lang="en-US" sz="1400" b="1" dirty="0" err="1" smtClean="0">
                <a:solidFill>
                  <a:srgbClr val="008080"/>
                </a:solidFill>
              </a:rPr>
              <a:t>Sr</a:t>
            </a:r>
            <a:r>
              <a:rPr lang="en-US" sz="1400" b="1" dirty="0" smtClean="0">
                <a:solidFill>
                  <a:srgbClr val="008080"/>
                </a:solidFill>
              </a:rPr>
              <a:t> =         950</a:t>
            </a:r>
          </a:p>
          <a:p>
            <a:r>
              <a:rPr lang="en-US" sz="1400" b="1" dirty="0" smtClean="0">
                <a:solidFill>
                  <a:srgbClr val="008080"/>
                </a:solidFill>
              </a:rPr>
              <a:t>V  =     1,000</a:t>
            </a:r>
            <a:endParaRPr lang="en-US" sz="1400" b="1" dirty="0">
              <a:solidFill>
                <a:srgbClr val="008080"/>
              </a:solidFill>
            </a:endParaRPr>
          </a:p>
        </p:txBody>
      </p:sp>
      <p:sp>
        <p:nvSpPr>
          <p:cNvPr id="8" name="TextBox 7"/>
          <p:cNvSpPr txBox="1"/>
          <p:nvPr/>
        </p:nvSpPr>
        <p:spPr>
          <a:xfrm>
            <a:off x="7236177" y="4617156"/>
            <a:ext cx="722489" cy="954107"/>
          </a:xfrm>
          <a:prstGeom prst="rect">
            <a:avLst/>
          </a:prstGeom>
          <a:noFill/>
        </p:spPr>
        <p:txBody>
          <a:bodyPr wrap="square" rtlCol="0">
            <a:spAutoFit/>
          </a:bodyPr>
          <a:lstStyle/>
          <a:p>
            <a:r>
              <a:rPr lang="en-US" sz="1400" b="1" dirty="0" smtClean="0"/>
              <a:t>Solids </a:t>
            </a:r>
            <a:r>
              <a:rPr lang="en-US" sz="1400" b="1" dirty="0" err="1" smtClean="0"/>
              <a:t>Assaymg</a:t>
            </a:r>
            <a:r>
              <a:rPr lang="en-US" sz="1400" b="1" dirty="0" smtClean="0"/>
              <a:t>/kg</a:t>
            </a:r>
          </a:p>
          <a:p>
            <a:r>
              <a:rPr lang="en-US" sz="1400" b="1" dirty="0" smtClean="0"/>
              <a:t>dry</a:t>
            </a:r>
            <a:endParaRPr lang="en-US" sz="1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1"/>
            <a:ext cx="8229600" cy="969963"/>
          </a:xfrm>
        </p:spPr>
        <p:txBody>
          <a:bodyPr/>
          <a:lstStyle/>
          <a:p>
            <a:r>
              <a:rPr lang="en-US" b="1" dirty="0" smtClean="0">
                <a:solidFill>
                  <a:srgbClr val="663300"/>
                </a:solidFill>
              </a:rPr>
              <a:t>Water Distribution &amp; Return</a:t>
            </a:r>
            <a:endParaRPr lang="en-US" b="1" dirty="0">
              <a:solidFill>
                <a:srgbClr val="663300"/>
              </a:solidFill>
            </a:endParaRPr>
          </a:p>
        </p:txBody>
      </p:sp>
      <p:pic>
        <p:nvPicPr>
          <p:cNvPr id="4" name="Picture 3" descr="Water Pressure Zones.jpg"/>
          <p:cNvPicPr>
            <a:picLocks noChangeAspect="1"/>
          </p:cNvPicPr>
          <p:nvPr/>
        </p:nvPicPr>
        <p:blipFill>
          <a:blip r:embed="rId2" cstate="print"/>
          <a:stretch>
            <a:fillRect/>
          </a:stretch>
        </p:blipFill>
        <p:spPr>
          <a:xfrm>
            <a:off x="552450" y="771525"/>
            <a:ext cx="7876615" cy="6086475"/>
          </a:xfrm>
          <a:prstGeom prst="rect">
            <a:avLst/>
          </a:prstGeom>
        </p:spPr>
      </p:pic>
      <p:sp>
        <p:nvSpPr>
          <p:cNvPr id="6" name="Flowchart: Magnetic Disk 5"/>
          <p:cNvSpPr/>
          <p:nvPr/>
        </p:nvSpPr>
        <p:spPr>
          <a:xfrm>
            <a:off x="4362450" y="2914650"/>
            <a:ext cx="85725" cy="104775"/>
          </a:xfrm>
          <a:prstGeom prst="flowChartMagneticDisk">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V="1">
            <a:off x="4495800" y="2686050"/>
            <a:ext cx="647700" cy="209550"/>
          </a:xfrm>
          <a:prstGeom prst="straightConnector1">
            <a:avLst/>
          </a:prstGeom>
          <a:ln w="28575">
            <a:solidFill>
              <a:srgbClr val="0033CC"/>
            </a:solidFill>
            <a:tailEnd type="arrow"/>
          </a:ln>
        </p:spPr>
        <p:style>
          <a:lnRef idx="1">
            <a:schemeClr val="accent1"/>
          </a:lnRef>
          <a:fillRef idx="0">
            <a:schemeClr val="accent1"/>
          </a:fillRef>
          <a:effectRef idx="0">
            <a:schemeClr val="accent1"/>
          </a:effectRef>
          <a:fontRef idx="minor">
            <a:schemeClr val="tx1"/>
          </a:fontRef>
        </p:style>
      </p:cxnSp>
      <p:sp>
        <p:nvSpPr>
          <p:cNvPr id="11" name="Flowchart: Magnetic Disk 10"/>
          <p:cNvSpPr/>
          <p:nvPr/>
        </p:nvSpPr>
        <p:spPr>
          <a:xfrm>
            <a:off x="5200650" y="2667000"/>
            <a:ext cx="104775" cy="114300"/>
          </a:xfrm>
          <a:prstGeom prst="flowChartMagneticDisk">
            <a:avLst/>
          </a:prstGeom>
          <a:solidFill>
            <a:srgbClr val="0033CC"/>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3143250" y="2724150"/>
            <a:ext cx="1181100" cy="552450"/>
          </a:xfrm>
          <a:custGeom>
            <a:avLst/>
            <a:gdLst>
              <a:gd name="connsiteX0" fmla="*/ 0 w 1181100"/>
              <a:gd name="connsiteY0" fmla="*/ 0 h 552450"/>
              <a:gd name="connsiteX1" fmla="*/ 142875 w 1181100"/>
              <a:gd name="connsiteY1" fmla="*/ 552450 h 552450"/>
              <a:gd name="connsiteX2" fmla="*/ 1181100 w 1181100"/>
              <a:gd name="connsiteY2" fmla="*/ 238125 h 552450"/>
            </a:gdLst>
            <a:ahLst/>
            <a:cxnLst>
              <a:cxn ang="0">
                <a:pos x="connsiteX0" y="connsiteY0"/>
              </a:cxn>
              <a:cxn ang="0">
                <a:pos x="connsiteX1" y="connsiteY1"/>
              </a:cxn>
              <a:cxn ang="0">
                <a:pos x="connsiteX2" y="connsiteY2"/>
              </a:cxn>
            </a:cxnLst>
            <a:rect l="l" t="t" r="r" b="b"/>
            <a:pathLst>
              <a:path w="1181100" h="552450">
                <a:moveTo>
                  <a:pt x="0" y="0"/>
                </a:moveTo>
                <a:lnTo>
                  <a:pt x="142875" y="552450"/>
                </a:lnTo>
                <a:lnTo>
                  <a:pt x="1181100" y="238125"/>
                </a:lnTo>
              </a:path>
            </a:pathLst>
          </a:custGeom>
          <a:ln w="28575">
            <a:solidFill>
              <a:srgbClr val="0033CC"/>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8" name="Group 27"/>
          <p:cNvGrpSpPr/>
          <p:nvPr/>
        </p:nvGrpSpPr>
        <p:grpSpPr>
          <a:xfrm>
            <a:off x="3590925" y="2876550"/>
            <a:ext cx="790580" cy="819150"/>
            <a:chOff x="3629025" y="2867025"/>
            <a:chExt cx="790580" cy="819150"/>
          </a:xfrm>
        </p:grpSpPr>
        <p:cxnSp>
          <p:nvCxnSpPr>
            <p:cNvPr id="8" name="Straight Arrow Connector 7"/>
            <p:cNvCxnSpPr>
              <a:stCxn id="6" idx="3"/>
            </p:cNvCxnSpPr>
            <p:nvPr/>
          </p:nvCxnSpPr>
          <p:spPr>
            <a:xfrm flipH="1">
              <a:off x="3838575" y="3019425"/>
              <a:ext cx="566738" cy="285750"/>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9" name="Curved Connector 18"/>
            <p:cNvCxnSpPr/>
            <p:nvPr/>
          </p:nvCxnSpPr>
          <p:spPr>
            <a:xfrm rot="5400000">
              <a:off x="3862391" y="3128961"/>
              <a:ext cx="685799" cy="428629"/>
            </a:xfrm>
            <a:prstGeom prst="curvedConnector3">
              <a:avLst>
                <a:gd name="adj1" fmla="val 50000"/>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3" name="Shape 22"/>
            <p:cNvCxnSpPr>
              <a:stCxn id="6" idx="3"/>
            </p:cNvCxnSpPr>
            <p:nvPr/>
          </p:nvCxnSpPr>
          <p:spPr>
            <a:xfrm rot="5400000" flipH="1">
              <a:off x="3940969" y="2555081"/>
              <a:ext cx="152400" cy="776288"/>
            </a:xfrm>
            <a:prstGeom prst="curvedConnector4">
              <a:avLst>
                <a:gd name="adj1" fmla="val 43750"/>
                <a:gd name="adj2" fmla="val 5276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4552950" y="2590800"/>
            <a:ext cx="700088" cy="933450"/>
            <a:chOff x="4552950" y="2590800"/>
            <a:chExt cx="700088" cy="933450"/>
          </a:xfrm>
        </p:grpSpPr>
        <p:cxnSp>
          <p:nvCxnSpPr>
            <p:cNvPr id="12" name="Straight Arrow Connector 11"/>
            <p:cNvCxnSpPr/>
            <p:nvPr/>
          </p:nvCxnSpPr>
          <p:spPr>
            <a:xfrm flipH="1">
              <a:off x="4800600" y="2781300"/>
              <a:ext cx="423863" cy="304800"/>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5" name="Curved Connector 14"/>
            <p:cNvCxnSpPr/>
            <p:nvPr/>
          </p:nvCxnSpPr>
          <p:spPr>
            <a:xfrm rot="5400000">
              <a:off x="4710115" y="3014662"/>
              <a:ext cx="742949" cy="276227"/>
            </a:xfrm>
            <a:prstGeom prst="curvedConnector3">
              <a:avLst>
                <a:gd name="adj1" fmla="val 50000"/>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30" name="Shape 29"/>
            <p:cNvCxnSpPr>
              <a:stCxn id="11" idx="3"/>
            </p:cNvCxnSpPr>
            <p:nvPr/>
          </p:nvCxnSpPr>
          <p:spPr>
            <a:xfrm rot="5400000" flipH="1">
              <a:off x="4807744" y="2336006"/>
              <a:ext cx="190500" cy="700088"/>
            </a:xfrm>
            <a:prstGeom prst="curvedConnector4">
              <a:avLst>
                <a:gd name="adj1" fmla="val -15000"/>
                <a:gd name="adj2" fmla="val 53742"/>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grpSp>
      <p:sp>
        <p:nvSpPr>
          <p:cNvPr id="35" name="TextBox 34"/>
          <p:cNvSpPr txBox="1"/>
          <p:nvPr/>
        </p:nvSpPr>
        <p:spPr>
          <a:xfrm>
            <a:off x="2971800" y="2505075"/>
            <a:ext cx="533400" cy="307777"/>
          </a:xfrm>
          <a:prstGeom prst="rect">
            <a:avLst/>
          </a:prstGeom>
          <a:noFill/>
        </p:spPr>
        <p:txBody>
          <a:bodyPr wrap="square" rtlCol="0">
            <a:spAutoFit/>
          </a:bodyPr>
          <a:lstStyle/>
          <a:p>
            <a:r>
              <a:rPr lang="en-US" sz="1400" b="1" dirty="0" smtClean="0"/>
              <a:t>WTP</a:t>
            </a:r>
            <a:endParaRPr lang="en-US" sz="1400" b="1" dirty="0"/>
          </a:p>
        </p:txBody>
      </p:sp>
      <p:sp>
        <p:nvSpPr>
          <p:cNvPr id="36" name="TextBox 35"/>
          <p:cNvSpPr txBox="1"/>
          <p:nvPr/>
        </p:nvSpPr>
        <p:spPr>
          <a:xfrm>
            <a:off x="3638550" y="1200150"/>
            <a:ext cx="609600" cy="307777"/>
          </a:xfrm>
          <a:prstGeom prst="rect">
            <a:avLst/>
          </a:prstGeom>
          <a:noFill/>
        </p:spPr>
        <p:txBody>
          <a:bodyPr wrap="square" rtlCol="0">
            <a:spAutoFit/>
          </a:bodyPr>
          <a:lstStyle/>
          <a:p>
            <a:r>
              <a:rPr lang="en-US" sz="1400" b="1" dirty="0" smtClean="0"/>
              <a:t>WWP</a:t>
            </a:r>
            <a:endParaRPr lang="en-US" sz="1400" b="1" dirty="0"/>
          </a:p>
        </p:txBody>
      </p:sp>
      <p:sp>
        <p:nvSpPr>
          <p:cNvPr id="37" name="TextBox 36"/>
          <p:cNvSpPr txBox="1"/>
          <p:nvPr/>
        </p:nvSpPr>
        <p:spPr>
          <a:xfrm>
            <a:off x="4600574" y="4781550"/>
            <a:ext cx="638175" cy="307777"/>
          </a:xfrm>
          <a:prstGeom prst="rect">
            <a:avLst/>
          </a:prstGeom>
          <a:noFill/>
        </p:spPr>
        <p:txBody>
          <a:bodyPr wrap="square" rtlCol="0">
            <a:spAutoFit/>
          </a:bodyPr>
          <a:lstStyle/>
          <a:p>
            <a:r>
              <a:rPr lang="en-US" sz="1400" b="1" dirty="0" smtClean="0"/>
              <a:t>WWP</a:t>
            </a:r>
            <a:endParaRPr lang="en-US" sz="1400" b="1" dirty="0"/>
          </a:p>
        </p:txBody>
      </p:sp>
      <p:sp>
        <p:nvSpPr>
          <p:cNvPr id="38" name="TextBox 37"/>
          <p:cNvSpPr txBox="1"/>
          <p:nvPr/>
        </p:nvSpPr>
        <p:spPr>
          <a:xfrm>
            <a:off x="2809875" y="4638675"/>
            <a:ext cx="628650" cy="307777"/>
          </a:xfrm>
          <a:prstGeom prst="rect">
            <a:avLst/>
          </a:prstGeom>
          <a:noFill/>
        </p:spPr>
        <p:txBody>
          <a:bodyPr wrap="square" rtlCol="0">
            <a:spAutoFit/>
          </a:bodyPr>
          <a:lstStyle/>
          <a:p>
            <a:r>
              <a:rPr lang="en-US" sz="1400" b="1" dirty="0" smtClean="0"/>
              <a:t>WWP</a:t>
            </a:r>
            <a:endParaRPr lang="en-US" sz="1400" b="1" dirty="0"/>
          </a:p>
        </p:txBody>
      </p:sp>
      <p:cxnSp>
        <p:nvCxnSpPr>
          <p:cNvPr id="40" name="Straight Arrow Connector 39"/>
          <p:cNvCxnSpPr/>
          <p:nvPr/>
        </p:nvCxnSpPr>
        <p:spPr>
          <a:xfrm flipH="1" flipV="1">
            <a:off x="3638550" y="1152525"/>
            <a:ext cx="9525" cy="333375"/>
          </a:xfrm>
          <a:prstGeom prst="straightConnector1">
            <a:avLst/>
          </a:prstGeom>
          <a:ln w="38100">
            <a:solidFill>
              <a:srgbClr val="663300"/>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5381625" y="2371725"/>
            <a:ext cx="438150" cy="295275"/>
          </a:xfrm>
          <a:prstGeom prst="straightConnector1">
            <a:avLst/>
          </a:prstGeom>
          <a:ln w="28575">
            <a:solidFill>
              <a:srgbClr val="0033CC"/>
            </a:solidFill>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5705475" y="5257800"/>
            <a:ext cx="2686050" cy="1200329"/>
          </a:xfrm>
          <a:prstGeom prst="rect">
            <a:avLst/>
          </a:prstGeom>
          <a:noFill/>
        </p:spPr>
        <p:txBody>
          <a:bodyPr wrap="square" rtlCol="0">
            <a:spAutoFit/>
          </a:bodyPr>
          <a:lstStyle/>
          <a:p>
            <a:r>
              <a:rPr lang="en-US" b="1" dirty="0" smtClean="0">
                <a:solidFill>
                  <a:srgbClr val="CC00CC"/>
                </a:solidFill>
              </a:rPr>
              <a:t>Recently finished (2011) wastewater expansion program sewered ~85% of the City. ~3.5MGD </a:t>
            </a:r>
            <a:r>
              <a:rPr lang="en-US" b="1" dirty="0" err="1" smtClean="0">
                <a:solidFill>
                  <a:srgbClr val="CC00CC"/>
                </a:solidFill>
              </a:rPr>
              <a:t>ave</a:t>
            </a:r>
            <a:r>
              <a:rPr lang="en-US" b="1" dirty="0" smtClean="0">
                <a:solidFill>
                  <a:srgbClr val="CC00CC"/>
                </a:solidFill>
              </a:rPr>
              <a:t>.</a:t>
            </a:r>
            <a:endParaRPr lang="en-US" b="1" dirty="0">
              <a:solidFill>
                <a:srgbClr val="CC00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32" presetClass="emph" presetSubtype="0" fill="hold" nodeType="withEffect">
                                  <p:stCondLst>
                                    <p:cond delay="0"/>
                                  </p:stCondLst>
                                  <p:childTnLst>
                                    <p:animClr clrSpc="rgb">
                                      <p:cBhvr override="childStyle">
                                        <p:cTn id="20" dur="100" fill="hold"/>
                                        <p:tgtEl>
                                          <p:spTgt spid="28"/>
                                        </p:tgtEl>
                                        <p:attrNameLst>
                                          <p:attrName>style.color</p:attrName>
                                        </p:attrNameLst>
                                      </p:cBhvr>
                                      <p:to>
                                        <a:schemeClr val="accent2"/>
                                      </p:to>
                                    </p:animClr>
                                    <p:animClr clrSpc="rgb">
                                      <p:cBhvr>
                                        <p:cTn id="21" dur="100" fill="hold"/>
                                        <p:tgtEl>
                                          <p:spTgt spid="28"/>
                                        </p:tgtEl>
                                        <p:attrNameLst>
                                          <p:attrName>fillcolor</p:attrName>
                                        </p:attrNameLst>
                                      </p:cBhvr>
                                      <p:to>
                                        <a:schemeClr val="accent2"/>
                                      </p:to>
                                    </p:animClr>
                                    <p:set>
                                      <p:cBhvr>
                                        <p:cTn id="22" dur="100" fill="hold"/>
                                        <p:tgtEl>
                                          <p:spTgt spid="28"/>
                                        </p:tgtEl>
                                        <p:attrNameLst>
                                          <p:attrName>fill.type</p:attrName>
                                        </p:attrNameLst>
                                      </p:cBhvr>
                                      <p:to>
                                        <p:strVal val="solid"/>
                                      </p:to>
                                    </p:set>
                                    <p:set>
                                      <p:cBhvr>
                                        <p:cTn id="23" dur="100" fill="hold"/>
                                        <p:tgtEl>
                                          <p:spTgt spid="28"/>
                                        </p:tgtEl>
                                        <p:attrNameLst>
                                          <p:attrName>fill.on</p:attrName>
                                        </p:attrNameLst>
                                      </p:cBhvr>
                                      <p:to>
                                        <p:strVal val="true"/>
                                      </p:to>
                                    </p:set>
                                    <p:animRot by="120000">
                                      <p:cBhvr>
                                        <p:cTn id="24" dur="100" fill="hold">
                                          <p:stCondLst>
                                            <p:cond delay="0"/>
                                          </p:stCondLst>
                                        </p:cTn>
                                        <p:tgtEl>
                                          <p:spTgt spid="28"/>
                                        </p:tgtEl>
                                        <p:attrNameLst>
                                          <p:attrName>r</p:attrName>
                                        </p:attrNameLst>
                                      </p:cBhvr>
                                    </p:animRot>
                                    <p:animRot by="-240000">
                                      <p:cBhvr>
                                        <p:cTn id="25" dur="200" fill="hold">
                                          <p:stCondLst>
                                            <p:cond delay="200"/>
                                          </p:stCondLst>
                                        </p:cTn>
                                        <p:tgtEl>
                                          <p:spTgt spid="28"/>
                                        </p:tgtEl>
                                        <p:attrNameLst>
                                          <p:attrName>r</p:attrName>
                                        </p:attrNameLst>
                                      </p:cBhvr>
                                    </p:animRot>
                                    <p:animRot by="240000">
                                      <p:cBhvr>
                                        <p:cTn id="26" dur="200" fill="hold">
                                          <p:stCondLst>
                                            <p:cond delay="400"/>
                                          </p:stCondLst>
                                        </p:cTn>
                                        <p:tgtEl>
                                          <p:spTgt spid="28"/>
                                        </p:tgtEl>
                                        <p:attrNameLst>
                                          <p:attrName>r</p:attrName>
                                        </p:attrNameLst>
                                      </p:cBhvr>
                                    </p:animRot>
                                    <p:animRot by="-240000">
                                      <p:cBhvr>
                                        <p:cTn id="27" dur="200" fill="hold">
                                          <p:stCondLst>
                                            <p:cond delay="600"/>
                                          </p:stCondLst>
                                        </p:cTn>
                                        <p:tgtEl>
                                          <p:spTgt spid="28"/>
                                        </p:tgtEl>
                                        <p:attrNameLst>
                                          <p:attrName>r</p:attrName>
                                        </p:attrNameLst>
                                      </p:cBhvr>
                                    </p:animRot>
                                    <p:animRot by="120000">
                                      <p:cBhvr>
                                        <p:cTn id="28" dur="200" fill="hold">
                                          <p:stCondLst>
                                            <p:cond delay="800"/>
                                          </p:stCondLst>
                                        </p:cTn>
                                        <p:tgtEl>
                                          <p:spTgt spid="28"/>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32" presetClass="emph" presetSubtype="0" fill="hold" nodeType="withEffect">
                                  <p:stCondLst>
                                    <p:cond delay="0"/>
                                  </p:stCondLst>
                                  <p:childTnLst>
                                    <p:animClr clrSpc="rgb">
                                      <p:cBhvr override="childStyle">
                                        <p:cTn id="34" dur="100" fill="hold"/>
                                        <p:tgtEl>
                                          <p:spTgt spid="34"/>
                                        </p:tgtEl>
                                        <p:attrNameLst>
                                          <p:attrName>style.color</p:attrName>
                                        </p:attrNameLst>
                                      </p:cBhvr>
                                      <p:to>
                                        <a:schemeClr val="accent2"/>
                                      </p:to>
                                    </p:animClr>
                                    <p:animClr clrSpc="rgb">
                                      <p:cBhvr>
                                        <p:cTn id="35" dur="100" fill="hold"/>
                                        <p:tgtEl>
                                          <p:spTgt spid="34"/>
                                        </p:tgtEl>
                                        <p:attrNameLst>
                                          <p:attrName>fillcolor</p:attrName>
                                        </p:attrNameLst>
                                      </p:cBhvr>
                                      <p:to>
                                        <a:schemeClr val="accent2"/>
                                      </p:to>
                                    </p:animClr>
                                    <p:set>
                                      <p:cBhvr>
                                        <p:cTn id="36" dur="100" fill="hold"/>
                                        <p:tgtEl>
                                          <p:spTgt spid="34"/>
                                        </p:tgtEl>
                                        <p:attrNameLst>
                                          <p:attrName>fill.type</p:attrName>
                                        </p:attrNameLst>
                                      </p:cBhvr>
                                      <p:to>
                                        <p:strVal val="solid"/>
                                      </p:to>
                                    </p:set>
                                    <p:set>
                                      <p:cBhvr>
                                        <p:cTn id="37" dur="100" fill="hold"/>
                                        <p:tgtEl>
                                          <p:spTgt spid="34"/>
                                        </p:tgtEl>
                                        <p:attrNameLst>
                                          <p:attrName>fill.on</p:attrName>
                                        </p:attrNameLst>
                                      </p:cBhvr>
                                      <p:to>
                                        <p:strVal val="true"/>
                                      </p:to>
                                    </p:set>
                                    <p:animRot by="120000">
                                      <p:cBhvr>
                                        <p:cTn id="38" dur="100" fill="hold">
                                          <p:stCondLst>
                                            <p:cond delay="0"/>
                                          </p:stCondLst>
                                        </p:cTn>
                                        <p:tgtEl>
                                          <p:spTgt spid="34"/>
                                        </p:tgtEl>
                                        <p:attrNameLst>
                                          <p:attrName>r</p:attrName>
                                        </p:attrNameLst>
                                      </p:cBhvr>
                                    </p:animRot>
                                    <p:animRot by="-240000">
                                      <p:cBhvr>
                                        <p:cTn id="39" dur="200" fill="hold">
                                          <p:stCondLst>
                                            <p:cond delay="200"/>
                                          </p:stCondLst>
                                        </p:cTn>
                                        <p:tgtEl>
                                          <p:spTgt spid="34"/>
                                        </p:tgtEl>
                                        <p:attrNameLst>
                                          <p:attrName>r</p:attrName>
                                        </p:attrNameLst>
                                      </p:cBhvr>
                                    </p:animRot>
                                    <p:animRot by="240000">
                                      <p:cBhvr>
                                        <p:cTn id="40" dur="200" fill="hold">
                                          <p:stCondLst>
                                            <p:cond delay="400"/>
                                          </p:stCondLst>
                                        </p:cTn>
                                        <p:tgtEl>
                                          <p:spTgt spid="34"/>
                                        </p:tgtEl>
                                        <p:attrNameLst>
                                          <p:attrName>r</p:attrName>
                                        </p:attrNameLst>
                                      </p:cBhvr>
                                    </p:animRot>
                                    <p:animRot by="-240000">
                                      <p:cBhvr>
                                        <p:cTn id="41" dur="200" fill="hold">
                                          <p:stCondLst>
                                            <p:cond delay="600"/>
                                          </p:stCondLst>
                                        </p:cTn>
                                        <p:tgtEl>
                                          <p:spTgt spid="34"/>
                                        </p:tgtEl>
                                        <p:attrNameLst>
                                          <p:attrName>r</p:attrName>
                                        </p:attrNameLst>
                                      </p:cBhvr>
                                    </p:animRot>
                                    <p:animRot by="120000">
                                      <p:cBhvr>
                                        <p:cTn id="42" dur="200" fill="hold">
                                          <p:stCondLst>
                                            <p:cond delay="800"/>
                                          </p:stCondLst>
                                        </p:cTn>
                                        <p:tgtEl>
                                          <p:spTgt spid="34"/>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RP WWTP Schematic.jpg"/>
          <p:cNvPicPr>
            <a:picLocks noChangeAspect="1"/>
          </p:cNvPicPr>
          <p:nvPr/>
        </p:nvPicPr>
        <p:blipFill>
          <a:blip r:embed="rId2" cstate="print"/>
          <a:stretch>
            <a:fillRect/>
          </a:stretch>
        </p:blipFill>
        <p:spPr>
          <a:xfrm>
            <a:off x="347943" y="1114425"/>
            <a:ext cx="7432862" cy="5743575"/>
          </a:xfrm>
          <a:prstGeom prst="rect">
            <a:avLst/>
          </a:prstGeom>
        </p:spPr>
      </p:pic>
      <p:sp>
        <p:nvSpPr>
          <p:cNvPr id="2" name="Title 1"/>
          <p:cNvSpPr>
            <a:spLocks noGrp="1"/>
          </p:cNvSpPr>
          <p:nvPr>
            <p:ph type="title"/>
          </p:nvPr>
        </p:nvSpPr>
        <p:spPr>
          <a:xfrm>
            <a:off x="495300" y="0"/>
            <a:ext cx="8229600" cy="1143000"/>
          </a:xfrm>
        </p:spPr>
        <p:txBody>
          <a:bodyPr/>
          <a:lstStyle/>
          <a:p>
            <a:r>
              <a:rPr lang="en-US" b="1" dirty="0" smtClean="0">
                <a:solidFill>
                  <a:srgbClr val="CC00CC"/>
                </a:solidFill>
              </a:rPr>
              <a:t>Wastewater Treatment</a:t>
            </a:r>
            <a:endParaRPr lang="en-US" b="1" dirty="0">
              <a:solidFill>
                <a:srgbClr val="CC00CC"/>
              </a:solidFill>
            </a:endParaRPr>
          </a:p>
        </p:txBody>
      </p:sp>
      <p:sp>
        <p:nvSpPr>
          <p:cNvPr id="3" name="TextBox 2"/>
          <p:cNvSpPr txBox="1"/>
          <p:nvPr/>
        </p:nvSpPr>
        <p:spPr>
          <a:xfrm>
            <a:off x="333375" y="1009650"/>
            <a:ext cx="8591550" cy="707886"/>
          </a:xfrm>
          <a:prstGeom prst="rect">
            <a:avLst/>
          </a:prstGeom>
          <a:noFill/>
        </p:spPr>
        <p:txBody>
          <a:bodyPr wrap="square" rtlCol="0">
            <a:spAutoFit/>
          </a:bodyPr>
          <a:lstStyle/>
          <a:p>
            <a:r>
              <a:rPr lang="en-US" sz="2000" b="1" dirty="0" smtClean="0">
                <a:solidFill>
                  <a:srgbClr val="663300"/>
                </a:solidFill>
              </a:rPr>
              <a:t>Three total Plants – 2 are Standard Activated Sludge Aeration Plants and one that includes an ultra (0.04µm) Membrane Bioreactor After Aeration.</a:t>
            </a:r>
            <a:endParaRPr lang="en-US" sz="2000" b="1" dirty="0">
              <a:solidFill>
                <a:srgbClr val="663300"/>
              </a:solidFill>
            </a:endParaRPr>
          </a:p>
        </p:txBody>
      </p:sp>
      <p:sp>
        <p:nvSpPr>
          <p:cNvPr id="5" name="TextBox 4"/>
          <p:cNvSpPr txBox="1"/>
          <p:nvPr/>
        </p:nvSpPr>
        <p:spPr>
          <a:xfrm>
            <a:off x="7450667" y="2359378"/>
            <a:ext cx="1354666" cy="1200329"/>
          </a:xfrm>
          <a:prstGeom prst="rect">
            <a:avLst/>
          </a:prstGeom>
          <a:noFill/>
        </p:spPr>
        <p:txBody>
          <a:bodyPr wrap="square" rtlCol="0">
            <a:spAutoFit/>
          </a:bodyPr>
          <a:lstStyle/>
          <a:p>
            <a:r>
              <a:rPr lang="en-US" sz="2400" b="1" dirty="0" smtClean="0">
                <a:solidFill>
                  <a:srgbClr val="FF0000"/>
                </a:solidFill>
              </a:rPr>
              <a:t>North Regional WWTP</a:t>
            </a:r>
            <a:endParaRPr lang="en-US" sz="2400" b="1" dirty="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173" y="0"/>
            <a:ext cx="8229600" cy="790222"/>
          </a:xfrm>
        </p:spPr>
        <p:txBody>
          <a:bodyPr/>
          <a:lstStyle/>
          <a:p>
            <a:r>
              <a:rPr lang="en-US" b="1" dirty="0" smtClean="0">
                <a:solidFill>
                  <a:srgbClr val="7030A0"/>
                </a:solidFill>
              </a:rPr>
              <a:t>Reclaimed Water Reuse</a:t>
            </a:r>
            <a:endParaRPr lang="en-US" b="1" dirty="0">
              <a:solidFill>
                <a:srgbClr val="7030A0"/>
              </a:solidFill>
            </a:endParaRPr>
          </a:p>
        </p:txBody>
      </p:sp>
      <p:sp>
        <p:nvSpPr>
          <p:cNvPr id="3" name="TextBox 2"/>
          <p:cNvSpPr txBox="1"/>
          <p:nvPr/>
        </p:nvSpPr>
        <p:spPr>
          <a:xfrm>
            <a:off x="528462" y="793396"/>
            <a:ext cx="8305800" cy="6001643"/>
          </a:xfrm>
          <a:prstGeom prst="rect">
            <a:avLst/>
          </a:prstGeom>
          <a:noFill/>
        </p:spPr>
        <p:txBody>
          <a:bodyPr wrap="square" rtlCol="0">
            <a:spAutoFit/>
          </a:bodyPr>
          <a:lstStyle/>
          <a:p>
            <a:r>
              <a:rPr lang="en-US" sz="2400" b="1" dirty="0" smtClean="0">
                <a:solidFill>
                  <a:srgbClr val="FF0000"/>
                </a:solidFill>
              </a:rPr>
              <a:t>Close to ½ of Total Effluent Generated Goes to Irrigating 4 Golf Courses and a handful of smaller irrigators (~2,000 ac-ft/year).</a:t>
            </a:r>
          </a:p>
          <a:p>
            <a:endParaRPr lang="en-US" sz="2400" b="1" dirty="0" smtClean="0">
              <a:solidFill>
                <a:srgbClr val="FF0000"/>
              </a:solidFill>
            </a:endParaRPr>
          </a:p>
          <a:p>
            <a:r>
              <a:rPr lang="en-US" sz="2400" b="1" dirty="0" smtClean="0">
                <a:solidFill>
                  <a:srgbClr val="0033CC"/>
                </a:solidFill>
              </a:rPr>
              <a:t>The Rest is Either Currently Percolated and is Considered Return Flow to the River or is Injected into the Subsurface for Storage.</a:t>
            </a:r>
          </a:p>
          <a:p>
            <a:endParaRPr lang="en-US" sz="2400" b="1" dirty="0" smtClean="0">
              <a:solidFill>
                <a:srgbClr val="FF0000"/>
              </a:solidFill>
            </a:endParaRPr>
          </a:p>
          <a:p>
            <a:endParaRPr lang="en-US" sz="2400" b="1" dirty="0" smtClean="0">
              <a:solidFill>
                <a:srgbClr val="008000"/>
              </a:solidFill>
            </a:endParaRPr>
          </a:p>
          <a:p>
            <a:endParaRPr lang="en-US" sz="2400" b="1" dirty="0" smtClean="0">
              <a:solidFill>
                <a:srgbClr val="008000"/>
              </a:solidFill>
            </a:endParaRPr>
          </a:p>
          <a:p>
            <a:endParaRPr lang="en-US" sz="2400" b="1" dirty="0" smtClean="0">
              <a:solidFill>
                <a:srgbClr val="008000"/>
              </a:solidFill>
            </a:endParaRPr>
          </a:p>
          <a:p>
            <a:endParaRPr lang="en-US" sz="2400" b="1" dirty="0" smtClean="0">
              <a:solidFill>
                <a:srgbClr val="008000"/>
              </a:solidFill>
            </a:endParaRPr>
          </a:p>
          <a:p>
            <a:endParaRPr lang="en-US" sz="2400" b="1" dirty="0" smtClean="0">
              <a:solidFill>
                <a:srgbClr val="008000"/>
              </a:solidFill>
            </a:endParaRPr>
          </a:p>
          <a:p>
            <a:endParaRPr lang="en-US" sz="2400" b="1" dirty="0" smtClean="0">
              <a:solidFill>
                <a:srgbClr val="008000"/>
              </a:solidFill>
            </a:endParaRPr>
          </a:p>
          <a:p>
            <a:endParaRPr lang="en-US" sz="2400" b="1" dirty="0" smtClean="0">
              <a:solidFill>
                <a:srgbClr val="008000"/>
              </a:solidFill>
            </a:endParaRPr>
          </a:p>
          <a:p>
            <a:r>
              <a:rPr lang="en-US" sz="2400" b="1" dirty="0" smtClean="0">
                <a:solidFill>
                  <a:srgbClr val="008000"/>
                </a:solidFill>
              </a:rPr>
              <a:t>The City is Planning to Expand its Reclaimed Water Reuse for Irrigation to Replace at Least Another 1000 ac-ft of Colorado River Used Today.</a:t>
            </a:r>
            <a:endParaRPr lang="en-US" sz="2400" b="1" dirty="0">
              <a:solidFill>
                <a:srgbClr val="008000"/>
              </a:solidFill>
            </a:endParaRPr>
          </a:p>
        </p:txBody>
      </p:sp>
      <p:pic>
        <p:nvPicPr>
          <p:cNvPr id="5" name="Picture 4" descr="IWWTP.jpg"/>
          <p:cNvPicPr>
            <a:picLocks noChangeAspect="1"/>
          </p:cNvPicPr>
          <p:nvPr/>
        </p:nvPicPr>
        <p:blipFill>
          <a:blip r:embed="rId2" cstate="print"/>
          <a:stretch>
            <a:fillRect/>
          </a:stretch>
        </p:blipFill>
        <p:spPr>
          <a:xfrm>
            <a:off x="586025" y="2675467"/>
            <a:ext cx="3754551" cy="2901244"/>
          </a:xfrm>
          <a:prstGeom prst="rect">
            <a:avLst/>
          </a:prstGeom>
        </p:spPr>
      </p:pic>
      <p:pic>
        <p:nvPicPr>
          <p:cNvPr id="6" name="Picture 5" descr="NRP.jpg"/>
          <p:cNvPicPr>
            <a:picLocks noChangeAspect="1"/>
          </p:cNvPicPr>
          <p:nvPr/>
        </p:nvPicPr>
        <p:blipFill>
          <a:blip r:embed="rId3" cstate="print"/>
          <a:stretch>
            <a:fillRect/>
          </a:stretch>
        </p:blipFill>
        <p:spPr>
          <a:xfrm>
            <a:off x="4436534" y="2661357"/>
            <a:ext cx="3758202" cy="2904065"/>
          </a:xfrm>
          <a:prstGeom prst="rect">
            <a:avLst/>
          </a:prstGeom>
        </p:spPr>
      </p:pic>
      <p:sp>
        <p:nvSpPr>
          <p:cNvPr id="7" name="TextBox 6"/>
          <p:cNvSpPr txBox="1"/>
          <p:nvPr/>
        </p:nvSpPr>
        <p:spPr>
          <a:xfrm>
            <a:off x="1648177" y="2731911"/>
            <a:ext cx="925689" cy="369332"/>
          </a:xfrm>
          <a:prstGeom prst="rect">
            <a:avLst/>
          </a:prstGeom>
          <a:noFill/>
        </p:spPr>
        <p:txBody>
          <a:bodyPr wrap="square" rtlCol="0">
            <a:spAutoFit/>
          </a:bodyPr>
          <a:lstStyle/>
          <a:p>
            <a:r>
              <a:rPr lang="en-US" b="1" dirty="0" smtClean="0">
                <a:solidFill>
                  <a:srgbClr val="663300"/>
                </a:solidFill>
              </a:rPr>
              <a:t>IWWTP</a:t>
            </a:r>
            <a:endParaRPr lang="en-US" b="1" dirty="0">
              <a:solidFill>
                <a:srgbClr val="663300"/>
              </a:solidFill>
            </a:endParaRPr>
          </a:p>
        </p:txBody>
      </p:sp>
      <p:sp>
        <p:nvSpPr>
          <p:cNvPr id="8" name="TextBox 7"/>
          <p:cNvSpPr txBox="1"/>
          <p:nvPr/>
        </p:nvSpPr>
        <p:spPr>
          <a:xfrm>
            <a:off x="6242757" y="2652889"/>
            <a:ext cx="1151466" cy="369332"/>
          </a:xfrm>
          <a:prstGeom prst="rect">
            <a:avLst/>
          </a:prstGeom>
          <a:noFill/>
        </p:spPr>
        <p:txBody>
          <a:bodyPr wrap="square" rtlCol="0">
            <a:spAutoFit/>
          </a:bodyPr>
          <a:lstStyle/>
          <a:p>
            <a:r>
              <a:rPr lang="en-US" b="1" dirty="0" smtClean="0">
                <a:solidFill>
                  <a:srgbClr val="C00000"/>
                </a:solidFill>
              </a:rPr>
              <a:t>NRWWTP</a:t>
            </a:r>
            <a:endParaRPr lang="en-US" b="1" dirty="0">
              <a:solidFill>
                <a:srgbClr val="C00000"/>
              </a:solidFill>
            </a:endParaRPr>
          </a:p>
        </p:txBody>
      </p:sp>
      <p:sp>
        <p:nvSpPr>
          <p:cNvPr id="9" name="TextBox 8"/>
          <p:cNvSpPr txBox="1"/>
          <p:nvPr/>
        </p:nvSpPr>
        <p:spPr>
          <a:xfrm>
            <a:off x="4571999" y="4278489"/>
            <a:ext cx="1027289" cy="923330"/>
          </a:xfrm>
          <a:prstGeom prst="rect">
            <a:avLst/>
          </a:prstGeom>
          <a:noFill/>
        </p:spPr>
        <p:txBody>
          <a:bodyPr wrap="square" rtlCol="0">
            <a:spAutoFit/>
          </a:bodyPr>
          <a:lstStyle/>
          <a:p>
            <a:r>
              <a:rPr lang="en-US" b="1" dirty="0" smtClean="0">
                <a:solidFill>
                  <a:srgbClr val="FFFF00"/>
                </a:solidFill>
              </a:rPr>
              <a:t>Vadose Injection Wells</a:t>
            </a:r>
            <a:endParaRPr lang="en-US" b="1" dirty="0">
              <a:solidFill>
                <a:srgbClr val="FFFF00"/>
              </a:solidFill>
            </a:endParaRPr>
          </a:p>
        </p:txBody>
      </p:sp>
      <p:sp>
        <p:nvSpPr>
          <p:cNvPr id="10" name="Left Brace 9"/>
          <p:cNvSpPr/>
          <p:nvPr/>
        </p:nvSpPr>
        <p:spPr>
          <a:xfrm>
            <a:off x="5576710" y="4583288"/>
            <a:ext cx="248357" cy="451557"/>
          </a:xfrm>
          <a:prstGeom prst="leftBrace">
            <a:avLst/>
          </a:prstGeom>
          <a:ln w="28575">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5416</TotalTime>
  <Words>1155</Words>
  <Application>Microsoft Office PowerPoint</Application>
  <PresentationFormat>On-screen Show (4:3)</PresentationFormat>
  <Paragraphs>230</Paragraphs>
  <Slides>23</Slides>
  <Notes>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Lake Havasu City Water Supply</vt:lpstr>
      <vt:lpstr>…</vt:lpstr>
      <vt:lpstr>Presentation Outline</vt:lpstr>
      <vt:lpstr>Horizontal Collector Well</vt:lpstr>
      <vt:lpstr>Water Treatment Plant</vt:lpstr>
      <vt:lpstr>Biological Filtration fo Manganese Removal</vt:lpstr>
      <vt:lpstr>Water Distribution &amp; Return</vt:lpstr>
      <vt:lpstr>Wastewater Treatment</vt:lpstr>
      <vt:lpstr>Reclaimed Water Reuse</vt:lpstr>
      <vt:lpstr>Current Lower Colorado River Basin Conditions</vt:lpstr>
      <vt:lpstr>Current Lakes Mead and Powell Volumes as of 2-24-2014</vt:lpstr>
      <vt:lpstr>CR Interim Guidelines for Shortages and Coordinated Operations for Lakes Mead and Powell</vt:lpstr>
      <vt:lpstr>Central Arizona Project CR Shortage Declaration Probabilities</vt:lpstr>
      <vt:lpstr>Bureau of Reclamation   February 2014  24-Month Study</vt:lpstr>
      <vt:lpstr>Slide 15</vt:lpstr>
      <vt:lpstr>Slide 16</vt:lpstr>
      <vt:lpstr>March through May 2014</vt:lpstr>
      <vt:lpstr>What Declared Shortages mean to One Little Fish on the River</vt:lpstr>
      <vt:lpstr>Lake Havasu City Colorado River Water Supply and Demand</vt:lpstr>
      <vt:lpstr>How Will Reductions to 4th Priority Entitlements be Determined?</vt:lpstr>
      <vt:lpstr>Slide 21</vt:lpstr>
      <vt:lpstr>These Calculations are Dependent on Several Factors – There are Wild Cards to Consider</vt:lpstr>
      <vt:lpstr>Questions??</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wilsond</dc:creator>
  <cp:lastModifiedBy>wilsond</cp:lastModifiedBy>
  <cp:revision>508</cp:revision>
  <dcterms:created xsi:type="dcterms:W3CDTF">2013-10-08T20:30:50Z</dcterms:created>
  <dcterms:modified xsi:type="dcterms:W3CDTF">2014-03-05T18:14:45Z</dcterms:modified>
</cp:coreProperties>
</file>