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40" r:id="rId2"/>
    <p:sldMasterId id="2147483753" r:id="rId3"/>
    <p:sldMasterId id="2147483805" r:id="rId4"/>
    <p:sldMasterId id="2147483818" r:id="rId5"/>
  </p:sldMasterIdLst>
  <p:notesMasterIdLst>
    <p:notesMasterId r:id="rId32"/>
  </p:notesMasterIdLst>
  <p:handoutMasterIdLst>
    <p:handoutMasterId r:id="rId33"/>
  </p:handoutMasterIdLst>
  <p:sldIdLst>
    <p:sldId id="336" r:id="rId6"/>
    <p:sldId id="394" r:id="rId7"/>
    <p:sldId id="395" r:id="rId8"/>
    <p:sldId id="287" r:id="rId9"/>
    <p:sldId id="377" r:id="rId10"/>
    <p:sldId id="382" r:id="rId11"/>
    <p:sldId id="319" r:id="rId12"/>
    <p:sldId id="372" r:id="rId13"/>
    <p:sldId id="378" r:id="rId14"/>
    <p:sldId id="359" r:id="rId15"/>
    <p:sldId id="385" r:id="rId16"/>
    <p:sldId id="353" r:id="rId17"/>
    <p:sldId id="392" r:id="rId18"/>
    <p:sldId id="374" r:id="rId19"/>
    <p:sldId id="393" r:id="rId20"/>
    <p:sldId id="294" r:id="rId21"/>
    <p:sldId id="295" r:id="rId22"/>
    <p:sldId id="375" r:id="rId23"/>
    <p:sldId id="384" r:id="rId24"/>
    <p:sldId id="330" r:id="rId25"/>
    <p:sldId id="348" r:id="rId26"/>
    <p:sldId id="388" r:id="rId27"/>
    <p:sldId id="386" r:id="rId28"/>
    <p:sldId id="389" r:id="rId29"/>
    <p:sldId id="391" r:id="rId30"/>
    <p:sldId id="390" r:id="rId3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243"/>
    <a:srgbClr val="CCECFF"/>
    <a:srgbClr val="243E5E"/>
    <a:srgbClr val="28466A"/>
    <a:srgbClr val="34526E"/>
    <a:srgbClr val="4873B8"/>
    <a:srgbClr val="375775"/>
    <a:srgbClr val="5F67B1"/>
    <a:srgbClr val="C16DB7"/>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66296" autoAdjust="0"/>
  </p:normalViewPr>
  <p:slideViewPr>
    <p:cSldViewPr>
      <p:cViewPr varScale="1">
        <p:scale>
          <a:sx n="76" d="100"/>
          <a:sy n="76" d="100"/>
        </p:scale>
        <p:origin x="2580" y="90"/>
      </p:cViewPr>
      <p:guideLst>
        <p:guide orient="horz" pos="2160"/>
        <p:guide pos="2880"/>
      </p:guideLst>
    </p:cSldViewPr>
  </p:slideViewPr>
  <p:outlineViewPr>
    <p:cViewPr>
      <p:scale>
        <a:sx n="33" d="100"/>
        <a:sy n="33" d="100"/>
      </p:scale>
      <p:origin x="0" y="89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1" y="0"/>
            <a:ext cx="2971800" cy="465138"/>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a:defRPr sz="1200"/>
            </a:lvl1pPr>
          </a:lstStyle>
          <a:p>
            <a:endParaRPr lang="en-US"/>
          </a:p>
        </p:txBody>
      </p:sp>
      <p:sp>
        <p:nvSpPr>
          <p:cNvPr id="81923" name="Rectangle 3"/>
          <p:cNvSpPr>
            <a:spLocks noGrp="1" noChangeArrowheads="1"/>
          </p:cNvSpPr>
          <p:nvPr>
            <p:ph type="dt" sz="quarter" idx="1"/>
          </p:nvPr>
        </p:nvSpPr>
        <p:spPr bwMode="auto">
          <a:xfrm>
            <a:off x="3884614" y="0"/>
            <a:ext cx="2971800" cy="465138"/>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a:defRPr sz="1200"/>
            </a:lvl1pPr>
          </a:lstStyle>
          <a:p>
            <a:endParaRPr lang="en-US"/>
          </a:p>
        </p:txBody>
      </p:sp>
      <p:sp>
        <p:nvSpPr>
          <p:cNvPr id="81924" name="Rectangle 4"/>
          <p:cNvSpPr>
            <a:spLocks noGrp="1" noChangeArrowheads="1"/>
          </p:cNvSpPr>
          <p:nvPr>
            <p:ph type="ftr" sz="quarter" idx="2"/>
          </p:nvPr>
        </p:nvSpPr>
        <p:spPr bwMode="auto">
          <a:xfrm>
            <a:off x="1" y="8829675"/>
            <a:ext cx="2971800" cy="465138"/>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a:defRPr sz="1200"/>
            </a:lvl1pPr>
          </a:lstStyle>
          <a:p>
            <a:endParaRPr lang="en-US"/>
          </a:p>
        </p:txBody>
      </p:sp>
      <p:sp>
        <p:nvSpPr>
          <p:cNvPr id="81925" name="Rectangle 5"/>
          <p:cNvSpPr>
            <a:spLocks noGrp="1" noChangeArrowheads="1"/>
          </p:cNvSpPr>
          <p:nvPr>
            <p:ph type="sldNum" sz="quarter" idx="3"/>
          </p:nvPr>
        </p:nvSpPr>
        <p:spPr bwMode="auto">
          <a:xfrm>
            <a:off x="3884614" y="8829675"/>
            <a:ext cx="2971800" cy="465138"/>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lvl1pPr>
          </a:lstStyle>
          <a:p>
            <a:fld id="{95BDDDE1-F9E1-4F56-BC06-3942752F65E7}" type="slidenum">
              <a:rPr lang="en-US"/>
              <a:pPr/>
              <a:t>‹#›</a:t>
            </a:fld>
            <a:endParaRPr lang="en-US"/>
          </a:p>
        </p:txBody>
      </p:sp>
    </p:spTree>
    <p:extLst>
      <p:ext uri="{BB962C8B-B14F-4D97-AF65-F5344CB8AC3E}">
        <p14:creationId xmlns:p14="http://schemas.microsoft.com/office/powerpoint/2010/main" val="170999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2971800" cy="465138"/>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a:defRPr sz="1200"/>
            </a:lvl1pPr>
          </a:lstStyle>
          <a:p>
            <a:endParaRPr lang="en-US"/>
          </a:p>
        </p:txBody>
      </p:sp>
      <p:sp>
        <p:nvSpPr>
          <p:cNvPr id="14339" name="Rectangle 3"/>
          <p:cNvSpPr>
            <a:spLocks noGrp="1" noChangeArrowheads="1"/>
          </p:cNvSpPr>
          <p:nvPr>
            <p:ph type="dt" idx="1"/>
          </p:nvPr>
        </p:nvSpPr>
        <p:spPr bwMode="auto">
          <a:xfrm>
            <a:off x="3884614" y="0"/>
            <a:ext cx="2971800" cy="465138"/>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a:defRPr sz="1200"/>
            </a:lvl1pPr>
          </a:lstStyle>
          <a:p>
            <a:endParaRPr lang="en-US"/>
          </a:p>
        </p:txBody>
      </p:sp>
      <p:sp>
        <p:nvSpPr>
          <p:cNvPr id="1434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14341" name="Rectangle 5"/>
          <p:cNvSpPr>
            <a:spLocks noGrp="1" noChangeArrowheads="1"/>
          </p:cNvSpPr>
          <p:nvPr>
            <p:ph type="body" sz="quarter" idx="3"/>
          </p:nvPr>
        </p:nvSpPr>
        <p:spPr bwMode="auto">
          <a:xfrm>
            <a:off x="685801" y="4416433"/>
            <a:ext cx="5486400" cy="4183063"/>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2" name="Rectangle 6"/>
          <p:cNvSpPr>
            <a:spLocks noGrp="1" noChangeArrowheads="1"/>
          </p:cNvSpPr>
          <p:nvPr>
            <p:ph type="ftr" sz="quarter" idx="4"/>
          </p:nvPr>
        </p:nvSpPr>
        <p:spPr bwMode="auto">
          <a:xfrm>
            <a:off x="1" y="8829675"/>
            <a:ext cx="2971800" cy="465138"/>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a:defRPr sz="1200"/>
            </a:lvl1pPr>
          </a:lstStyle>
          <a:p>
            <a:endParaRPr lang="en-US"/>
          </a:p>
        </p:txBody>
      </p:sp>
      <p:sp>
        <p:nvSpPr>
          <p:cNvPr id="14343" name="Rectangle 7"/>
          <p:cNvSpPr>
            <a:spLocks noGrp="1" noChangeArrowheads="1"/>
          </p:cNvSpPr>
          <p:nvPr>
            <p:ph type="sldNum" sz="quarter" idx="5"/>
          </p:nvPr>
        </p:nvSpPr>
        <p:spPr bwMode="auto">
          <a:xfrm>
            <a:off x="3884614" y="8829675"/>
            <a:ext cx="2971800" cy="465138"/>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lvl1pPr>
          </a:lstStyle>
          <a:p>
            <a:fld id="{B5C55F4E-6E48-4BC8-A931-32DED1EB1F4B}" type="slidenum">
              <a:rPr lang="en-US"/>
              <a:pPr/>
              <a:t>‹#›</a:t>
            </a:fld>
            <a:endParaRPr lang="en-US"/>
          </a:p>
        </p:txBody>
      </p:sp>
    </p:spTree>
    <p:extLst>
      <p:ext uri="{BB962C8B-B14F-4D97-AF65-F5344CB8AC3E}">
        <p14:creationId xmlns:p14="http://schemas.microsoft.com/office/powerpoint/2010/main" val="3291376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a:p>
            <a:pPr eaLnBrk="1" hangingPunct="1">
              <a:spcBef>
                <a:spcPct val="0"/>
              </a:spcBef>
            </a:pPr>
            <a:r>
              <a:rPr lang="en-US" baseline="0" dirty="0" smtClean="0"/>
              <a:t>I’m going to provide you with an overview of some of California’s water and environmental challenges.</a:t>
            </a:r>
          </a:p>
          <a:p>
            <a:pPr eaLnBrk="1" hangingPunct="1">
              <a:spcBef>
                <a:spcPct val="0"/>
              </a:spcBef>
            </a:pPr>
            <a:r>
              <a:rPr lang="en-US" baseline="0" dirty="0" smtClean="0"/>
              <a:t>Specifically my talk will focus on the Sacramento-San Joaquin Delta – </a:t>
            </a:r>
          </a:p>
          <a:p>
            <a:pPr eaLnBrk="1" hangingPunct="1">
              <a:spcBef>
                <a:spcPct val="0"/>
              </a:spcBef>
            </a:pPr>
            <a:r>
              <a:rPr lang="en-US" baseline="0" dirty="0" smtClean="0"/>
              <a:t>The Delta is an area of significant ecological importance and the “ground zero” for California’s water supply and distribution network. I will highlight challenges to the sustainability of this region, and explain what my state government agency and the state of CA as a whole is trying to do to protect the ecosystem and protect CA’s water supply for businesses, especially agriculture, and for rural and urban citizens, today and for the future.</a:t>
            </a:r>
          </a:p>
          <a:p>
            <a:pPr eaLnBrk="1" hangingPunct="1">
              <a:spcBef>
                <a:spcPct val="0"/>
              </a:spcBef>
            </a:pPr>
            <a:endParaRPr lang="en-US" baseline="0" dirty="0" smtClean="0"/>
          </a:p>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53BFF8-0CF6-4345-882C-693FC2E03DF5}" type="slidenum">
              <a:rPr lang="en-US">
                <a:solidFill>
                  <a:prstClr val="black"/>
                </a:solidFill>
              </a:rPr>
              <a:pPr fontAlgn="base">
                <a:spcBef>
                  <a:spcPct val="0"/>
                </a:spcBef>
                <a:spcAft>
                  <a:spcPct val="0"/>
                </a:spcAft>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Before</a:t>
            </a:r>
            <a:r>
              <a:rPr lang="en-US" sz="1200" kern="1200" baseline="0" dirty="0" smtClean="0">
                <a:solidFill>
                  <a:schemeClr val="tx1"/>
                </a:solidFill>
                <a:effectLst/>
                <a:latin typeface="Arial" pitchFamily="34" charset="0"/>
                <a:ea typeface="+mn-ea"/>
                <a:cs typeface="+mn-cs"/>
              </a:rPr>
              <a:t> all of the development of the 20</a:t>
            </a:r>
            <a:r>
              <a:rPr lang="en-US" sz="1200" kern="1200" baseline="30000" dirty="0" smtClean="0">
                <a:solidFill>
                  <a:schemeClr val="tx1"/>
                </a:solidFill>
                <a:effectLst/>
                <a:latin typeface="Arial" pitchFamily="34" charset="0"/>
                <a:ea typeface="+mn-ea"/>
                <a:cs typeface="+mn-cs"/>
              </a:rPr>
              <a:t>th</a:t>
            </a:r>
            <a:r>
              <a:rPr lang="en-US" sz="1200" kern="1200" baseline="0" dirty="0" smtClean="0">
                <a:solidFill>
                  <a:schemeClr val="tx1"/>
                </a:solidFill>
                <a:effectLst/>
                <a:latin typeface="Arial" pitchFamily="34" charset="0"/>
                <a:ea typeface="+mn-ea"/>
                <a:cs typeface="+mn-cs"/>
              </a:rPr>
              <a:t> Century the Delta was a vibrant ecological region with many different types of habitats and thriving native species, including salmon, water fowl, etc.</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Federal government gave swampland away in late 19</a:t>
            </a:r>
            <a:r>
              <a:rPr lang="en-US" sz="1200" kern="1200" baseline="30000" dirty="0" smtClean="0">
                <a:solidFill>
                  <a:schemeClr val="tx1"/>
                </a:solidFill>
                <a:effectLst/>
                <a:latin typeface="Arial" pitchFamily="34" charset="0"/>
                <a:ea typeface="+mn-ea"/>
                <a:cs typeface="+mn-cs"/>
              </a:rPr>
              <a:t>th</a:t>
            </a:r>
            <a:r>
              <a:rPr lang="en-US" sz="1200" kern="1200" dirty="0" smtClean="0">
                <a:solidFill>
                  <a:schemeClr val="tx1"/>
                </a:solidFill>
                <a:effectLst/>
                <a:latin typeface="Arial" pitchFamily="34" charset="0"/>
                <a:ea typeface="+mn-ea"/>
                <a:cs typeface="+mn-cs"/>
              </a:rPr>
              <a:t>/early 20</a:t>
            </a:r>
            <a:r>
              <a:rPr lang="en-US" sz="1200" kern="1200" baseline="30000" dirty="0" smtClean="0">
                <a:solidFill>
                  <a:schemeClr val="tx1"/>
                </a:solidFill>
                <a:effectLst/>
                <a:latin typeface="Arial" pitchFamily="34" charset="0"/>
                <a:ea typeface="+mn-ea"/>
                <a:cs typeface="+mn-cs"/>
              </a:rPr>
              <a:t>th</a:t>
            </a:r>
            <a:r>
              <a:rPr lang="en-US" sz="1200" kern="1200" dirty="0" smtClean="0">
                <a:solidFill>
                  <a:schemeClr val="tx1"/>
                </a:solidFill>
                <a:effectLst/>
                <a:latin typeface="Arial" pitchFamily="34" charset="0"/>
                <a:ea typeface="+mn-ea"/>
                <a:cs typeface="+mn-cs"/>
              </a:rPr>
              <a:t> century, allowed people to “reclaim” (drain) it for agricultural use – </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This government</a:t>
            </a:r>
            <a:r>
              <a:rPr lang="en-US" sz="1200" kern="1200" baseline="0" dirty="0" smtClean="0">
                <a:solidFill>
                  <a:schemeClr val="tx1"/>
                </a:solidFill>
                <a:effectLst/>
                <a:latin typeface="Arial" pitchFamily="34" charset="0"/>
                <a:ea typeface="+mn-ea"/>
                <a:cs typeface="+mn-cs"/>
              </a:rPr>
              <a:t> policy </a:t>
            </a:r>
            <a:r>
              <a:rPr lang="en-US" sz="1200" kern="1200" dirty="0" smtClean="0">
                <a:solidFill>
                  <a:schemeClr val="tx1"/>
                </a:solidFill>
                <a:effectLst/>
                <a:latin typeface="Arial" pitchFamily="34" charset="0"/>
                <a:ea typeface="+mn-ea"/>
                <a:cs typeface="+mn-cs"/>
              </a:rPr>
              <a:t>significantly changed the Delta from a seasonally</a:t>
            </a:r>
            <a:r>
              <a:rPr lang="en-US" sz="1200" kern="1200" baseline="0" dirty="0" smtClean="0">
                <a:solidFill>
                  <a:schemeClr val="tx1"/>
                </a:solidFill>
                <a:effectLst/>
                <a:latin typeface="Arial" pitchFamily="34" charset="0"/>
                <a:ea typeface="+mn-ea"/>
                <a:cs typeface="+mn-cs"/>
              </a:rPr>
              <a:t> flooded marsh to a system of drained islands, surrounded by earthen dikes. Much of the Delta land today is farmed.</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Only about 10% of natural/native</a:t>
            </a:r>
            <a:r>
              <a:rPr lang="en-US" sz="1200" kern="1200" baseline="0" dirty="0" smtClean="0">
                <a:solidFill>
                  <a:schemeClr val="tx1"/>
                </a:solidFill>
                <a:effectLst/>
                <a:latin typeface="Arial" pitchFamily="34" charset="0"/>
                <a:ea typeface="+mn-ea"/>
                <a:cs typeface="+mn-cs"/>
              </a:rPr>
              <a:t> </a:t>
            </a:r>
            <a:r>
              <a:rPr lang="en-US" sz="1200" kern="1200" dirty="0" smtClean="0">
                <a:solidFill>
                  <a:schemeClr val="tx1"/>
                </a:solidFill>
                <a:effectLst/>
                <a:latin typeface="Arial" pitchFamily="34" charset="0"/>
                <a:ea typeface="+mn-ea"/>
                <a:cs typeface="+mn-cs"/>
              </a:rPr>
              <a:t>species habitat remains, several</a:t>
            </a:r>
            <a:r>
              <a:rPr lang="en-US" sz="1200" kern="1200" baseline="0" dirty="0" smtClean="0">
                <a:solidFill>
                  <a:schemeClr val="tx1"/>
                </a:solidFill>
                <a:effectLst/>
                <a:latin typeface="Arial" pitchFamily="34" charset="0"/>
                <a:ea typeface="+mn-ea"/>
                <a:cs typeface="+mn-cs"/>
              </a:rPr>
              <a:t> species are endangered – salmon, delta smelt, sturgeon, etc.</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It is a highly altered</a:t>
            </a:r>
            <a:r>
              <a:rPr lang="en-US" sz="1200" kern="1200" baseline="0" dirty="0" smtClean="0">
                <a:solidFill>
                  <a:schemeClr val="tx1"/>
                </a:solidFill>
                <a:effectLst/>
                <a:latin typeface="Arial" pitchFamily="34" charset="0"/>
                <a:ea typeface="+mn-ea"/>
                <a:cs typeface="+mn-cs"/>
              </a:rPr>
              <a:t> system that requires it to be highly managed – and we’re all collectively trying to figure out how to do that.</a:t>
            </a:r>
            <a:endParaRPr lang="en-US" sz="120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10</a:t>
            </a:fld>
            <a:endParaRPr lang="en-US"/>
          </a:p>
        </p:txBody>
      </p:sp>
    </p:spTree>
    <p:extLst>
      <p:ext uri="{BB962C8B-B14F-4D97-AF65-F5344CB8AC3E}">
        <p14:creationId xmlns:p14="http://schemas.microsoft.com/office/powerpoint/2010/main" val="2336304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11</a:t>
            </a:fld>
            <a:endParaRPr lang="en-US"/>
          </a:p>
        </p:txBody>
      </p:sp>
    </p:spTree>
    <p:extLst>
      <p:ext uri="{BB962C8B-B14F-4D97-AF65-F5344CB8AC3E}">
        <p14:creationId xmlns:p14="http://schemas.microsoft.com/office/powerpoint/2010/main" val="20781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1" kern="1200" dirty="0" smtClean="0">
                <a:solidFill>
                  <a:schemeClr val="tx1"/>
                </a:solidFill>
                <a:effectLst/>
                <a:latin typeface="Arial" pitchFamily="34" charset="0"/>
                <a:ea typeface="+mn-ea"/>
                <a:cs typeface="+mn-cs"/>
              </a:rPr>
              <a:t>The Delta, and the many assets it provides, face numerous risks/threats.</a:t>
            </a:r>
          </a:p>
          <a:p>
            <a:pPr marL="457200" lvl="1" indent="0">
              <a:buFont typeface="Arial" panose="020B0604020202020204" pitchFamily="34" charset="0"/>
              <a:buNone/>
            </a:pP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The Delta’s rivers and waterways are home to native fish,</a:t>
            </a:r>
            <a:r>
              <a:rPr lang="en-US" sz="1200" kern="1200" baseline="0" dirty="0" smtClean="0">
                <a:solidFill>
                  <a:schemeClr val="tx1"/>
                </a:solidFill>
                <a:effectLst/>
                <a:latin typeface="Arial" pitchFamily="34" charset="0"/>
                <a:ea typeface="+mn-ea"/>
                <a:cs typeface="+mn-cs"/>
              </a:rPr>
              <a:t> including Smelt and Salmon. These n</a:t>
            </a:r>
            <a:r>
              <a:rPr lang="en-US" sz="1200" kern="1200" dirty="0" smtClean="0">
                <a:solidFill>
                  <a:schemeClr val="tx1"/>
                </a:solidFill>
                <a:effectLst/>
                <a:latin typeface="Arial" pitchFamily="34" charset="0"/>
                <a:ea typeface="+mn-ea"/>
                <a:cs typeface="+mn-cs"/>
              </a:rPr>
              <a:t>ative fish are in severe decline due to many different factors, mostly</a:t>
            </a:r>
            <a:r>
              <a:rPr lang="en-US" sz="1200" kern="1200" baseline="0" dirty="0" smtClean="0">
                <a:solidFill>
                  <a:schemeClr val="tx1"/>
                </a:solidFill>
                <a:effectLst/>
                <a:latin typeface="Arial" pitchFamily="34" charset="0"/>
                <a:ea typeface="+mn-ea"/>
                <a:cs typeface="+mn-cs"/>
              </a:rPr>
              <a:t> human-caused: pollution, separation of land and water, reverse water flows, increasing temperatures</a:t>
            </a:r>
          </a:p>
          <a:p>
            <a:pPr marL="628650" lvl="1" indent="-171450">
              <a:buFont typeface="Arial" panose="020B0604020202020204" pitchFamily="34" charset="0"/>
              <a:buChar char="•"/>
            </a:pPr>
            <a:r>
              <a:rPr lang="en-US" sz="1200" kern="1200" baseline="0" dirty="0" smtClean="0">
                <a:solidFill>
                  <a:schemeClr val="tx1"/>
                </a:solidFill>
                <a:effectLst/>
                <a:latin typeface="Arial" pitchFamily="34" charset="0"/>
                <a:ea typeface="+mn-ea"/>
                <a:cs typeface="+mn-cs"/>
              </a:rPr>
              <a:t>People live and farm in the Delta, mostly rural, islands are protected by earthen levees or </a:t>
            </a:r>
            <a:r>
              <a:rPr lang="en-US" sz="1200" kern="1200" baseline="0" dirty="0" smtClean="0">
                <a:solidFill>
                  <a:schemeClr val="tx1"/>
                </a:solidFill>
                <a:effectLst/>
                <a:latin typeface="Arial" pitchFamily="34" charset="0"/>
                <a:ea typeface="+mn-ea"/>
                <a:cs typeface="+mn-cs"/>
              </a:rPr>
              <a:t>dikes, </a:t>
            </a:r>
            <a:r>
              <a:rPr lang="en-US" sz="1200" kern="1200" baseline="0" dirty="0" smtClean="0">
                <a:solidFill>
                  <a:schemeClr val="tx1"/>
                </a:solidFill>
                <a:effectLst/>
                <a:latin typeface="Arial" pitchFamily="34" charset="0"/>
                <a:ea typeface="+mn-ea"/>
                <a:cs typeface="+mn-cs"/>
              </a:rPr>
              <a:t>which are unstable in the face of rising sea levels and earthquakes.</a:t>
            </a:r>
          </a:p>
          <a:p>
            <a:pPr marL="628650" lvl="1" indent="-171450">
              <a:buFont typeface="Arial" panose="020B0604020202020204" pitchFamily="34" charset="0"/>
              <a:buChar char="•"/>
            </a:pPr>
            <a:r>
              <a:rPr lang="en-US" sz="1200" kern="1200" baseline="0" dirty="0" smtClean="0">
                <a:solidFill>
                  <a:schemeClr val="tx1"/>
                </a:solidFill>
                <a:effectLst/>
                <a:latin typeface="Arial" pitchFamily="34" charset="0"/>
                <a:ea typeface="+mn-ea"/>
                <a:cs typeface="+mn-cs"/>
              </a:rPr>
              <a:t>The act of farming on Delta islands also causes the islands to slowly sink, or </a:t>
            </a:r>
            <a:r>
              <a:rPr lang="en-US" sz="1200" kern="1200" baseline="0" dirty="0" smtClean="0">
                <a:solidFill>
                  <a:schemeClr val="tx1"/>
                </a:solidFill>
                <a:effectLst/>
                <a:latin typeface="Arial" pitchFamily="34" charset="0"/>
                <a:ea typeface="+mn-ea"/>
                <a:cs typeface="+mn-cs"/>
              </a:rPr>
              <a:t>subside</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While</a:t>
            </a:r>
            <a:r>
              <a:rPr lang="en-US" sz="1200" kern="1200" baseline="0" dirty="0" smtClean="0">
                <a:solidFill>
                  <a:schemeClr val="tx1"/>
                </a:solidFill>
                <a:effectLst/>
                <a:latin typeface="Arial" pitchFamily="34" charset="0"/>
                <a:ea typeface="+mn-ea"/>
                <a:cs typeface="+mn-cs"/>
              </a:rPr>
              <a:t> fish suffer and their populations decrease dramatically this means water supplies face increasing restriction due to </a:t>
            </a:r>
            <a:r>
              <a:rPr lang="en-US" sz="1200" kern="1200" baseline="0" dirty="0" smtClean="0">
                <a:solidFill>
                  <a:schemeClr val="tx1"/>
                </a:solidFill>
                <a:effectLst/>
                <a:latin typeface="Arial" pitchFamily="34" charset="0"/>
                <a:ea typeface="+mn-ea"/>
                <a:cs typeface="+mn-cs"/>
              </a:rPr>
              <a:t>enforcement </a:t>
            </a:r>
            <a:r>
              <a:rPr lang="en-US" sz="1200" kern="1200" baseline="0" dirty="0" smtClean="0">
                <a:solidFill>
                  <a:schemeClr val="tx1"/>
                </a:solidFill>
                <a:effectLst/>
                <a:latin typeface="Arial" pitchFamily="34" charset="0"/>
                <a:ea typeface="+mn-ea"/>
                <a:cs typeface="+mn-cs"/>
              </a:rPr>
              <a:t>of environmental protection laws. (</a:t>
            </a:r>
            <a:r>
              <a:rPr lang="en-US" sz="1200" kern="1200" dirty="0" smtClean="0">
                <a:solidFill>
                  <a:schemeClr val="tx1"/>
                </a:solidFill>
                <a:effectLst/>
                <a:latin typeface="Arial" pitchFamily="34" charset="0"/>
                <a:ea typeface="+mn-ea"/>
                <a:cs typeface="+mn-cs"/>
              </a:rPr>
              <a:t>CA Endangered Species Act, 1970, Federal ESA 1973) thereby reducing water supplies through the Delta – highly uncertain, angering farmers and businesses</a:t>
            </a:r>
          </a:p>
          <a:p>
            <a:pPr marL="342900" lvl="2">
              <a:spcAft>
                <a:spcPts val="1800"/>
              </a:spcAft>
              <a:buClr>
                <a:schemeClr val="accent1"/>
              </a:buClr>
            </a:pPr>
            <a:endParaRPr lang="en-US" sz="2800" dirty="0" smtClean="0"/>
          </a:p>
          <a:p>
            <a:pPr marL="342900" lvl="2">
              <a:spcAft>
                <a:spcPts val="1800"/>
              </a:spcAft>
              <a:buClr>
                <a:schemeClr val="accent1"/>
              </a:buClr>
            </a:pPr>
            <a:r>
              <a:rPr lang="en-US" sz="2800" dirty="0" smtClean="0"/>
              <a:t>Other problems</a:t>
            </a:r>
            <a:r>
              <a:rPr lang="en-US" sz="2800" baseline="0" dirty="0" smtClean="0"/>
              <a:t> include:</a:t>
            </a:r>
          </a:p>
          <a:p>
            <a:pPr marL="342900" lvl="2">
              <a:spcAft>
                <a:spcPts val="1800"/>
              </a:spcAft>
              <a:buClr>
                <a:schemeClr val="accent1"/>
              </a:buClr>
            </a:pPr>
            <a:r>
              <a:rPr lang="en-US" sz="2800" dirty="0" smtClean="0"/>
              <a:t>Loss of wetlands / riparian habitat</a:t>
            </a:r>
          </a:p>
          <a:p>
            <a:pPr marL="342900" lvl="2">
              <a:spcAft>
                <a:spcPts val="1800"/>
              </a:spcAft>
              <a:buClr>
                <a:schemeClr val="accent1"/>
              </a:buClr>
            </a:pPr>
            <a:r>
              <a:rPr lang="en-US" sz="2800" dirty="0" smtClean="0"/>
              <a:t>Increase in invasive nonnative species</a:t>
            </a:r>
          </a:p>
          <a:p>
            <a:pPr marL="342900" lvl="2">
              <a:spcAft>
                <a:spcPts val="1800"/>
              </a:spcAft>
              <a:buClr>
                <a:schemeClr val="accent1"/>
              </a:buClr>
            </a:pPr>
            <a:r>
              <a:rPr lang="en-US" sz="2800" dirty="0" smtClean="0"/>
              <a:t>Increase in urban runoff (wastewater discharges) pollution from</a:t>
            </a:r>
            <a:r>
              <a:rPr lang="en-US" sz="2800" baseline="0" dirty="0" smtClean="0"/>
              <a:t> urban sources</a:t>
            </a:r>
            <a:endParaRPr lang="en-US" sz="2800" dirty="0" smtClean="0"/>
          </a:p>
          <a:p>
            <a:pPr marL="628650" lvl="1" indent="-171450">
              <a:buFont typeface="Arial" panose="020B0604020202020204" pitchFamily="34" charset="0"/>
              <a:buChar char="•"/>
            </a:pPr>
            <a:endParaRPr lang="en-US" sz="120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12</a:t>
            </a:fld>
            <a:endParaRPr lang="en-US"/>
          </a:p>
        </p:txBody>
      </p:sp>
    </p:spTree>
    <p:extLst>
      <p:ext uri="{BB962C8B-B14F-4D97-AF65-F5344CB8AC3E}">
        <p14:creationId xmlns:p14="http://schemas.microsoft.com/office/powerpoint/2010/main" val="142495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DFB38E6F-463D-4FAA-9101-ABCD6FCDE928}"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634" name="Rectangle 7"/>
          <p:cNvSpPr txBox="1">
            <a:spLocks noGrp="1" noChangeArrowheads="1"/>
          </p:cNvSpPr>
          <p:nvPr/>
        </p:nvSpPr>
        <p:spPr bwMode="auto">
          <a:xfrm>
            <a:off x="3887789" y="8831269"/>
            <a:ext cx="2970212" cy="465137"/>
          </a:xfrm>
          <a:prstGeom prst="rect">
            <a:avLst/>
          </a:prstGeom>
          <a:noFill/>
          <a:ln w="9525">
            <a:noFill/>
            <a:miter lim="800000"/>
            <a:headEnd/>
            <a:tailEnd/>
          </a:ln>
        </p:spPr>
        <p:txBody>
          <a:bodyPr lIns="93071" tIns="46535" rIns="93071" bIns="46535" anchor="b"/>
          <a:lstStyle/>
          <a:p>
            <a:pPr marL="0" marR="0" lvl="0" indent="0" algn="r" defTabSz="931863" rtl="0" eaLnBrk="0" fontAlgn="base" latinLnBrk="0" hangingPunct="0">
              <a:lnSpc>
                <a:spcPct val="100000"/>
              </a:lnSpc>
              <a:spcBef>
                <a:spcPct val="0"/>
              </a:spcBef>
              <a:spcAft>
                <a:spcPct val="0"/>
              </a:spcAft>
              <a:buClrTx/>
              <a:buSzTx/>
              <a:buFontTx/>
              <a:buNone/>
              <a:tabLst/>
              <a:defRPr/>
            </a:pPr>
            <a:fld id="{4F62FB78-B76B-442B-8561-AF432F68D9D4}" type="slidenum">
              <a:rPr kumimoji="0" lang="en-US" sz="1200" b="0" i="0" u="none" strike="noStrike" kern="1200" cap="none" spc="0" normalizeH="0" baseline="0" noProof="0">
                <a:ln>
                  <a:noFill/>
                </a:ln>
                <a:solidFill>
                  <a:srgbClr val="000000"/>
                </a:solidFill>
                <a:effectLst/>
                <a:uLnTx/>
                <a:uFillTx/>
                <a:latin typeface="Arial" pitchFamily="34" charset="0"/>
                <a:ea typeface="Geneva"/>
                <a:cs typeface="Geneva"/>
              </a:rPr>
              <a:pPr marL="0" marR="0" lvl="0" indent="0" algn="r" defTabSz="931863"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34" charset="0"/>
              <a:ea typeface="Geneva"/>
              <a:cs typeface="Geneva"/>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1" y="4416431"/>
            <a:ext cx="5029200" cy="4183063"/>
          </a:xfrm>
        </p:spPr>
        <p:txBody>
          <a:bodyPr lIns="93071" tIns="46535" rIns="93071" bIns="46535"/>
          <a:lstStyle/>
          <a:p>
            <a:endParaRPr lang="en-US"/>
          </a:p>
        </p:txBody>
      </p:sp>
    </p:spTree>
    <p:extLst>
      <p:ext uri="{BB962C8B-B14F-4D97-AF65-F5344CB8AC3E}">
        <p14:creationId xmlns:p14="http://schemas.microsoft.com/office/powerpoint/2010/main" val="62138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If the problem was about allocating freshwater flows, it might be solvable.  </a:t>
            </a:r>
          </a:p>
          <a:p>
            <a:endParaRPr lang="en-US" sz="1200" dirty="0" smtClean="0"/>
          </a:p>
          <a:p>
            <a:r>
              <a:rPr lang="en-US" sz="1200" dirty="0" smtClean="0"/>
              <a:t>Add in the complexity of  moving water through a  hydrologically and hydro- dynamically complex Delta and it becomes complicated.   </a:t>
            </a:r>
          </a:p>
          <a:p>
            <a:endParaRPr lang="en-US" sz="1200" dirty="0" smtClean="0"/>
          </a:p>
          <a:p>
            <a:r>
              <a:rPr lang="en-US" sz="1200" dirty="0" smtClean="0"/>
              <a:t>Add the uncertainty of  ecological responses and  the institutional complexity  of many actors with many  visions and the problem  becomes wicked. </a:t>
            </a:r>
          </a:p>
          <a:p>
            <a:endParaRPr lang="en-US" sz="1200" dirty="0" smtClean="0"/>
          </a:p>
          <a:p>
            <a:r>
              <a:rPr lang="en-US" sz="1200" dirty="0" smtClean="0"/>
              <a:t>Then add the ever-changing water  supply and ecological and economic contexts within which decisions must be made, and the problem becomes  devilishly wicked.</a:t>
            </a:r>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14</a:t>
            </a:fld>
            <a:endParaRPr lang="en-US"/>
          </a:p>
        </p:txBody>
      </p:sp>
    </p:spTree>
    <p:extLst>
      <p:ext uri="{BB962C8B-B14F-4D97-AF65-F5344CB8AC3E}">
        <p14:creationId xmlns:p14="http://schemas.microsoft.com/office/powerpoint/2010/main" val="104924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We are just one player on</a:t>
            </a:r>
            <a:r>
              <a:rPr lang="en-US" sz="1200" b="1" baseline="0" dirty="0" smtClean="0"/>
              <a:t> the Delta scene. </a:t>
            </a:r>
            <a:r>
              <a:rPr lang="en-US" sz="1200" b="1" dirty="0" smtClean="0"/>
              <a:t>State level governance is complex: </a:t>
            </a:r>
            <a:r>
              <a:rPr lang="es-ES" dirty="0" smtClean="0"/>
              <a:t>This</a:t>
            </a:r>
            <a:r>
              <a:rPr lang="es-ES" baseline="0" dirty="0" smtClean="0"/>
              <a:t> diagram is simply intended to show you </a:t>
            </a:r>
            <a:r>
              <a:rPr lang="es-ES" i="1" baseline="0" dirty="0" smtClean="0"/>
              <a:t>how complicated </a:t>
            </a:r>
            <a:r>
              <a:rPr lang="es-ES" baseline="0" dirty="0" smtClean="0"/>
              <a:t>the governance system is for the Delta. Each blurb of text represents one of the many different plans or programs that are related to the Delta Plan, included in part, or helped inform it.   Along the left side is a list of 13 agencies that plays some role in managing some aspect of the Delta including:</a:t>
            </a:r>
            <a:endParaRPr lang="es-ES" dirty="0" smtClean="0"/>
          </a:p>
          <a:p>
            <a:endParaRPr lang="es-ES" dirty="0" smtClean="0"/>
          </a:p>
          <a:p>
            <a:pPr marL="171450" indent="-171450">
              <a:buFont typeface="Arial" panose="020B0604020202020204" pitchFamily="34" charset="0"/>
              <a:buChar char="•"/>
            </a:pPr>
            <a:r>
              <a:rPr lang="es-ES" dirty="0" smtClean="0"/>
              <a:t>Flood protection for</a:t>
            </a:r>
            <a:r>
              <a:rPr lang="es-ES" baseline="0" dirty="0" smtClean="0"/>
              <a:t> communities in the delta</a:t>
            </a:r>
            <a:endParaRPr lang="es-ES" dirty="0" smtClean="0"/>
          </a:p>
          <a:p>
            <a:pPr marL="171450" indent="-171450">
              <a:buFont typeface="Arial" panose="020B0604020202020204" pitchFamily="34" charset="0"/>
              <a:buChar char="•"/>
            </a:pPr>
            <a:r>
              <a:rPr lang="es-ES" dirty="0" smtClean="0"/>
              <a:t>Fish</a:t>
            </a:r>
            <a:r>
              <a:rPr lang="es-ES" baseline="0" dirty="0" smtClean="0"/>
              <a:t> and Wildlife Protection for endangered and native species</a:t>
            </a:r>
            <a:endParaRPr lang="es-ES" dirty="0" smtClean="0"/>
          </a:p>
          <a:p>
            <a:pPr marL="171450" indent="-171450">
              <a:buFont typeface="Arial" panose="020B0604020202020204" pitchFamily="34" charset="0"/>
              <a:buChar char="•"/>
            </a:pPr>
            <a:r>
              <a:rPr lang="es-ES" dirty="0" smtClean="0"/>
              <a:t>Water Quality control</a:t>
            </a:r>
          </a:p>
          <a:p>
            <a:pPr marL="171450" indent="-171450">
              <a:buFont typeface="Arial" panose="020B0604020202020204" pitchFamily="34" charset="0"/>
              <a:buChar char="•"/>
            </a:pPr>
            <a:endParaRPr lang="es-ES" dirty="0" smtClean="0"/>
          </a:p>
          <a:p>
            <a:pPr marL="0" indent="0">
              <a:buFont typeface="Arial" panose="020B0604020202020204" pitchFamily="34" charset="0"/>
              <a:buNone/>
            </a:pPr>
            <a:r>
              <a:rPr lang="es-ES" dirty="0" smtClean="0"/>
              <a:t>This diagram</a:t>
            </a:r>
            <a:r>
              <a:rPr lang="es-ES" baseline="0" dirty="0" smtClean="0"/>
              <a:t> –kindly produced by the Water Education Foundation – this is a simplifed versión – </a:t>
            </a:r>
            <a:endParaRPr lang="en-US" dirty="0" smtClean="0"/>
          </a:p>
          <a:p>
            <a:r>
              <a:rPr lang="en-US" b="1" dirty="0" smtClean="0"/>
              <a:t>The</a:t>
            </a:r>
            <a:r>
              <a:rPr lang="en-US" b="1" baseline="0" dirty="0" smtClean="0"/>
              <a:t> Delta Plan, at the center of it all is the master plan for the Delta. It is in fact intended – and supported by law - to influence all other agencies and activities in the Delta</a:t>
            </a:r>
          </a:p>
          <a:p>
            <a:endParaRPr lang="en-US" baseline="0" dirty="0" smtClean="0"/>
          </a:p>
          <a:p>
            <a:r>
              <a:rPr lang="en-US" baseline="0" dirty="0" smtClean="0"/>
              <a:t>There are 13 agencies that are identified on this diagram. </a:t>
            </a:r>
          </a:p>
          <a:p>
            <a:endParaRPr lang="es-ES" dirty="0" smtClean="0"/>
          </a:p>
        </p:txBody>
      </p:sp>
      <p:sp>
        <p:nvSpPr>
          <p:cNvPr id="4" name="Slide Number Placeholder 3"/>
          <p:cNvSpPr>
            <a:spLocks noGrp="1"/>
          </p:cNvSpPr>
          <p:nvPr>
            <p:ph type="sldNum" sz="quarter" idx="10"/>
          </p:nvPr>
        </p:nvSpPr>
        <p:spPr/>
        <p:txBody>
          <a:bodyPr/>
          <a:lstStyle/>
          <a:p>
            <a:fld id="{B5C55F4E-6E48-4BC8-A931-32DED1EB1F4B}" type="slidenum">
              <a:rPr lang="en-US" smtClean="0"/>
              <a:pPr/>
              <a:t>15</a:t>
            </a:fld>
            <a:endParaRPr lang="en-US" dirty="0"/>
          </a:p>
        </p:txBody>
      </p:sp>
    </p:spTree>
    <p:extLst>
      <p:ext uri="{BB962C8B-B14F-4D97-AF65-F5344CB8AC3E}">
        <p14:creationId xmlns:p14="http://schemas.microsoft.com/office/powerpoint/2010/main" val="2099652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1" kern="1200" baseline="0" dirty="0" smtClean="0">
                <a:solidFill>
                  <a:schemeClr val="tx1"/>
                </a:solidFill>
                <a:effectLst/>
                <a:latin typeface="Arial" pitchFamily="34" charset="0"/>
                <a:ea typeface="+mn-ea"/>
                <a:cs typeface="+mn-cs"/>
              </a:rPr>
              <a:t>Chair of DPC</a:t>
            </a:r>
          </a:p>
          <a:p>
            <a:pPr marL="457200" lvl="1" indent="0">
              <a:buFont typeface="Arial" panose="020B0604020202020204" pitchFamily="34" charset="0"/>
              <a:buNone/>
            </a:pPr>
            <a:r>
              <a:rPr lang="en-US" sz="1200" b="1" kern="1200" baseline="0" dirty="0" smtClean="0">
                <a:solidFill>
                  <a:schemeClr val="tx1"/>
                </a:solidFill>
                <a:effectLst/>
                <a:latin typeface="Arial" pitchFamily="34" charset="0"/>
                <a:ea typeface="+mn-ea"/>
                <a:cs typeface="+mn-cs"/>
              </a:rPr>
              <a:t>Senate Appointee</a:t>
            </a:r>
          </a:p>
          <a:p>
            <a:pPr marL="457200" lvl="1" indent="0">
              <a:buFont typeface="Arial" panose="020B0604020202020204" pitchFamily="34" charset="0"/>
              <a:buNone/>
            </a:pPr>
            <a:r>
              <a:rPr lang="en-US" sz="1200" b="1" kern="1200" baseline="0" dirty="0" smtClean="0">
                <a:solidFill>
                  <a:schemeClr val="tx1"/>
                </a:solidFill>
                <a:effectLst/>
                <a:latin typeface="Arial" pitchFamily="34" charset="0"/>
                <a:ea typeface="+mn-ea"/>
                <a:cs typeface="+mn-cs"/>
              </a:rPr>
              <a:t>Speaker Appointee</a:t>
            </a:r>
          </a:p>
          <a:p>
            <a:pPr marL="457200" lvl="1" indent="0">
              <a:buFont typeface="Arial" panose="020B0604020202020204" pitchFamily="34" charset="0"/>
              <a:buNone/>
            </a:pPr>
            <a:r>
              <a:rPr lang="en-US" sz="1200" b="1" kern="1200" baseline="0" dirty="0" smtClean="0">
                <a:solidFill>
                  <a:schemeClr val="tx1"/>
                </a:solidFill>
                <a:effectLst/>
                <a:latin typeface="Arial" pitchFamily="34" charset="0"/>
                <a:ea typeface="+mn-ea"/>
                <a:cs typeface="+mn-cs"/>
              </a:rPr>
              <a:t>4 </a:t>
            </a:r>
            <a:r>
              <a:rPr lang="en-US" sz="1200" b="1" kern="1200" baseline="0" dirty="0" err="1" smtClean="0">
                <a:solidFill>
                  <a:schemeClr val="tx1"/>
                </a:solidFill>
                <a:effectLst/>
                <a:latin typeface="Arial" pitchFamily="34" charset="0"/>
                <a:ea typeface="+mn-ea"/>
                <a:cs typeface="+mn-cs"/>
              </a:rPr>
              <a:t>Gov’s</a:t>
            </a:r>
            <a:r>
              <a:rPr lang="en-US" sz="1200" b="1" kern="1200" baseline="0" dirty="0" smtClean="0">
                <a:solidFill>
                  <a:schemeClr val="tx1"/>
                </a:solidFill>
                <a:effectLst/>
                <a:latin typeface="Arial" pitchFamily="34" charset="0"/>
                <a:ea typeface="+mn-ea"/>
                <a:cs typeface="+mn-cs"/>
              </a:rPr>
              <a:t> Appointees</a:t>
            </a:r>
          </a:p>
          <a:p>
            <a:pPr marL="457200" lvl="1" indent="0">
              <a:buFont typeface="Arial" panose="020B0604020202020204" pitchFamily="34" charset="0"/>
              <a:buNone/>
            </a:pPr>
            <a:endParaRPr lang="en-US" sz="1200" b="1" kern="1200" baseline="0" dirty="0" smtClean="0">
              <a:solidFill>
                <a:schemeClr val="tx1"/>
              </a:solidFill>
              <a:effectLst/>
              <a:latin typeface="Arial" pitchFamily="34" charset="0"/>
              <a:ea typeface="+mn-ea"/>
              <a:cs typeface="+mn-cs"/>
            </a:endParaRPr>
          </a:p>
          <a:p>
            <a:pPr marL="457200" lvl="1" indent="0">
              <a:buFont typeface="Arial" panose="020B0604020202020204" pitchFamily="34" charset="0"/>
              <a:buNone/>
            </a:pPr>
            <a:r>
              <a:rPr lang="en-US" sz="1200" b="1" kern="1200" baseline="0" dirty="0" smtClean="0">
                <a:solidFill>
                  <a:schemeClr val="tx1"/>
                </a:solidFill>
                <a:effectLst/>
                <a:latin typeface="Arial" pitchFamily="34" charset="0"/>
                <a:ea typeface="+mn-ea"/>
                <a:cs typeface="+mn-cs"/>
              </a:rPr>
              <a:t>Lead Scientist employed by the USGS</a:t>
            </a:r>
          </a:p>
          <a:p>
            <a:pPr marL="457200" lvl="1" indent="0">
              <a:buFont typeface="Arial" panose="020B0604020202020204" pitchFamily="34" charset="0"/>
              <a:buNone/>
            </a:pPr>
            <a:r>
              <a:rPr lang="en-US" sz="1200" b="1" kern="1200" baseline="0" dirty="0" smtClean="0">
                <a:solidFill>
                  <a:schemeClr val="tx1"/>
                </a:solidFill>
                <a:effectLst/>
                <a:latin typeface="Arial" pitchFamily="34" charset="0"/>
                <a:ea typeface="+mn-ea"/>
                <a:cs typeface="+mn-cs"/>
              </a:rPr>
              <a:t>House the IEP Lead Scientist</a:t>
            </a:r>
          </a:p>
          <a:p>
            <a:pPr marL="457200" lvl="1" indent="0">
              <a:buFont typeface="Arial" panose="020B0604020202020204" pitchFamily="34" charset="0"/>
              <a:buNone/>
            </a:pPr>
            <a:endParaRPr lang="en-US" sz="1200" b="1" kern="1200" baseline="0" dirty="0" smtClean="0">
              <a:solidFill>
                <a:schemeClr val="tx1"/>
              </a:solidFill>
              <a:effectLst/>
              <a:latin typeface="Arial" pitchFamily="34" charset="0"/>
              <a:ea typeface="+mn-ea"/>
              <a:cs typeface="+mn-cs"/>
            </a:endParaRPr>
          </a:p>
          <a:p>
            <a:pPr marL="457200" lvl="1" indent="0">
              <a:buFont typeface="Arial" panose="020B0604020202020204" pitchFamily="34" charset="0"/>
              <a:buNone/>
            </a:pPr>
            <a:r>
              <a:rPr lang="en-US" sz="1200" b="1" kern="1200" baseline="0" dirty="0" smtClean="0">
                <a:solidFill>
                  <a:schemeClr val="tx1"/>
                </a:solidFill>
                <a:effectLst/>
                <a:latin typeface="Arial" pitchFamily="34" charset="0"/>
                <a:ea typeface="+mn-ea"/>
                <a:cs typeface="+mn-cs"/>
              </a:rPr>
              <a:t>the Delta Stewardship Council, was created in law in 2009 to p</a:t>
            </a:r>
            <a:r>
              <a:rPr lang="en-US" sz="1200" b="1" kern="1200" dirty="0" smtClean="0">
                <a:solidFill>
                  <a:schemeClr val="tx1"/>
                </a:solidFill>
                <a:effectLst/>
                <a:latin typeface="Arial" pitchFamily="34" charset="0"/>
                <a:ea typeface="+mn-ea"/>
                <a:cs typeface="+mn-cs"/>
              </a:rPr>
              <a:t>rovide direction for the long-term future of the Delta. Our role is to:</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Set a long-term vision for the Delta that will achieve the coequal goals </a:t>
            </a:r>
            <a:r>
              <a:rPr lang="en-US" sz="1200" kern="1200" baseline="0" dirty="0" smtClean="0">
                <a:solidFill>
                  <a:schemeClr val="tx1"/>
                </a:solidFill>
                <a:effectLst/>
                <a:latin typeface="Arial" pitchFamily="34" charset="0"/>
                <a:ea typeface="+mn-ea"/>
                <a:cs typeface="+mn-cs"/>
              </a:rPr>
              <a:t>ecosystem protection and water supply reliability - </a:t>
            </a:r>
            <a:r>
              <a:rPr lang="en-US" sz="1200" kern="1200" dirty="0" smtClean="0">
                <a:solidFill>
                  <a:schemeClr val="tx1"/>
                </a:solidFill>
                <a:effectLst/>
                <a:latin typeface="Arial" pitchFamily="34" charset="0"/>
                <a:ea typeface="+mn-ea"/>
                <a:cs typeface="+mn-cs"/>
              </a:rPr>
              <a:t>develop a “master plan” Delta Plan</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Provide leadership,</a:t>
            </a:r>
            <a:r>
              <a:rPr lang="en-US" sz="1200" kern="1200" baseline="0" dirty="0" smtClean="0">
                <a:solidFill>
                  <a:schemeClr val="tx1"/>
                </a:solidFill>
                <a:effectLst/>
                <a:latin typeface="Arial" pitchFamily="34" charset="0"/>
                <a:ea typeface="+mn-ea"/>
                <a:cs typeface="+mn-cs"/>
              </a:rPr>
              <a:t> coordination </a:t>
            </a:r>
            <a:r>
              <a:rPr lang="en-US" sz="1200" kern="1200" dirty="0" smtClean="0">
                <a:solidFill>
                  <a:schemeClr val="tx1"/>
                </a:solidFill>
                <a:effectLst/>
                <a:latin typeface="Arial" pitchFamily="34" charset="0"/>
                <a:ea typeface="+mn-ea"/>
                <a:cs typeface="+mn-cs"/>
              </a:rPr>
              <a:t>and also some regulation of projects in the Delta</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We are governed by a 7 member council, ~65 person staff</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My</a:t>
            </a:r>
            <a:r>
              <a:rPr lang="en-US" sz="1200" kern="1200" baseline="0" dirty="0" smtClean="0">
                <a:solidFill>
                  <a:schemeClr val="tx1"/>
                </a:solidFill>
                <a:effectLst/>
                <a:latin typeface="Arial" pitchFamily="34" charset="0"/>
                <a:ea typeface="+mn-ea"/>
                <a:cs typeface="+mn-cs"/>
              </a:rPr>
              <a:t> staff include a well-respected </a:t>
            </a:r>
            <a:r>
              <a:rPr lang="en-US" sz="1200" kern="1200" dirty="0" smtClean="0">
                <a:solidFill>
                  <a:schemeClr val="tx1"/>
                </a:solidFill>
                <a:effectLst/>
                <a:latin typeface="Arial" pitchFamily="34" charset="0"/>
                <a:ea typeface="+mn-ea"/>
                <a:cs typeface="+mn-cs"/>
              </a:rPr>
              <a:t>Science Program – whose job is to synthesize and communicate best available science to decision makers</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Our agency was established with the intention of tackling controversial issues with independence (levee investment, performance measures, etc.)</a:t>
            </a:r>
          </a:p>
          <a:p>
            <a:pPr marL="342900" lvl="2">
              <a:lnSpc>
                <a:spcPct val="100000"/>
              </a:lnSpc>
              <a:spcAft>
                <a:spcPts val="1800"/>
              </a:spcAft>
              <a:buClr>
                <a:schemeClr val="accent1"/>
              </a:buClr>
              <a:buFont typeface="Arial" pitchFamily="34" charset="0"/>
              <a:buChar char="•"/>
            </a:pPr>
            <a:endParaRPr lang="en-US" sz="2800" dirty="0" smtClean="0">
              <a:solidFill>
                <a:schemeClr val="tx1"/>
              </a:solidFill>
              <a:effectLst/>
            </a:endParaRPr>
          </a:p>
          <a:p>
            <a:pPr marL="342900" lvl="2">
              <a:lnSpc>
                <a:spcPct val="100000"/>
              </a:lnSpc>
              <a:spcAft>
                <a:spcPts val="1800"/>
              </a:spcAft>
              <a:buClr>
                <a:schemeClr val="accent1"/>
              </a:buClr>
              <a:buFont typeface="Arial" pitchFamily="34" charset="0"/>
              <a:buChar char="•"/>
            </a:pPr>
            <a:endParaRPr lang="en-US" sz="2800" dirty="0" smtClean="0">
              <a:solidFill>
                <a:schemeClr val="tx1"/>
              </a:solidFill>
              <a:effectLst/>
            </a:endParaRPr>
          </a:p>
          <a:p>
            <a:pPr marL="342900" lvl="2">
              <a:lnSpc>
                <a:spcPct val="100000"/>
              </a:lnSpc>
              <a:spcAft>
                <a:spcPts val="1800"/>
              </a:spcAft>
              <a:buClr>
                <a:schemeClr val="accent1"/>
              </a:buClr>
              <a:buFont typeface="Arial" pitchFamily="34" charset="0"/>
              <a:buChar char="•"/>
            </a:pPr>
            <a:r>
              <a:rPr lang="en-US" sz="2800" dirty="0" smtClean="0">
                <a:solidFill>
                  <a:schemeClr val="tx1"/>
                </a:solidFill>
                <a:effectLst/>
              </a:rPr>
              <a:t>Develop enforceable plan to achieve coequal goals of ecosystem restoration and statewide water supply reliability</a:t>
            </a:r>
          </a:p>
          <a:p>
            <a:pPr marL="342900" lvl="2">
              <a:lnSpc>
                <a:spcPct val="100000"/>
              </a:lnSpc>
              <a:spcAft>
                <a:spcPts val="1800"/>
              </a:spcAft>
              <a:buClr>
                <a:schemeClr val="accent1"/>
              </a:buClr>
              <a:buFont typeface="Arial" pitchFamily="34" charset="0"/>
              <a:buChar char="•"/>
            </a:pPr>
            <a:r>
              <a:rPr lang="en-US" sz="2800" dirty="0" smtClean="0">
                <a:solidFill>
                  <a:schemeClr val="tx1"/>
                </a:solidFill>
                <a:effectLst/>
              </a:rPr>
              <a:t>Ensure progress towards those goals through coordination and regulation </a:t>
            </a:r>
          </a:p>
          <a:p>
            <a:pPr marL="342900" lvl="2">
              <a:lnSpc>
                <a:spcPct val="100000"/>
              </a:lnSpc>
              <a:spcAft>
                <a:spcPts val="1800"/>
              </a:spcAft>
              <a:buClr>
                <a:schemeClr val="accent1"/>
              </a:buClr>
              <a:buFont typeface="Arial" pitchFamily="34" charset="0"/>
              <a:buChar char="•"/>
            </a:pPr>
            <a:r>
              <a:rPr lang="en-US" sz="2800" dirty="0" smtClean="0">
                <a:solidFill>
                  <a:schemeClr val="tx1"/>
                </a:solidFill>
                <a:effectLst/>
              </a:rPr>
              <a:t>Inform decision-making with best available independent science</a:t>
            </a:r>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16</a:t>
            </a:fld>
            <a:endParaRPr lang="en-US"/>
          </a:p>
        </p:txBody>
      </p:sp>
    </p:spTree>
    <p:extLst>
      <p:ext uri="{BB962C8B-B14F-4D97-AF65-F5344CB8AC3E}">
        <p14:creationId xmlns:p14="http://schemas.microsoft.com/office/powerpoint/2010/main" val="2322427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lvl="1">
              <a:lnSpc>
                <a:spcPct val="110000"/>
              </a:lnSpc>
            </a:pPr>
            <a:r>
              <a:rPr lang="en-US" sz="1400" dirty="0" smtClean="0"/>
              <a:t>There</a:t>
            </a:r>
            <a:r>
              <a:rPr lang="en-US" sz="1400" baseline="0" dirty="0" smtClean="0"/>
              <a:t> is no single answer to the solving CA’s water and environmental problems in the Delta. </a:t>
            </a:r>
          </a:p>
          <a:p>
            <a:pPr lvl="1">
              <a:lnSpc>
                <a:spcPct val="110000"/>
              </a:lnSpc>
            </a:pPr>
            <a:r>
              <a:rPr lang="en-US" sz="1400" baseline="0" dirty="0" smtClean="0"/>
              <a:t>Our Delta Plan includes recommendations and regulations and calls for a comprehensive approach:</a:t>
            </a:r>
          </a:p>
          <a:p>
            <a:pPr marL="742950" lvl="1" indent="-285750">
              <a:lnSpc>
                <a:spcPct val="110000"/>
              </a:lnSpc>
              <a:buFont typeface="Arial" panose="020B0604020202020204" pitchFamily="34" charset="0"/>
              <a:buChar char="•"/>
            </a:pPr>
            <a:r>
              <a:rPr lang="en-US" sz="1400" baseline="0" dirty="0" smtClean="0"/>
              <a:t>More efficient use of water by urban and agricultural users</a:t>
            </a:r>
          </a:p>
          <a:p>
            <a:pPr marL="742950" lvl="1" indent="-285750">
              <a:lnSpc>
                <a:spcPct val="110000"/>
              </a:lnSpc>
              <a:buFont typeface="Arial" panose="020B0604020202020204" pitchFamily="34" charset="0"/>
              <a:buChar char="•"/>
            </a:pPr>
            <a:r>
              <a:rPr lang="en-US" sz="1400" baseline="0" dirty="0" smtClean="0"/>
              <a:t>Maximum development of local supplies, including recycled water, smaller water storage projects, sustainable groundwater use – to reduce pressure on delta.</a:t>
            </a:r>
          </a:p>
          <a:p>
            <a:pPr marL="742950" lvl="1" indent="-285750">
              <a:lnSpc>
                <a:spcPct val="110000"/>
              </a:lnSpc>
              <a:buFont typeface="Arial" panose="020B0604020202020204" pitchFamily="34" charset="0"/>
              <a:buChar char="•"/>
            </a:pPr>
            <a:r>
              <a:rPr lang="en-US" sz="1400" baseline="0" dirty="0" smtClean="0"/>
              <a:t>Improvements to emergency planning and response and strategic investments in flood protection</a:t>
            </a:r>
          </a:p>
          <a:p>
            <a:pPr marL="742950" lvl="1" indent="-285750">
              <a:lnSpc>
                <a:spcPct val="110000"/>
              </a:lnSpc>
              <a:buFont typeface="Arial" panose="020B0604020202020204" pitchFamily="34" charset="0"/>
              <a:buChar char="•"/>
            </a:pPr>
            <a:r>
              <a:rPr lang="en-US" sz="1400" baseline="0" dirty="0" smtClean="0"/>
              <a:t>Investments to protect the local economies in the Delta</a:t>
            </a:r>
          </a:p>
          <a:p>
            <a:pPr marL="742950" lvl="1" indent="-285750">
              <a:lnSpc>
                <a:spcPct val="110000"/>
              </a:lnSpc>
              <a:buFont typeface="Arial" panose="020B0604020202020204" pitchFamily="34" charset="0"/>
              <a:buChar char="•"/>
            </a:pPr>
            <a:r>
              <a:rPr lang="en-US" sz="1400" baseline="0" dirty="0" smtClean="0"/>
              <a:t>Improved reliance on science for decision making to reduce controversy and minimize bad decisions</a:t>
            </a:r>
          </a:p>
          <a:p>
            <a:pPr marL="742950" lvl="1" indent="-285750">
              <a:lnSpc>
                <a:spcPct val="110000"/>
              </a:lnSpc>
              <a:buFont typeface="Arial" panose="020B0604020202020204" pitchFamily="34" charset="0"/>
              <a:buChar char="•"/>
            </a:pPr>
            <a:r>
              <a:rPr lang="en-US" sz="1400" baseline="0" dirty="0" smtClean="0"/>
              <a:t>Restoration of large areas of habitat to aide in the recovery of native species</a:t>
            </a:r>
          </a:p>
          <a:p>
            <a:pPr marL="742950" lvl="1" indent="-285750">
              <a:lnSpc>
                <a:spcPct val="110000"/>
              </a:lnSpc>
              <a:buFont typeface="Arial" panose="020B0604020202020204" pitchFamily="34" charset="0"/>
              <a:buChar char="•"/>
            </a:pPr>
            <a:r>
              <a:rPr lang="en-US" sz="1400" baseline="0" dirty="0" smtClean="0"/>
              <a:t>Improvements to the way the state stores and moves water across the Delta so that we are able to restore some natural function to the estuary – more natural water flows. Pump more during big storms and wet years, pump less rest of the time.</a:t>
            </a:r>
          </a:p>
          <a:p>
            <a:pPr marL="457200" lvl="1" indent="0">
              <a:lnSpc>
                <a:spcPct val="110000"/>
              </a:lnSpc>
              <a:buFont typeface="Arial" panose="020B0604020202020204" pitchFamily="34" charset="0"/>
              <a:buNone/>
            </a:pPr>
            <a:endParaRPr lang="en-US" sz="1400" baseline="0" dirty="0" smtClean="0"/>
          </a:p>
          <a:p>
            <a:pPr marL="457200" lvl="1" indent="0">
              <a:lnSpc>
                <a:spcPct val="110000"/>
              </a:lnSpc>
              <a:buFont typeface="Arial" panose="020B0604020202020204" pitchFamily="34" charset="0"/>
              <a:buNone/>
            </a:pPr>
            <a:r>
              <a:rPr lang="en-US" sz="1400" baseline="0" dirty="0" smtClean="0"/>
              <a:t>Governor brown has been a leader on water issues – we achieved an 25% reduction in water use during the drought in urban areas. He provided leadership to accomplish new groundwater regulation for the state, which previously went un-regulated.</a:t>
            </a:r>
          </a:p>
          <a:p>
            <a:pPr marL="457200" lvl="1" indent="0">
              <a:lnSpc>
                <a:spcPct val="110000"/>
              </a:lnSpc>
              <a:buFont typeface="Arial" panose="020B0604020202020204" pitchFamily="34" charset="0"/>
              <a:buNone/>
            </a:pPr>
            <a:r>
              <a:rPr lang="en-US" sz="1400" baseline="0" dirty="0" smtClean="0"/>
              <a:t>2009 law that created our Council changed the way we think about CA water policy and launched another new era – a requirement to treat the environment and ecosystem with equal attention as water supplies. </a:t>
            </a:r>
          </a:p>
          <a:p>
            <a:pPr lvl="1">
              <a:lnSpc>
                <a:spcPct val="110000"/>
              </a:lnSpc>
            </a:pPr>
            <a:endParaRPr lang="en-US" sz="1400" dirty="0"/>
          </a:p>
        </p:txBody>
      </p:sp>
      <p:sp>
        <p:nvSpPr>
          <p:cNvPr id="4" name="Slide Number Placeholder 3"/>
          <p:cNvSpPr>
            <a:spLocks noGrp="1"/>
          </p:cNvSpPr>
          <p:nvPr>
            <p:ph type="sldNum" sz="quarter" idx="5"/>
          </p:nvPr>
        </p:nvSpPr>
        <p:spPr/>
        <p:txBody>
          <a:bodyPr/>
          <a:lstStyle/>
          <a:p>
            <a:pPr>
              <a:defRPr/>
            </a:pPr>
            <a:fld id="{2CFC7039-0608-4229-A6FF-DCDA62F8E430}"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Changed</a:t>
            </a:r>
            <a:r>
              <a:rPr lang="en-US" baseline="0" dirty="0" smtClean="0"/>
              <a:t> the way projects are done in the Delta – fundamentally – by using our regulatory authority and influential delta science program to institutionalizing AM and documentation of how decisions are based on BAS</a:t>
            </a:r>
          </a:p>
          <a:p>
            <a:r>
              <a:rPr lang="en-US" baseline="0" dirty="0" smtClean="0"/>
              <a:t>This is important because in the past we built things and did things with incomplete understanding of effects and clearly, with unintended consequences, no we can learn from our mistakes and our successes so we can avoid or replicate them in the future, respectively.</a:t>
            </a:r>
          </a:p>
          <a:p>
            <a:endParaRPr lang="en-US" baseline="0" dirty="0" smtClean="0"/>
          </a:p>
          <a:p>
            <a:r>
              <a:rPr lang="en-US" baseline="0" dirty="0" smtClean="0"/>
              <a:t>Support for advancing ecosystem restoration projects in the Delta:</a:t>
            </a:r>
          </a:p>
          <a:p>
            <a:r>
              <a:rPr lang="en-US" baseline="0" dirty="0" smtClean="0"/>
              <a:t>X eco projects prior to 2013 in the Delta?</a:t>
            </a:r>
          </a:p>
          <a:p>
            <a:r>
              <a:rPr lang="en-US" baseline="0" dirty="0" err="1" smtClean="0"/>
              <a:t>EcoRestore</a:t>
            </a:r>
            <a:r>
              <a:rPr lang="en-US" baseline="0" dirty="0" smtClean="0"/>
              <a:t> jumpstarted, our role in developing an AM program for those projects, advice and guidance via our planning and science staff.</a:t>
            </a:r>
          </a:p>
          <a:p>
            <a:endParaRPr lang="en-US" baseline="0" dirty="0" smtClean="0"/>
          </a:p>
          <a:p>
            <a:r>
              <a:rPr lang="en-US" baseline="0" dirty="0" smtClean="0"/>
              <a:t>DLIS – prioritize state’s investment in Delta levees in a way that best protects the state’s interests</a:t>
            </a:r>
          </a:p>
          <a:p>
            <a:endParaRPr lang="en-US" baseline="0" dirty="0" smtClean="0"/>
          </a:p>
          <a:p>
            <a:r>
              <a:rPr lang="en-US" baseline="0" dirty="0" smtClean="0"/>
              <a:t>Working with CDFW to develop a Delta Plan amendment that will pick up the conservation measures in the BDCP that no longer have a program or funding source to ensure they have life beyond BDCP</a:t>
            </a:r>
          </a:p>
          <a:p>
            <a:endParaRPr lang="en-US" baseline="0" dirty="0" smtClean="0"/>
          </a:p>
          <a:p>
            <a:r>
              <a:rPr lang="en-US" baseline="0" dirty="0" smtClean="0"/>
              <a:t>Accountability: perf measures, 5 year review, annual report, DPIIC</a:t>
            </a:r>
          </a:p>
          <a:p>
            <a:endParaRPr lang="en-US" baseline="0" dirty="0" smtClean="0"/>
          </a:p>
          <a:p>
            <a:r>
              <a:rPr lang="en-US" baseline="0" dirty="0" smtClean="0"/>
              <a:t>Long term vision – big picture – setting goals and evaluating progress</a:t>
            </a:r>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18</a:t>
            </a:fld>
            <a:endParaRPr lang="en-US"/>
          </a:p>
        </p:txBody>
      </p:sp>
    </p:spTree>
    <p:extLst>
      <p:ext uri="{BB962C8B-B14F-4D97-AF65-F5344CB8AC3E}">
        <p14:creationId xmlns:p14="http://schemas.microsoft.com/office/powerpoint/2010/main" val="748833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19</a:t>
            </a:fld>
            <a:endParaRPr lang="en-US"/>
          </a:p>
        </p:txBody>
      </p:sp>
    </p:spTree>
    <p:extLst>
      <p:ext uri="{BB962C8B-B14F-4D97-AF65-F5344CB8AC3E}">
        <p14:creationId xmlns:p14="http://schemas.microsoft.com/office/powerpoint/2010/main" val="74883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70ACD8F-B358-4899-A000-80DD45739832}" type="slidenum">
              <a:rPr lang="en-US"/>
              <a:pPr/>
              <a:t>2</a:t>
            </a:fld>
            <a:endParaRPr lang="en-US"/>
          </a:p>
        </p:txBody>
      </p:sp>
      <p:sp>
        <p:nvSpPr>
          <p:cNvPr id="58370" name="Rectangle 7"/>
          <p:cNvSpPr txBox="1">
            <a:spLocks noGrp="1" noChangeArrowheads="1"/>
          </p:cNvSpPr>
          <p:nvPr/>
        </p:nvSpPr>
        <p:spPr bwMode="auto">
          <a:xfrm>
            <a:off x="3887788" y="8831267"/>
            <a:ext cx="2970212" cy="465137"/>
          </a:xfrm>
          <a:prstGeom prst="rect">
            <a:avLst/>
          </a:prstGeom>
          <a:noFill/>
          <a:ln w="9525">
            <a:noFill/>
            <a:miter lim="800000"/>
            <a:headEnd/>
            <a:tailEnd/>
          </a:ln>
        </p:spPr>
        <p:txBody>
          <a:bodyPr lIns="93071" tIns="46535" rIns="93071" bIns="46535" anchor="b"/>
          <a:lstStyle/>
          <a:p>
            <a:pPr algn="r" defTabSz="931863" eaLnBrk="0" hangingPunct="0"/>
            <a:fld id="{814F34B2-90E4-49FE-B571-056B8253628B}" type="slidenum">
              <a:rPr lang="en-US" sz="1200">
                <a:ea typeface="Geneva"/>
                <a:cs typeface="Geneva"/>
              </a:rPr>
              <a:pPr algn="r" defTabSz="931863" eaLnBrk="0" hangingPunct="0"/>
              <a:t>2</a:t>
            </a:fld>
            <a:endParaRPr lang="en-US" sz="1200">
              <a:ea typeface="Geneva"/>
              <a:cs typeface="Geneva"/>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416429"/>
            <a:ext cx="5029200" cy="4183063"/>
          </a:xfrm>
        </p:spPr>
        <p:txBody>
          <a:bodyPr lIns="93071" tIns="46535" rIns="93071" bIns="46535"/>
          <a:lstStyle/>
          <a:p>
            <a:r>
              <a:rPr lang="en-US" dirty="0"/>
              <a:t>use</a:t>
            </a:r>
          </a:p>
        </p:txBody>
      </p:sp>
    </p:spTree>
    <p:extLst>
      <p:ext uri="{BB962C8B-B14F-4D97-AF65-F5344CB8AC3E}">
        <p14:creationId xmlns:p14="http://schemas.microsoft.com/office/powerpoint/2010/main" val="747184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10000"/>
              </a:lnSpc>
            </a:pPr>
            <a:endParaRPr lang="en-US" sz="1400" dirty="0"/>
          </a:p>
        </p:txBody>
      </p:sp>
      <p:sp>
        <p:nvSpPr>
          <p:cNvPr id="4" name="Slide Number Placeholder 3"/>
          <p:cNvSpPr>
            <a:spLocks noGrp="1"/>
          </p:cNvSpPr>
          <p:nvPr>
            <p:ph type="sldNum" sz="quarter" idx="5"/>
          </p:nvPr>
        </p:nvSpPr>
        <p:spPr/>
        <p:txBody>
          <a:bodyPr/>
          <a:lstStyle/>
          <a:p>
            <a:pPr>
              <a:defRPr/>
            </a:pPr>
            <a:fld id="{2CFC7039-0608-4229-A6FF-DCDA62F8E430}"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a:t>
            </a:r>
          </a:p>
          <a:p>
            <a:endParaRPr lang="en-US" dirty="0" smtClean="0"/>
          </a:p>
          <a:p>
            <a:pPr>
              <a:spcAft>
                <a:spcPts val="1800"/>
              </a:spcAft>
            </a:pPr>
            <a:r>
              <a:rPr lang="en-US" sz="1200" dirty="0" smtClean="0"/>
              <a:t>CA Delta is at</a:t>
            </a:r>
            <a:r>
              <a:rPr lang="en-US" sz="1200" baseline="0" dirty="0" smtClean="0"/>
              <a:t> the literal center or heart of </a:t>
            </a:r>
            <a:r>
              <a:rPr lang="en-US" sz="1200" dirty="0" smtClean="0"/>
              <a:t>these issues, but plagued by many problems </a:t>
            </a:r>
          </a:p>
          <a:p>
            <a:pPr>
              <a:spcAft>
                <a:spcPts val="1800"/>
              </a:spcAft>
            </a:pPr>
            <a:r>
              <a:rPr lang="en-US" sz="1200" dirty="0" smtClean="0"/>
              <a:t>My agency advocates a comprehensive approach and provides leadership for others to achieve</a:t>
            </a:r>
            <a:r>
              <a:rPr lang="en-US" sz="1200" baseline="0" dirty="0" smtClean="0"/>
              <a:t> dual goals of reliable water and a healthy ecosystem based on science. </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21</a:t>
            </a:fld>
            <a:endParaRPr lang="en-US"/>
          </a:p>
        </p:txBody>
      </p:sp>
    </p:spTree>
    <p:extLst>
      <p:ext uri="{BB962C8B-B14F-4D97-AF65-F5344CB8AC3E}">
        <p14:creationId xmlns:p14="http://schemas.microsoft.com/office/powerpoint/2010/main" val="334077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55F4E-6E48-4BC8-A931-32DED1EB1F4B}" type="slidenum">
              <a:rPr lang="en-US" smtClean="0"/>
              <a:pPr/>
              <a:t>22</a:t>
            </a:fld>
            <a:endParaRPr lang="en-US"/>
          </a:p>
        </p:txBody>
      </p:sp>
    </p:spTree>
    <p:extLst>
      <p:ext uri="{BB962C8B-B14F-4D97-AF65-F5344CB8AC3E}">
        <p14:creationId xmlns:p14="http://schemas.microsoft.com/office/powerpoint/2010/main" val="2194559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55F4E-6E48-4BC8-A931-32DED1EB1F4B}" type="slidenum">
              <a:rPr lang="en-US" smtClean="0"/>
              <a:pPr/>
              <a:t>23</a:t>
            </a:fld>
            <a:endParaRPr lang="en-US"/>
          </a:p>
        </p:txBody>
      </p:sp>
    </p:spTree>
    <p:extLst>
      <p:ext uri="{BB962C8B-B14F-4D97-AF65-F5344CB8AC3E}">
        <p14:creationId xmlns:p14="http://schemas.microsoft.com/office/powerpoint/2010/main" val="628477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55F4E-6E48-4BC8-A931-32DED1EB1F4B}" type="slidenum">
              <a:rPr lang="en-US" smtClean="0"/>
              <a:pPr/>
              <a:t>24</a:t>
            </a:fld>
            <a:endParaRPr lang="en-US"/>
          </a:p>
        </p:txBody>
      </p:sp>
    </p:spTree>
    <p:extLst>
      <p:ext uri="{BB962C8B-B14F-4D97-AF65-F5344CB8AC3E}">
        <p14:creationId xmlns:p14="http://schemas.microsoft.com/office/powerpoint/2010/main" val="2497798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55F4E-6E48-4BC8-A931-32DED1EB1F4B}" type="slidenum">
              <a:rPr lang="en-US" smtClean="0"/>
              <a:pPr/>
              <a:t>25</a:t>
            </a:fld>
            <a:endParaRPr lang="en-US"/>
          </a:p>
        </p:txBody>
      </p:sp>
    </p:spTree>
    <p:extLst>
      <p:ext uri="{BB962C8B-B14F-4D97-AF65-F5344CB8AC3E}">
        <p14:creationId xmlns:p14="http://schemas.microsoft.com/office/powerpoint/2010/main" val="2213323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55F4E-6E48-4BC8-A931-32DED1EB1F4B}" type="slidenum">
              <a:rPr lang="en-US" smtClean="0"/>
              <a:pPr/>
              <a:t>26</a:t>
            </a:fld>
            <a:endParaRPr lang="en-US"/>
          </a:p>
        </p:txBody>
      </p:sp>
    </p:spTree>
    <p:extLst>
      <p:ext uri="{BB962C8B-B14F-4D97-AF65-F5344CB8AC3E}">
        <p14:creationId xmlns:p14="http://schemas.microsoft.com/office/powerpoint/2010/main" val="4011868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3</a:t>
            </a:fld>
            <a:endParaRPr lang="en-US"/>
          </a:p>
        </p:txBody>
      </p:sp>
      <p:sp>
        <p:nvSpPr>
          <p:cNvPr id="5" name="Header Placeholder 4"/>
          <p:cNvSpPr>
            <a:spLocks noGrp="1"/>
          </p:cNvSpPr>
          <p:nvPr>
            <p:ph type="hdr" sz="quarter" idx="11"/>
          </p:nvPr>
        </p:nvSpPr>
        <p:spPr/>
        <p:txBody>
          <a:bodyPr/>
          <a:lstStyle/>
          <a:p>
            <a:r>
              <a:rPr lang="en-US" smtClean="0"/>
              <a:t>Why is the Delta so Important –            and Why Can't We Fix It?</a:t>
            </a:r>
            <a:endParaRPr lang="en-US"/>
          </a:p>
        </p:txBody>
      </p:sp>
    </p:spTree>
    <p:extLst>
      <p:ext uri="{BB962C8B-B14F-4D97-AF65-F5344CB8AC3E}">
        <p14:creationId xmlns:p14="http://schemas.microsoft.com/office/powerpoint/2010/main" val="2835763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1" u="none" kern="1200" dirty="0" smtClean="0">
                <a:solidFill>
                  <a:schemeClr val="tx1"/>
                </a:solidFill>
                <a:effectLst/>
                <a:latin typeface="Arial" pitchFamily="34" charset="0"/>
                <a:ea typeface="+mn-ea"/>
                <a:cs typeface="+mn-cs"/>
              </a:rPr>
              <a:t>California</a:t>
            </a:r>
            <a:r>
              <a:rPr lang="en-US" sz="1200" b="1" u="none" kern="1200" baseline="0" dirty="0" smtClean="0">
                <a:solidFill>
                  <a:schemeClr val="tx1"/>
                </a:solidFill>
                <a:effectLst/>
                <a:latin typeface="Arial" pitchFamily="34" charset="0"/>
                <a:ea typeface="+mn-ea"/>
                <a:cs typeface="+mn-cs"/>
              </a:rPr>
              <a:t> has extremely variable rainfall/precipitation. </a:t>
            </a:r>
            <a:endParaRPr lang="en-US" sz="1200" b="1" u="none"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There is never an “average” water year for our state – We get nearly all of our annual precipitation</a:t>
            </a:r>
            <a:r>
              <a:rPr lang="en-US" sz="1200" kern="1200" baseline="0" dirty="0" smtClean="0">
                <a:solidFill>
                  <a:schemeClr val="tx1"/>
                </a:solidFill>
                <a:effectLst/>
                <a:latin typeface="Arial" pitchFamily="34" charset="0"/>
                <a:ea typeface="+mn-ea"/>
                <a:cs typeface="+mn-cs"/>
              </a:rPr>
              <a:t> in 3-5 large storm events. </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We historically have multiple dry years and wet years in a row</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Our water</a:t>
            </a:r>
            <a:r>
              <a:rPr lang="en-US" sz="1200" kern="1200" baseline="0" dirty="0" smtClean="0">
                <a:solidFill>
                  <a:schemeClr val="tx1"/>
                </a:solidFill>
                <a:effectLst/>
                <a:latin typeface="Arial" pitchFamily="34" charset="0"/>
                <a:ea typeface="+mn-ea"/>
                <a:cs typeface="+mn-cs"/>
              </a:rPr>
              <a:t> infrastructure system was designed generally to deal with variability, although we expect the extreme events to get more extreme with climate change in the form of d</a:t>
            </a:r>
            <a:r>
              <a:rPr lang="en-US" sz="1200" kern="1200" dirty="0" smtClean="0">
                <a:solidFill>
                  <a:schemeClr val="tx1"/>
                </a:solidFill>
                <a:effectLst/>
                <a:latin typeface="Arial" pitchFamily="34" charset="0"/>
                <a:ea typeface="+mn-ea"/>
                <a:cs typeface="+mn-cs"/>
              </a:rPr>
              <a:t>roughts, flooding</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We are entering the</a:t>
            </a:r>
            <a:r>
              <a:rPr lang="en-US" sz="1200" kern="1200" baseline="0" dirty="0" smtClean="0">
                <a:solidFill>
                  <a:schemeClr val="tx1"/>
                </a:solidFill>
                <a:effectLst/>
                <a:latin typeface="Arial" pitchFamily="34" charset="0"/>
                <a:ea typeface="+mn-ea"/>
                <a:cs typeface="+mn-cs"/>
              </a:rPr>
              <a:t> 5</a:t>
            </a:r>
            <a:r>
              <a:rPr lang="en-US" sz="1200" kern="1200" baseline="30000" dirty="0" smtClean="0">
                <a:solidFill>
                  <a:schemeClr val="tx1"/>
                </a:solidFill>
                <a:effectLst/>
                <a:latin typeface="Arial" pitchFamily="34" charset="0"/>
                <a:ea typeface="+mn-ea"/>
                <a:cs typeface="+mn-cs"/>
              </a:rPr>
              <a:t>th</a:t>
            </a:r>
            <a:r>
              <a:rPr lang="en-US" sz="1200" kern="1200" baseline="0" dirty="0" smtClean="0">
                <a:solidFill>
                  <a:schemeClr val="tx1"/>
                </a:solidFill>
                <a:effectLst/>
                <a:latin typeface="Arial" pitchFamily="34" charset="0"/>
                <a:ea typeface="+mn-ea"/>
                <a:cs typeface="+mn-cs"/>
              </a:rPr>
              <a:t> year of drought right now</a:t>
            </a:r>
            <a:endParaRPr lang="en-US" sz="120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4</a:t>
            </a:fld>
            <a:endParaRPr lang="en-US"/>
          </a:p>
        </p:txBody>
      </p:sp>
    </p:spTree>
    <p:extLst>
      <p:ext uri="{BB962C8B-B14F-4D97-AF65-F5344CB8AC3E}">
        <p14:creationId xmlns:p14="http://schemas.microsoft.com/office/powerpoint/2010/main" val="3733973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b="1" kern="1200" dirty="0" smtClean="0">
                <a:solidFill>
                  <a:schemeClr val="tx1"/>
                </a:solidFill>
                <a:effectLst/>
                <a:latin typeface="Arial" pitchFamily="34" charset="0"/>
                <a:ea typeface="+mn-ea"/>
                <a:cs typeface="+mn-cs"/>
              </a:rPr>
              <a:t>In</a:t>
            </a:r>
            <a:r>
              <a:rPr lang="en-US" sz="1200" b="1" kern="1200" baseline="0" dirty="0" smtClean="0">
                <a:solidFill>
                  <a:schemeClr val="tx1"/>
                </a:solidFill>
                <a:effectLst/>
                <a:latin typeface="Arial" pitchFamily="34" charset="0"/>
                <a:ea typeface="+mn-ea"/>
                <a:cs typeface="+mn-cs"/>
              </a:rPr>
              <a:t> California most people live in the South and on the Coast, while most rain and snow falls in the North. There is a geographic disconnect between where demand is high and where water is available.</a:t>
            </a:r>
            <a:endParaRPr lang="en-US" sz="1200" b="1"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baseline="0" dirty="0" smtClean="0">
                <a:solidFill>
                  <a:schemeClr val="tx1"/>
                </a:solidFill>
                <a:effectLst/>
                <a:latin typeface="Arial" pitchFamily="34" charset="0"/>
                <a:ea typeface="+mn-ea"/>
                <a:cs typeface="+mn-cs"/>
              </a:rPr>
              <a:t>Los Angeles and San Francisco Bay Area (19 million and 7 million)</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Some of your countries may have </a:t>
            </a:r>
            <a:r>
              <a:rPr lang="en-US" sz="1200" kern="1200" dirty="0" err="1" smtClean="0">
                <a:solidFill>
                  <a:schemeClr val="tx1"/>
                </a:solidFill>
                <a:effectLst/>
                <a:latin typeface="Arial" pitchFamily="34" charset="0"/>
                <a:ea typeface="+mn-ea"/>
                <a:cs typeface="+mn-cs"/>
              </a:rPr>
              <a:t>have</a:t>
            </a:r>
            <a:r>
              <a:rPr lang="en-US" sz="1200" kern="1200" dirty="0" smtClean="0">
                <a:solidFill>
                  <a:schemeClr val="tx1"/>
                </a:solidFill>
                <a:effectLst/>
                <a:latin typeface="Arial" pitchFamily="34" charset="0"/>
                <a:ea typeface="+mn-ea"/>
                <a:cs typeface="+mn-cs"/>
              </a:rPr>
              <a:t> similar challenges</a:t>
            </a: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California produces much of the nation’s fruits and vegetables, and also exports internationally. This produce is largely grown in the inland valleys,</a:t>
            </a:r>
            <a:r>
              <a:rPr lang="en-US" sz="1200" kern="1200" baseline="0" dirty="0" smtClean="0">
                <a:solidFill>
                  <a:schemeClr val="tx1"/>
                </a:solidFill>
                <a:effectLst/>
                <a:latin typeface="Arial" pitchFamily="34" charset="0"/>
                <a:ea typeface="+mn-ea"/>
                <a:cs typeface="+mn-cs"/>
              </a:rPr>
              <a:t> including the San Joaquin Valley, which often has critical water shortages. </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CA has built an elaborate storage and conveyance system to distribute water to where the population</a:t>
            </a:r>
            <a:r>
              <a:rPr lang="en-US" sz="1200" kern="1200" baseline="0" dirty="0" smtClean="0">
                <a:solidFill>
                  <a:schemeClr val="tx1"/>
                </a:solidFill>
                <a:effectLst/>
                <a:latin typeface="Arial" pitchFamily="34" charset="0"/>
                <a:ea typeface="+mn-ea"/>
                <a:cs typeface="+mn-cs"/>
              </a:rPr>
              <a:t> is and where the agricultural demand is, and to even out across extreme wet/dry periods.</a:t>
            </a:r>
          </a:p>
          <a:p>
            <a:pPr marL="628650" lvl="1" indent="-171450">
              <a:buFont typeface="Arial" panose="020B0604020202020204" pitchFamily="34" charset="0"/>
              <a:buChar char="•"/>
            </a:pPr>
            <a:r>
              <a:rPr lang="en-US" sz="1200" kern="1200" baseline="0" dirty="0" smtClean="0">
                <a:solidFill>
                  <a:schemeClr val="tx1"/>
                </a:solidFill>
                <a:effectLst/>
                <a:latin typeface="Arial" pitchFamily="34" charset="0"/>
                <a:ea typeface="+mn-ea"/>
                <a:cs typeface="+mn-cs"/>
              </a:rPr>
              <a:t>California water managers must manage around this situation.</a:t>
            </a:r>
            <a:endParaRPr lang="en-US" sz="1200" kern="1200" dirty="0" smtClean="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5</a:t>
            </a:fld>
            <a:endParaRPr lang="en-US"/>
          </a:p>
        </p:txBody>
      </p:sp>
    </p:spTree>
    <p:extLst>
      <p:ext uri="{BB962C8B-B14F-4D97-AF65-F5344CB8AC3E}">
        <p14:creationId xmlns:p14="http://schemas.microsoft.com/office/powerpoint/2010/main" val="169895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C55F4E-6E48-4BC8-A931-32DED1EB1F4B}" type="slidenum">
              <a:rPr lang="en-US" smtClean="0"/>
              <a:pPr/>
              <a:t>6</a:t>
            </a:fld>
            <a:endParaRPr lang="en-US"/>
          </a:p>
        </p:txBody>
      </p:sp>
    </p:spTree>
    <p:extLst>
      <p:ext uri="{BB962C8B-B14F-4D97-AF65-F5344CB8AC3E}">
        <p14:creationId xmlns:p14="http://schemas.microsoft.com/office/powerpoint/2010/main" val="386763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70ACD8F-B358-4899-A000-80DD45739832}" type="slidenum">
              <a:rPr lang="en-US"/>
              <a:pPr/>
              <a:t>7</a:t>
            </a:fld>
            <a:endParaRPr lang="en-US"/>
          </a:p>
        </p:txBody>
      </p:sp>
      <p:sp>
        <p:nvSpPr>
          <p:cNvPr id="58370" name="Rectangle 7"/>
          <p:cNvSpPr txBox="1">
            <a:spLocks noGrp="1" noChangeArrowheads="1"/>
          </p:cNvSpPr>
          <p:nvPr/>
        </p:nvSpPr>
        <p:spPr bwMode="auto">
          <a:xfrm>
            <a:off x="3887792" y="8831272"/>
            <a:ext cx="2970212" cy="465137"/>
          </a:xfrm>
          <a:prstGeom prst="rect">
            <a:avLst/>
          </a:prstGeom>
          <a:noFill/>
          <a:ln w="9525">
            <a:noFill/>
            <a:miter lim="800000"/>
            <a:headEnd/>
            <a:tailEnd/>
          </a:ln>
        </p:spPr>
        <p:txBody>
          <a:bodyPr lIns="93071" tIns="46535" rIns="93071" bIns="46535" anchor="b"/>
          <a:lstStyle/>
          <a:p>
            <a:pPr algn="r" defTabSz="931863" eaLnBrk="0" hangingPunct="0"/>
            <a:fld id="{814F34B2-90E4-49FE-B571-056B8253628B}" type="slidenum">
              <a:rPr lang="en-US" sz="1200">
                <a:ea typeface="Geneva"/>
                <a:cs typeface="Geneva"/>
              </a:rPr>
              <a:pPr algn="r" defTabSz="931863" eaLnBrk="0" hangingPunct="0"/>
              <a:t>7</a:t>
            </a:fld>
            <a:endParaRPr lang="en-US" sz="1200">
              <a:ea typeface="Geneva"/>
              <a:cs typeface="Geneva"/>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1" y="4416433"/>
            <a:ext cx="5029200" cy="4183063"/>
          </a:xfrm>
        </p:spPr>
        <p:txBody>
          <a:bodyPr lIns="93071" tIns="46535" rIns="93071" bIns="46535"/>
          <a:lstStyle/>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Water mostly falls in northern California mountains/Sierra Nevada</a:t>
            </a:r>
            <a:r>
              <a:rPr lang="en-US" sz="1200" kern="1200" baseline="0" dirty="0" smtClean="0">
                <a:solidFill>
                  <a:schemeClr val="tx1"/>
                </a:solidFill>
                <a:effectLst/>
                <a:latin typeface="Arial" pitchFamily="34" charset="0"/>
                <a:ea typeface="+mn-ea"/>
                <a:cs typeface="+mn-cs"/>
              </a:rPr>
              <a:t> as rain or snow, </a:t>
            </a:r>
            <a:r>
              <a:rPr lang="en-US" sz="1200" kern="1200" dirty="0" smtClean="0">
                <a:solidFill>
                  <a:schemeClr val="tx1"/>
                </a:solidFill>
                <a:effectLst/>
                <a:latin typeface="Arial" pitchFamily="34" charset="0"/>
                <a:ea typeface="+mn-ea"/>
                <a:cs typeface="+mn-cs"/>
              </a:rPr>
              <a:t>is stored in reservoirs, and released into</a:t>
            </a:r>
            <a:r>
              <a:rPr lang="en-US" sz="1200" kern="1200" baseline="0" dirty="0" smtClean="0">
                <a:solidFill>
                  <a:schemeClr val="tx1"/>
                </a:solidFill>
                <a:effectLst/>
                <a:latin typeface="Arial" pitchFamily="34" charset="0"/>
                <a:ea typeface="+mn-ea"/>
                <a:cs typeface="+mn-cs"/>
              </a:rPr>
              <a:t> the Delta.</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Large pumping plants </a:t>
            </a:r>
            <a:r>
              <a:rPr lang="en-US" sz="1200" kern="1200" dirty="0" smtClean="0">
                <a:solidFill>
                  <a:schemeClr val="tx1"/>
                </a:solidFill>
                <a:effectLst/>
                <a:latin typeface="Arial" pitchFamily="34" charset="0"/>
                <a:ea typeface="+mn-ea"/>
                <a:cs typeface="+mn-cs"/>
              </a:rPr>
              <a:t>in </a:t>
            </a:r>
            <a:r>
              <a:rPr lang="en-US" sz="1200" kern="1200" dirty="0" smtClean="0">
                <a:solidFill>
                  <a:schemeClr val="tx1"/>
                </a:solidFill>
                <a:effectLst/>
                <a:latin typeface="Arial" pitchFamily="34" charset="0"/>
                <a:ea typeface="+mn-ea"/>
                <a:cs typeface="+mn-cs"/>
              </a:rPr>
              <a:t>the south of the Delta reverse water flows to pull</a:t>
            </a:r>
            <a:r>
              <a:rPr lang="en-US" sz="1200" kern="1200" baseline="0" dirty="0" smtClean="0">
                <a:solidFill>
                  <a:schemeClr val="tx1"/>
                </a:solidFill>
                <a:effectLst/>
                <a:latin typeface="Arial" pitchFamily="34" charset="0"/>
                <a:ea typeface="+mn-ea"/>
                <a:cs typeface="+mn-cs"/>
              </a:rPr>
              <a:t> water across the Delta</a:t>
            </a:r>
            <a:endParaRPr lang="en-US" sz="1200" kern="1200" dirty="0" smtClean="0">
              <a:solidFill>
                <a:schemeClr val="tx1"/>
              </a:solidFill>
              <a:effectLst/>
              <a:latin typeface="Arial" pitchFamily="34" charset="0"/>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Arial" pitchFamily="34" charset="0"/>
                <a:ea typeface="+mn-ea"/>
                <a:cs typeface="+mn-cs"/>
              </a:rPr>
              <a:t>Water releases from reservoirs must also help repel intruding</a:t>
            </a:r>
            <a:r>
              <a:rPr lang="en-US" sz="1200" kern="1200" baseline="0" dirty="0" smtClean="0">
                <a:solidFill>
                  <a:schemeClr val="tx1"/>
                </a:solidFill>
                <a:effectLst/>
                <a:latin typeface="Arial" pitchFamily="34" charset="0"/>
                <a:ea typeface="+mn-ea"/>
                <a:cs typeface="+mn-cs"/>
              </a:rPr>
              <a:t> </a:t>
            </a:r>
            <a:r>
              <a:rPr lang="en-US" sz="1200" kern="1200" baseline="0" dirty="0" smtClean="0">
                <a:solidFill>
                  <a:schemeClr val="tx1"/>
                </a:solidFill>
                <a:effectLst/>
                <a:latin typeface="Arial" pitchFamily="34" charset="0"/>
                <a:ea typeface="+mn-ea"/>
                <a:cs typeface="+mn-cs"/>
              </a:rPr>
              <a:t>seawater </a:t>
            </a:r>
            <a:r>
              <a:rPr lang="en-US" sz="1200" kern="1200" baseline="0" dirty="0" smtClean="0">
                <a:solidFill>
                  <a:schemeClr val="tx1"/>
                </a:solidFill>
                <a:effectLst/>
                <a:latin typeface="Arial" pitchFamily="34" charset="0"/>
                <a:ea typeface="+mn-ea"/>
                <a:cs typeface="+mn-cs"/>
              </a:rPr>
              <a:t>- manage tidal influence</a:t>
            </a:r>
          </a:p>
          <a:p>
            <a:pPr marL="628650" lvl="1" indent="-171450">
              <a:buFont typeface="Arial" panose="020B0604020202020204" pitchFamily="34" charset="0"/>
              <a:buChar char="•"/>
            </a:pPr>
            <a:r>
              <a:rPr lang="en-US" sz="1200" kern="1200" baseline="0" dirty="0" smtClean="0">
                <a:solidFill>
                  <a:schemeClr val="tx1"/>
                </a:solidFill>
                <a:effectLst/>
                <a:latin typeface="Arial" pitchFamily="34" charset="0"/>
                <a:ea typeface="+mn-ea"/>
                <a:cs typeface="+mn-cs"/>
              </a:rPr>
              <a:t>Pre pumps and reservoirs there were seasonal floods, dry periods. Now it is a human-managed freshwater system year round.</a:t>
            </a:r>
          </a:p>
          <a:p>
            <a:pPr marL="628650" lvl="1" indent="-171450">
              <a:buFont typeface="Arial" panose="020B0604020202020204" pitchFamily="34" charset="0"/>
              <a:buChar char="•"/>
            </a:pPr>
            <a:r>
              <a:rPr lang="en-US" sz="1200" kern="1200" baseline="0" dirty="0" smtClean="0">
                <a:solidFill>
                  <a:schemeClr val="tx1"/>
                </a:solidFill>
                <a:effectLst/>
                <a:latin typeface="Arial" pitchFamily="34" charset="0"/>
                <a:ea typeface="+mn-ea"/>
                <a:cs typeface="+mn-cs"/>
              </a:rPr>
              <a:t>It is a constant balance between fresh and salt water, especially during droughts </a:t>
            </a:r>
          </a:p>
          <a:p>
            <a:pPr marL="628650" lvl="1" indent="-171450">
              <a:buFont typeface="Arial" panose="020B0604020202020204" pitchFamily="34" charset="0"/>
              <a:buChar char="•"/>
            </a:pPr>
            <a:r>
              <a:rPr lang="en-US" sz="1200" kern="1200" baseline="0" dirty="0" smtClean="0">
                <a:solidFill>
                  <a:schemeClr val="tx1"/>
                </a:solidFill>
                <a:effectLst/>
                <a:latin typeface="Arial" pitchFamily="34" charset="0"/>
                <a:ea typeface="+mn-ea"/>
                <a:cs typeface="+mn-cs"/>
              </a:rPr>
              <a:t>ALL OF THIS IS HAPPENING IN AN ESTUARY, HOME TO 750 types of Bird and Fish Species</a:t>
            </a:r>
            <a:endParaRPr lang="en-US" sz="1200" kern="1200" dirty="0" smtClean="0">
              <a:solidFill>
                <a:schemeClr val="tx1"/>
              </a:solidFill>
              <a:effectLst/>
              <a:latin typeface="Arial" pitchFamily="34" charset="0"/>
              <a:ea typeface="+mn-ea"/>
              <a:cs typeface="+mn-cs"/>
            </a:endParaRP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5907" y="8891431"/>
            <a:ext cx="2972097" cy="465690"/>
          </a:xfrm>
          <a:prstGeom prst="rect">
            <a:avLst/>
          </a:prstGeom>
          <a:noFill/>
          <a:ln w="12699">
            <a:noFill/>
            <a:miter lim="800000"/>
            <a:headEnd type="none" w="sm" len="sm"/>
            <a:tailEnd type="none" w="sm" len="sm"/>
          </a:ln>
        </p:spPr>
        <p:txBody>
          <a:bodyPr lIns="92393" tIns="46195" rIns="92393" bIns="46195" anchor="b"/>
          <a:lstStyle/>
          <a:p>
            <a:pPr algn="r" defTabSz="918064"/>
            <a:fld id="{A39302C2-87A8-4005-B748-C9CE8D26449E}" type="slidenum">
              <a:rPr lang="en-US" sz="1300">
                <a:latin typeface="Times New Roman" pitchFamily="18" charset="0"/>
              </a:rPr>
              <a:pPr algn="r" defTabSz="918064"/>
              <a:t>8</a:t>
            </a:fld>
            <a:endParaRPr lang="en-US" sz="1300" dirty="0">
              <a:latin typeface="Times New Roman" pitchFamily="18"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en-US" b="1" dirty="0" smtClean="0">
              <a:latin typeface="Arial" pitchFamily="34" charset="0"/>
            </a:endParaRPr>
          </a:p>
        </p:txBody>
      </p:sp>
    </p:spTree>
    <p:extLst>
      <p:ext uri="{BB962C8B-B14F-4D97-AF65-F5344CB8AC3E}">
        <p14:creationId xmlns:p14="http://schemas.microsoft.com/office/powerpoint/2010/main" val="187061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C55F4E-6E48-4BC8-A931-32DED1EB1F4B}" type="slidenum">
              <a:rPr lang="en-US" smtClean="0"/>
              <a:pPr/>
              <a:t>9</a:t>
            </a:fld>
            <a:endParaRPr lang="en-US"/>
          </a:p>
        </p:txBody>
      </p:sp>
    </p:spTree>
    <p:extLst>
      <p:ext uri="{BB962C8B-B14F-4D97-AF65-F5344CB8AC3E}">
        <p14:creationId xmlns:p14="http://schemas.microsoft.com/office/powerpoint/2010/main" val="3400603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0"/>
          <p:cNvSpPr>
            <a:spLocks noGrp="1"/>
          </p:cNvSpPr>
          <p:nvPr userDrawn="1">
            <p:ph type="sldNum" sz="quarter" idx="11"/>
          </p:nvPr>
        </p:nvSpPr>
        <p:spPr/>
        <p:txBody>
          <a:bodyPr/>
          <a:lstStyle>
            <a:lvl1pPr algn="ctr">
              <a:defRPr/>
            </a:lvl1pPr>
          </a:lstStyle>
          <a:p>
            <a:pPr>
              <a:defRPr/>
            </a:pPr>
            <a:fld id="{9B61FC0B-72B5-4429-A24E-5050BAA9D8D3}"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userDrawn="1">
            <p:ph type="sldNum" sz="quarter" idx="11"/>
          </p:nvPr>
        </p:nvSpPr>
        <p:spPr>
          <a:ln/>
        </p:spPr>
        <p:txBody>
          <a:bodyPr/>
          <a:lstStyle>
            <a:lvl1pPr>
              <a:defRPr/>
            </a:lvl1pPr>
          </a:lstStyle>
          <a:p>
            <a:pPr>
              <a:defRPr/>
            </a:pPr>
            <a:fld id="{BE11BD2D-8946-48BE-8184-A826BC0A2E3B}"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762000" y="1524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724400"/>
          </a:xfrm>
          <a:prstGeom prst="rect">
            <a:avLst/>
          </a:prstGeom>
        </p:spPr>
        <p:txBody>
          <a:bodyPr/>
          <a:lstStyle/>
          <a:p>
            <a:pPr lvl="0"/>
            <a:endParaRPr lang="en-US" noProof="0"/>
          </a:p>
        </p:txBody>
      </p:sp>
      <p:sp>
        <p:nvSpPr>
          <p:cNvPr id="4" name="Slide Number Placeholder 7"/>
          <p:cNvSpPr>
            <a:spLocks noGrp="1"/>
          </p:cNvSpPr>
          <p:nvPr>
            <p:ph type="sldNum" sz="quarter" idx="10"/>
          </p:nvPr>
        </p:nvSpPr>
        <p:spPr>
          <a:xfrm>
            <a:off x="8534400" y="6464300"/>
            <a:ext cx="685800" cy="365125"/>
          </a:xfrm>
        </p:spPr>
        <p:txBody>
          <a:bodyPr/>
          <a:lstStyle>
            <a:lvl1pPr algn="ctr" eaLnBrk="0" hangingPunct="0">
              <a:defRPr sz="2000">
                <a:effectLst>
                  <a:outerShdw blurRad="50800" dist="38100" dir="2700000" algn="tl" rotWithShape="0">
                    <a:prstClr val="black"/>
                  </a:outerShdw>
                </a:effectLst>
                <a:latin typeface="Arial" charset="0"/>
                <a:cs typeface="+mn-cs"/>
              </a:defRPr>
            </a:lvl1pPr>
          </a:lstStyle>
          <a:p>
            <a:pPr>
              <a:defRPr/>
            </a:pPr>
            <a:fld id="{D41027B2-40C6-4212-937E-6A62CEE6E209}" type="slidenum">
              <a:rPr lang="en-US"/>
              <a:pPr>
                <a:defRPr/>
              </a:pPr>
              <a:t>‹#›</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52400"/>
            <a:ext cx="9144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596A9C-3E80-455B-8650-3D719D153A48}" type="slidenum">
              <a:rPr lang="en-US" smtClean="0"/>
              <a:pPr/>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A960CD-1EE1-45E1-AF03-A2610803683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endParaRPr lang="en-US"/>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3ABC5F24-35F0-40F1-A70A-991CFD3C52D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EA93EF-48E2-48CF-8392-E54FDFEA5C0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D3BCE3-85AC-453F-BF01-92118B9C1E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userDrawn="1">
            <p:ph type="sldNum" sz="quarter" idx="11"/>
          </p:nvPr>
        </p:nvSpPr>
        <p:spPr>
          <a:ln/>
        </p:spPr>
        <p:txBody>
          <a:bodyPr/>
          <a:lstStyle>
            <a:lvl1pPr>
              <a:defRPr/>
            </a:lvl1pPr>
          </a:lstStyle>
          <a:p>
            <a:pPr>
              <a:defRPr/>
            </a:pPr>
            <a:fld id="{D07AA89D-0402-4D73-939D-7725109974C8}"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AFFB96-8766-4C8F-B749-645F78222F9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81BB65-3183-4BAA-A306-C36C6EDC4B1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901F91-B5F4-46FA-A253-EC13CC9F3647}"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416E2E-B132-4F56-A267-D41133CBE8FF}"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04AF4-99DF-49B2-82DE-16C1B9769546}"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969A00-B4BA-4290-8A42-051DA8D3336D}"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7" descr="Delta_CA_Water_CVR_v1.jpg"/>
          <p:cNvPicPr>
            <a:picLocks noChangeAspect="1"/>
          </p:cNvPicPr>
          <p:nvPr userDrawn="1"/>
        </p:nvPicPr>
        <p:blipFill>
          <a:blip r:embed="rId2" cstate="print"/>
          <a:srcRect/>
          <a:stretch>
            <a:fillRect/>
          </a:stretch>
        </p:blipFill>
        <p:spPr bwMode="auto">
          <a:xfrm>
            <a:off x="0" y="-106363"/>
            <a:ext cx="9388475" cy="7040563"/>
          </a:xfrm>
          <a:prstGeom prst="rect">
            <a:avLst/>
          </a:prstGeom>
          <a:noFill/>
          <a:ln w="9525">
            <a:noFill/>
            <a:miter lim="800000"/>
            <a:headEnd/>
            <a:tailEnd/>
          </a:ln>
        </p:spPr>
      </p:pic>
      <p:sp>
        <p:nvSpPr>
          <p:cNvPr id="2" name="Title 1"/>
          <p:cNvSpPr>
            <a:spLocks noGrp="1"/>
          </p:cNvSpPr>
          <p:nvPr>
            <p:ph type="ctrTitle"/>
          </p:nvPr>
        </p:nvSpPr>
        <p:spPr>
          <a:xfrm>
            <a:off x="152400" y="609600"/>
            <a:ext cx="4267200" cy="1470025"/>
          </a:xfrm>
        </p:spPr>
        <p:txBody>
          <a:bodyPr/>
          <a:lstStyle>
            <a:lvl1pPr>
              <a:defRPr sz="3600" b="1">
                <a:solidFill>
                  <a:schemeClr val="bg1"/>
                </a:solidFill>
                <a:effectLst>
                  <a:outerShdw blurRad="38100" dist="38100" dir="2700000" algn="tl">
                    <a:srgbClr val="000000">
                      <a:alpha val="43137"/>
                    </a:srgbClr>
                  </a:outerShdw>
                </a:effectLst>
                <a:latin typeface="Arial Narrow"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381000" y="6356350"/>
            <a:ext cx="2133600" cy="365125"/>
          </a:xfrm>
          <a:prstGeom prst="rect">
            <a:avLst/>
          </a:prstGeom>
        </p:spPr>
        <p:txBody>
          <a:bodyPr/>
          <a:lstStyle>
            <a:lvl1pPr fontAlgn="auto">
              <a:spcBef>
                <a:spcPts val="0"/>
              </a:spcBef>
              <a:spcAft>
                <a:spcPts val="0"/>
              </a:spcAft>
              <a:defRPr b="1">
                <a:solidFill>
                  <a:schemeClr val="bg1"/>
                </a:solidFill>
                <a:latin typeface="+mn-lt"/>
              </a:defRPr>
            </a:lvl1pPr>
          </a:lstStyle>
          <a:p>
            <a:pPr>
              <a:defRPr/>
            </a:pPr>
            <a:fld id="{489F5D3B-4A56-46A0-A521-CA37D0243E26}" type="datetime1">
              <a:rPr lang="en-US"/>
              <a:pPr>
                <a:defRPr/>
              </a:pPr>
              <a:t>5/15/2018</a:t>
            </a:fld>
            <a:endParaRPr lang="en-US" dirty="0"/>
          </a:p>
        </p:txBody>
      </p:sp>
      <p:sp>
        <p:nvSpPr>
          <p:cNvPr id="5" name="Footer Placeholder 4"/>
          <p:cNvSpPr>
            <a:spLocks noGrp="1"/>
          </p:cNvSpPr>
          <p:nvPr>
            <p:ph type="ftr" sz="quarter" idx="11"/>
          </p:nvPr>
        </p:nvSpPr>
        <p:spPr>
          <a:xfrm>
            <a:off x="30480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AB910-AD9E-4164-AEA9-F27C4D55FAFD}"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0"/>
          <p:cNvSpPr>
            <a:spLocks noGrp="1"/>
          </p:cNvSpPr>
          <p:nvPr userDrawn="1">
            <p:ph type="sldNum" sz="quarter" idx="11"/>
          </p:nvPr>
        </p:nvSpPr>
        <p:spPr>
          <a:ln/>
        </p:spPr>
        <p:txBody>
          <a:bodyPr/>
          <a:lstStyle>
            <a:lvl1pPr>
              <a:defRPr/>
            </a:lvl1pPr>
          </a:lstStyle>
          <a:p>
            <a:pPr>
              <a:defRPr/>
            </a:pPr>
            <a:fld id="{3DB05177-ED04-486B-9A26-3BE93E1F78D1}" type="slidenum">
              <a:rPr lang="en-US"/>
              <a:pPr>
                <a:defRPr/>
              </a:pPr>
              <a:t>‹#›</a:t>
            </a:fld>
            <a:endParaRPr lang="en-US" dirty="0"/>
          </a:p>
        </p:txBody>
      </p:sp>
    </p:spTree>
    <p:extLst>
      <p:ext uri="{BB962C8B-B14F-4D97-AF65-F5344CB8AC3E}">
        <p14:creationId xmlns:p14="http://schemas.microsoft.com/office/powerpoint/2010/main" val="341427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99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01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userDrawn="1">
            <p:ph type="sldNum" sz="quarter" idx="11"/>
          </p:nvPr>
        </p:nvSpPr>
        <p:spPr>
          <a:ln/>
        </p:spPr>
        <p:txBody>
          <a:bodyPr/>
          <a:lstStyle>
            <a:lvl1pPr>
              <a:defRPr/>
            </a:lvl1pPr>
          </a:lstStyle>
          <a:p>
            <a:pPr>
              <a:defRPr/>
            </a:pPr>
            <a:fld id="{3DB05177-ED04-486B-9A26-3BE93E1F78D1}" type="slidenum">
              <a:rPr lang="en-US"/>
              <a:pPr>
                <a:defRPr/>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609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053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554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29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11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333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290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185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2DCEC-5F08-48EC-8CAE-1E421A804E0C}" type="datetimeFigureOut">
              <a:rPr lang="en-US">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07F94-A914-4D30-B496-7A925821913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147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7" descr="Delta_CA_Water_CVR_v1.jpg"/>
          <p:cNvPicPr>
            <a:picLocks noChangeAspect="1"/>
          </p:cNvPicPr>
          <p:nvPr userDrawn="1"/>
        </p:nvPicPr>
        <p:blipFill>
          <a:blip r:embed="rId2" cstate="print"/>
          <a:srcRect/>
          <a:stretch>
            <a:fillRect/>
          </a:stretch>
        </p:blipFill>
        <p:spPr bwMode="auto">
          <a:xfrm>
            <a:off x="0" y="-106363"/>
            <a:ext cx="9388475" cy="7040563"/>
          </a:xfrm>
          <a:prstGeom prst="rect">
            <a:avLst/>
          </a:prstGeom>
          <a:noFill/>
          <a:ln w="9525">
            <a:noFill/>
            <a:miter lim="800000"/>
            <a:headEnd/>
            <a:tailEnd/>
          </a:ln>
        </p:spPr>
      </p:pic>
      <p:sp>
        <p:nvSpPr>
          <p:cNvPr id="2" name="Title 1"/>
          <p:cNvSpPr>
            <a:spLocks noGrp="1"/>
          </p:cNvSpPr>
          <p:nvPr>
            <p:ph type="ctrTitle"/>
          </p:nvPr>
        </p:nvSpPr>
        <p:spPr>
          <a:xfrm>
            <a:off x="152400" y="609600"/>
            <a:ext cx="4267200" cy="1470025"/>
          </a:xfrm>
        </p:spPr>
        <p:txBody>
          <a:bodyPr/>
          <a:lstStyle>
            <a:lvl1pPr>
              <a:defRPr sz="3600" b="1">
                <a:solidFill>
                  <a:schemeClr val="bg1"/>
                </a:solidFill>
                <a:effectLst>
                  <a:outerShdw blurRad="38100" dist="38100" dir="2700000" algn="tl">
                    <a:srgbClr val="000000">
                      <a:alpha val="43137"/>
                    </a:srgbClr>
                  </a:outerShdw>
                </a:effectLst>
                <a:latin typeface="Arial Narrow"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381000" y="6356350"/>
            <a:ext cx="2133600" cy="365125"/>
          </a:xfrm>
          <a:prstGeom prst="rect">
            <a:avLst/>
          </a:prstGeom>
        </p:spPr>
        <p:txBody>
          <a:bodyPr/>
          <a:lstStyle>
            <a:lvl1pPr fontAlgn="auto">
              <a:spcBef>
                <a:spcPts val="0"/>
              </a:spcBef>
              <a:spcAft>
                <a:spcPts val="0"/>
              </a:spcAft>
              <a:defRPr b="1">
                <a:solidFill>
                  <a:schemeClr val="bg1"/>
                </a:solidFill>
                <a:latin typeface="+mn-lt"/>
              </a:defRPr>
            </a:lvl1pPr>
          </a:lstStyle>
          <a:p>
            <a:pPr>
              <a:defRPr/>
            </a:pPr>
            <a:fld id="{489F5D3B-4A56-46A0-A521-CA37D0243E26}" type="datetime1">
              <a:rPr lang="en-US">
                <a:solidFill>
                  <a:prstClr val="white"/>
                </a:solidFill>
              </a:rPr>
              <a:pPr>
                <a:defRPr/>
              </a:pPr>
              <a:t>5/15/2018</a:t>
            </a:fld>
            <a:endParaRPr lang="en-US" dirty="0">
              <a:solidFill>
                <a:prstClr val="white"/>
              </a:solidFill>
            </a:endParaRPr>
          </a:p>
        </p:txBody>
      </p:sp>
      <p:sp>
        <p:nvSpPr>
          <p:cNvPr id="5" name="Footer Placeholder 4"/>
          <p:cNvSpPr>
            <a:spLocks noGrp="1"/>
          </p:cNvSpPr>
          <p:nvPr>
            <p:ph type="ftr" sz="quarter" idx="11"/>
          </p:nvPr>
        </p:nvSpPr>
        <p:spPr>
          <a:xfrm>
            <a:off x="30480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7AB910-AD9E-4164-AEA9-F27C4D55FAF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7009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userDrawn="1">
            <p:ph type="sldNum" sz="quarter" idx="10"/>
          </p:nvPr>
        </p:nvSpPr>
        <p:spPr>
          <a:ln/>
        </p:spPr>
        <p:txBody>
          <a:bodyPr/>
          <a:lstStyle>
            <a:lvl1pPr>
              <a:defRPr/>
            </a:lvl1pPr>
          </a:lstStyle>
          <a:p>
            <a:pPr>
              <a:defRPr/>
            </a:pPr>
            <a:fld id="{7F527154-A5F6-4C44-BB77-CE8649567A45}" type="slidenum">
              <a:rPr lang="en-US"/>
              <a:pPr>
                <a:defRPr/>
              </a:pPr>
              <a:t>‹#›</a:t>
            </a:fld>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pic>
        <p:nvPicPr>
          <p:cNvPr id="7" name="Picture 4" descr="Picture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7F527154-A5F6-4C44-BB77-CE8649567A45}"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EE0429C-57E5-4E53-B7F8-84C9EDFE9D5E}" type="slidenum">
              <a:rPr lang="en-US" smtClean="0"/>
              <a:pPr>
                <a:defRPr/>
              </a:pPr>
              <a:t>‹#›</a:t>
            </a:fld>
            <a:endParaRPr lang="en-US" dirty="0"/>
          </a:p>
        </p:txBody>
      </p:sp>
    </p:spTree>
  </p:cSld>
  <p:clrMapOvr>
    <a:masterClrMapping/>
  </p:clrMapOvr>
  <p:timing>
    <p:tnLst>
      <p:par>
        <p:cTn id="1" dur="indefinite" restart="never" nodeType="tmRoot"/>
      </p:par>
    </p:tn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D6858C87-095B-47B0-BD9F-863C7C3B2D81}"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0811F6C7-AA97-4965-88C7-3039BF1C6620}"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5/15/2018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E137397F-0792-4599-B73C-73CCDADE89F3}"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5/15/2018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87D728B-BD93-4825-B78D-97BC59F8E69D}"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6EE0429C-57E5-4E53-B7F8-84C9EDFE9D5E}" type="slidenum">
              <a:rPr lang="en-US" smtClean="0"/>
              <a:pPr>
                <a:defRPr/>
              </a:pPr>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5/15/2018</a:t>
            </a:fld>
            <a:endParaRPr lang="en-US" dirty="0"/>
          </a:p>
        </p:txBody>
      </p:sp>
      <p:sp>
        <p:nvSpPr>
          <p:cNvPr id="9" name="Slide Number Placeholder 8"/>
          <p:cNvSpPr>
            <a:spLocks noGrp="1"/>
          </p:cNvSpPr>
          <p:nvPr>
            <p:ph type="sldNum" sz="quarter" idx="11"/>
          </p:nvPr>
        </p:nvSpPr>
        <p:spPr/>
        <p:txBody>
          <a:bodyPr/>
          <a:lstStyle/>
          <a:p>
            <a:pPr>
              <a:defRPr/>
            </a:pPr>
            <a:fld id="{6EE0429C-57E5-4E53-B7F8-84C9EDFE9D5E}" type="slidenum">
              <a:rPr lang="en-US" smtClean="0"/>
              <a:pPr>
                <a:defRPr/>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timing>
    <p:tnLst>
      <p:par>
        <p:cTn id="1" dur="indefinite" restart="never" nodeType="tmRoot"/>
      </p:par>
    </p:tn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6EE0429C-57E5-4E53-B7F8-84C9EDFE9D5E}" type="slidenum">
              <a:rPr lang="en-US" smtClean="0"/>
              <a:pPr>
                <a:defRPr/>
              </a:pPr>
              <a:t>‹#›</a:t>
            </a:fld>
            <a:endParaRPr lang="en-US" dirty="0"/>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0"/>
          <p:cNvSpPr>
            <a:spLocks noGrp="1"/>
          </p:cNvSpPr>
          <p:nvPr userDrawn="1">
            <p:ph type="sldNum" sz="quarter" idx="10"/>
          </p:nvPr>
        </p:nvSpPr>
        <p:spPr>
          <a:ln/>
        </p:spPr>
        <p:txBody>
          <a:bodyPr/>
          <a:lstStyle>
            <a:lvl1pPr>
              <a:defRPr/>
            </a:lvl1pPr>
          </a:lstStyle>
          <a:p>
            <a:pPr>
              <a:defRPr/>
            </a:pPr>
            <a:fld id="{D6858C87-095B-47B0-BD9F-863C7C3B2D81}" type="slidenum">
              <a:rPr lang="en-US"/>
              <a:pPr>
                <a:defRPr/>
              </a:pPr>
              <a:t>‹#›</a:t>
            </a:fld>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6EE0429C-57E5-4E53-B7F8-84C9EDFE9D5E}" type="slidenum">
              <a:rPr lang="en-US" smtClean="0"/>
              <a:pPr>
                <a:defRPr/>
              </a:pPr>
              <a:t>‹#›</a:t>
            </a:fld>
            <a:endParaRPr lang="en-US" dirty="0"/>
          </a:p>
        </p:txBody>
      </p:sp>
    </p:spTree>
  </p:cSld>
  <p:clrMapOvr>
    <a:masterClrMapping/>
  </p:clrMapOvr>
  <p:timing>
    <p:tnLst>
      <p:par>
        <p:cTn id="1" dur="indefinite" restart="never" nodeType="tmRoot"/>
      </p:par>
    </p:tnLst>
  </p:timing>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userDrawn="1">
            <p:ph type="sldNum" sz="quarter" idx="11"/>
          </p:nvPr>
        </p:nvSpPr>
        <p:spPr>
          <a:ln/>
        </p:spPr>
        <p:txBody>
          <a:bodyPr/>
          <a:lstStyle>
            <a:lvl1pPr>
              <a:defRPr/>
            </a:lvl1pPr>
          </a:lstStyle>
          <a:p>
            <a:pPr>
              <a:defRPr/>
            </a:pPr>
            <a:fld id="{3DB05177-ED04-486B-9A26-3BE93E1F78D1}" type="slidenum">
              <a:rPr lang="en-US"/>
              <a:pPr>
                <a:defRPr/>
              </a:pPr>
              <a:t>‹#›</a:t>
            </a:fld>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9592894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 edit Master text styles</a:t>
            </a:r>
          </a:p>
        </p:txBody>
      </p:sp>
      <p:sp>
        <p:nvSpPr>
          <p:cNvPr id="5" name="Slide Number Placeholder 40"/>
          <p:cNvSpPr>
            <a:spLocks noGrp="1"/>
          </p:cNvSpPr>
          <p:nvPr userDrawn="1">
            <p:ph type="sldNum" sz="quarter" idx="11"/>
          </p:nvPr>
        </p:nvSpPr>
        <p:spPr>
          <a:ln/>
        </p:spPr>
        <p:txBody>
          <a:bodyPr/>
          <a:lstStyle>
            <a:lvl1pPr>
              <a:defRPr/>
            </a:lvl1pPr>
          </a:lstStyle>
          <a:p>
            <a:pPr>
              <a:defRPr/>
            </a:pPr>
            <a:fld id="{D07AA89D-0402-4D73-939D-7725109974C8}" type="slidenum">
              <a:rPr lang="en-US"/>
              <a:pPr>
                <a:defRPr/>
              </a:pPr>
              <a:t>‹#›</a:t>
            </a:fld>
            <a:endParaRPr lang="en-US" dirty="0"/>
          </a:p>
        </p:txBody>
      </p:sp>
    </p:spTree>
    <p:extLst>
      <p:ext uri="{BB962C8B-B14F-4D97-AF65-F5344CB8AC3E}">
        <p14:creationId xmlns:p14="http://schemas.microsoft.com/office/powerpoint/2010/main" val="234374210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0"/>
          <p:cNvSpPr>
            <a:spLocks noGrp="1"/>
          </p:cNvSpPr>
          <p:nvPr userDrawn="1">
            <p:ph type="sldNum" sz="quarter" idx="11"/>
          </p:nvPr>
        </p:nvSpPr>
        <p:spPr>
          <a:ln/>
        </p:spPr>
        <p:txBody>
          <a:bodyPr/>
          <a:lstStyle>
            <a:lvl1pPr>
              <a:defRPr/>
            </a:lvl1pPr>
          </a:lstStyle>
          <a:p>
            <a:pPr>
              <a:defRPr/>
            </a:pPr>
            <a:fld id="{3DB05177-ED04-486B-9A26-3BE93E1F78D1}" type="slidenum">
              <a:rPr lang="en-US"/>
              <a:pPr>
                <a:defRPr/>
              </a:pPr>
              <a:t>‹#›</a:t>
            </a:fld>
            <a:endParaRPr lang="en-US" dirty="0"/>
          </a:p>
        </p:txBody>
      </p:sp>
    </p:spTree>
    <p:extLst>
      <p:ext uri="{BB962C8B-B14F-4D97-AF65-F5344CB8AC3E}">
        <p14:creationId xmlns:p14="http://schemas.microsoft.com/office/powerpoint/2010/main" val="220420543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0"/>
          <p:cNvSpPr>
            <a:spLocks noGrp="1"/>
          </p:cNvSpPr>
          <p:nvPr userDrawn="1">
            <p:ph type="sldNum" sz="quarter" idx="10"/>
          </p:nvPr>
        </p:nvSpPr>
        <p:spPr>
          <a:ln/>
        </p:spPr>
        <p:txBody>
          <a:bodyPr/>
          <a:lstStyle>
            <a:lvl1pPr>
              <a:defRPr/>
            </a:lvl1pPr>
          </a:lstStyle>
          <a:p>
            <a:pPr>
              <a:defRPr/>
            </a:pPr>
            <a:fld id="{7F527154-A5F6-4C44-BB77-CE8649567A45}" type="slidenum">
              <a:rPr lang="en-US"/>
              <a:pPr>
                <a:defRPr/>
              </a:pPr>
              <a:t>‹#›</a:t>
            </a:fld>
            <a:endParaRPr lang="en-US" dirty="0"/>
          </a:p>
        </p:txBody>
      </p:sp>
    </p:spTree>
    <p:extLst>
      <p:ext uri="{BB962C8B-B14F-4D97-AF65-F5344CB8AC3E}">
        <p14:creationId xmlns:p14="http://schemas.microsoft.com/office/powerpoint/2010/main" val="56777442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0"/>
          <p:cNvSpPr>
            <a:spLocks noGrp="1"/>
          </p:cNvSpPr>
          <p:nvPr userDrawn="1">
            <p:ph type="sldNum" sz="quarter" idx="10"/>
          </p:nvPr>
        </p:nvSpPr>
        <p:spPr>
          <a:ln/>
        </p:spPr>
        <p:txBody>
          <a:bodyPr/>
          <a:lstStyle>
            <a:lvl1pPr>
              <a:defRPr/>
            </a:lvl1pPr>
          </a:lstStyle>
          <a:p>
            <a:pPr>
              <a:defRPr/>
            </a:pPr>
            <a:fld id="{D6858C87-095B-47B0-BD9F-863C7C3B2D81}" type="slidenum">
              <a:rPr lang="en-US"/>
              <a:pPr>
                <a:defRPr/>
              </a:pPr>
              <a:t>‹#›</a:t>
            </a:fld>
            <a:endParaRPr lang="en-US" dirty="0"/>
          </a:p>
        </p:txBody>
      </p:sp>
    </p:spTree>
    <p:extLst>
      <p:ext uri="{BB962C8B-B14F-4D97-AF65-F5344CB8AC3E}">
        <p14:creationId xmlns:p14="http://schemas.microsoft.com/office/powerpoint/2010/main" val="291677880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0"/>
          <p:cNvSpPr>
            <a:spLocks noGrp="1"/>
          </p:cNvSpPr>
          <p:nvPr userDrawn="1">
            <p:ph type="sldNum" sz="quarter" idx="10"/>
          </p:nvPr>
        </p:nvSpPr>
        <p:spPr>
          <a:ln/>
        </p:spPr>
        <p:txBody>
          <a:bodyPr/>
          <a:lstStyle>
            <a:lvl1pPr>
              <a:defRPr/>
            </a:lvl1pPr>
          </a:lstStyle>
          <a:p>
            <a:pPr>
              <a:defRPr/>
            </a:pPr>
            <a:fld id="{0811F6C7-AA97-4965-88C7-3039BF1C6620}" type="slidenum">
              <a:rPr lang="en-US"/>
              <a:pPr>
                <a:defRPr/>
              </a:pPr>
              <a:t>‹#›</a:t>
            </a:fld>
            <a:endParaRPr lang="en-US" dirty="0"/>
          </a:p>
        </p:txBody>
      </p:sp>
    </p:spTree>
    <p:extLst>
      <p:ext uri="{BB962C8B-B14F-4D97-AF65-F5344CB8AC3E}">
        <p14:creationId xmlns:p14="http://schemas.microsoft.com/office/powerpoint/2010/main" val="286919183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3" name="Slide Number Placeholder 40"/>
          <p:cNvSpPr>
            <a:spLocks noGrp="1"/>
          </p:cNvSpPr>
          <p:nvPr userDrawn="1">
            <p:ph type="sldNum" sz="quarter" idx="10"/>
          </p:nvPr>
        </p:nvSpPr>
        <p:spPr>
          <a:ln/>
        </p:spPr>
        <p:txBody>
          <a:bodyPr/>
          <a:lstStyle>
            <a:lvl1pPr>
              <a:defRPr/>
            </a:lvl1pPr>
          </a:lstStyle>
          <a:p>
            <a:pPr>
              <a:defRPr/>
            </a:pPr>
            <a:fld id="{E137397F-0792-4599-B73C-73CCDADE89F3}" type="slidenum">
              <a:rPr lang="en-US"/>
              <a:pPr>
                <a:defRPr/>
              </a:pPr>
              <a:t>‹#›</a:t>
            </a:fld>
            <a:endParaRPr lang="en-US" dirty="0"/>
          </a:p>
        </p:txBody>
      </p:sp>
    </p:spTree>
    <p:extLst>
      <p:ext uri="{BB962C8B-B14F-4D97-AF65-F5344CB8AC3E}">
        <p14:creationId xmlns:p14="http://schemas.microsoft.com/office/powerpoint/2010/main" val="185597864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0"/>
          <p:cNvSpPr>
            <a:spLocks noGrp="1"/>
          </p:cNvSpPr>
          <p:nvPr userDrawn="1">
            <p:ph type="sldNum" sz="quarter" idx="10"/>
          </p:nvPr>
        </p:nvSpPr>
        <p:spPr>
          <a:ln/>
        </p:spPr>
        <p:txBody>
          <a:bodyPr/>
          <a:lstStyle>
            <a:lvl1pPr>
              <a:defRPr/>
            </a:lvl1pPr>
          </a:lstStyle>
          <a:p>
            <a:pPr>
              <a:defRPr/>
            </a:pPr>
            <a:fld id="{387D728B-BD93-4825-B78D-97BC59F8E69D}" type="slidenum">
              <a:rPr lang="en-US"/>
              <a:pPr>
                <a:defRPr/>
              </a:pPr>
              <a:t>‹#›</a:t>
            </a:fld>
            <a:endParaRPr lang="en-US" dirty="0"/>
          </a:p>
        </p:txBody>
      </p:sp>
    </p:spTree>
    <p:extLst>
      <p:ext uri="{BB962C8B-B14F-4D97-AF65-F5344CB8AC3E}">
        <p14:creationId xmlns:p14="http://schemas.microsoft.com/office/powerpoint/2010/main" val="236683787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0"/>
          <p:cNvSpPr>
            <a:spLocks noGrp="1"/>
          </p:cNvSpPr>
          <p:nvPr userDrawn="1">
            <p:ph type="sldNum" sz="quarter" idx="10"/>
          </p:nvPr>
        </p:nvSpPr>
        <p:spPr>
          <a:ln/>
        </p:spPr>
        <p:txBody>
          <a:bodyPr/>
          <a:lstStyle>
            <a:lvl1pPr>
              <a:defRPr/>
            </a:lvl1pPr>
          </a:lstStyle>
          <a:p>
            <a:pPr>
              <a:defRPr/>
            </a:pPr>
            <a:fld id="{0811F6C7-AA97-4965-88C7-3039BF1C6620}" type="slidenum">
              <a:rPr lang="en-US"/>
              <a:pPr>
                <a:defRPr/>
              </a:pPr>
              <a:t>‹#›</a:t>
            </a:fld>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
        <p:nvSpPr>
          <p:cNvPr id="2" name="Slide Number Placeholder 40"/>
          <p:cNvSpPr>
            <a:spLocks noGrp="1"/>
          </p:cNvSpPr>
          <p:nvPr userDrawn="1">
            <p:ph type="sldNum" sz="quarter" idx="10"/>
          </p:nvPr>
        </p:nvSpPr>
        <p:spPr>
          <a:ln/>
        </p:spPr>
        <p:txBody>
          <a:bodyPr/>
          <a:lstStyle>
            <a:lvl1pPr>
              <a:defRPr/>
            </a:lvl1pPr>
          </a:lstStyle>
          <a:p>
            <a:pPr>
              <a:defRPr/>
            </a:pPr>
            <a:fld id="{A070BB93-3F2B-4C68-87AB-1F2C765C2ADE}" type="slidenum">
              <a:rPr lang="en-US"/>
              <a:pPr>
                <a:defRPr/>
              </a:pPr>
              <a:t>‹#›</a:t>
            </a:fld>
            <a:endParaRPr lang="en-US" dirty="0"/>
          </a:p>
        </p:txBody>
      </p:sp>
    </p:spTree>
    <p:extLst>
      <p:ext uri="{BB962C8B-B14F-4D97-AF65-F5344CB8AC3E}">
        <p14:creationId xmlns:p14="http://schemas.microsoft.com/office/powerpoint/2010/main" val="383565001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0"/>
          <p:cNvSpPr>
            <a:spLocks noGrp="1"/>
          </p:cNvSpPr>
          <p:nvPr userDrawn="1">
            <p:ph type="sldNum" sz="quarter" idx="11"/>
          </p:nvPr>
        </p:nvSpPr>
        <p:spPr/>
        <p:txBody>
          <a:bodyPr/>
          <a:lstStyle>
            <a:lvl1pPr algn="ctr">
              <a:defRPr/>
            </a:lvl1pPr>
          </a:lstStyle>
          <a:p>
            <a:pPr>
              <a:defRPr/>
            </a:pPr>
            <a:fld id="{9B61FC0B-72B5-4429-A24E-5050BAA9D8D3}" type="slidenum">
              <a:rPr lang="en-US"/>
              <a:pPr>
                <a:defRPr/>
              </a:pPr>
              <a:t>‹#›</a:t>
            </a:fld>
            <a:endParaRPr lang="en-US" dirty="0"/>
          </a:p>
        </p:txBody>
      </p:sp>
    </p:spTree>
    <p:extLst>
      <p:ext uri="{BB962C8B-B14F-4D97-AF65-F5344CB8AC3E}">
        <p14:creationId xmlns:p14="http://schemas.microsoft.com/office/powerpoint/2010/main" val="105125456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303554424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a:t>Click to edit Master title style</a:t>
            </a:r>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 edit Master text styles</a:t>
            </a:r>
          </a:p>
        </p:txBody>
      </p:sp>
      <p:sp>
        <p:nvSpPr>
          <p:cNvPr id="5" name="Slide Number Placeholder 40"/>
          <p:cNvSpPr>
            <a:spLocks noGrp="1"/>
          </p:cNvSpPr>
          <p:nvPr userDrawn="1">
            <p:ph type="sldNum" sz="quarter" idx="11"/>
          </p:nvPr>
        </p:nvSpPr>
        <p:spPr>
          <a:ln/>
        </p:spPr>
        <p:txBody>
          <a:bodyPr/>
          <a:lstStyle>
            <a:lvl1pPr>
              <a:defRPr/>
            </a:lvl1pPr>
          </a:lstStyle>
          <a:p>
            <a:pPr>
              <a:defRPr/>
            </a:pPr>
            <a:fld id="{BE11BD2D-8946-48BE-8184-A826BC0A2E3B}" type="slidenum">
              <a:rPr lang="en-US"/>
              <a:pPr>
                <a:defRPr/>
              </a:pPr>
              <a:t>‹#›</a:t>
            </a:fld>
            <a:endParaRPr lang="en-US" dirty="0"/>
          </a:p>
        </p:txBody>
      </p:sp>
    </p:spTree>
    <p:extLst>
      <p:ext uri="{BB962C8B-B14F-4D97-AF65-F5344CB8AC3E}">
        <p14:creationId xmlns:p14="http://schemas.microsoft.com/office/powerpoint/2010/main" val="71610256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762000" y="152400"/>
            <a:ext cx="77724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85800" y="1371600"/>
            <a:ext cx="7772400" cy="4724400"/>
          </a:xfrm>
          <a:prstGeom prst="rect">
            <a:avLst/>
          </a:prstGeom>
        </p:spPr>
        <p:txBody>
          <a:bodyPr/>
          <a:lstStyle/>
          <a:p>
            <a:pPr lvl="0"/>
            <a:endParaRPr lang="en-US" noProof="0"/>
          </a:p>
        </p:txBody>
      </p:sp>
      <p:sp>
        <p:nvSpPr>
          <p:cNvPr id="4" name="Slide Number Placeholder 7"/>
          <p:cNvSpPr>
            <a:spLocks noGrp="1"/>
          </p:cNvSpPr>
          <p:nvPr>
            <p:ph type="sldNum" sz="quarter" idx="10"/>
          </p:nvPr>
        </p:nvSpPr>
        <p:spPr>
          <a:xfrm>
            <a:off x="8534400" y="6464300"/>
            <a:ext cx="685800" cy="365125"/>
          </a:xfrm>
        </p:spPr>
        <p:txBody>
          <a:bodyPr/>
          <a:lstStyle>
            <a:lvl1pPr algn="ctr" eaLnBrk="0" hangingPunct="0">
              <a:defRPr sz="2000">
                <a:effectLst>
                  <a:outerShdw blurRad="50800" dist="38100" dir="2700000" algn="tl" rotWithShape="0">
                    <a:prstClr val="black"/>
                  </a:outerShdw>
                </a:effectLst>
                <a:latin typeface="Arial" charset="0"/>
                <a:cs typeface="+mn-cs"/>
              </a:defRPr>
            </a:lvl1pPr>
          </a:lstStyle>
          <a:p>
            <a:pPr>
              <a:defRPr/>
            </a:pPr>
            <a:fld id="{D41027B2-40C6-4212-937E-6A62CEE6E209}" type="slidenum">
              <a:rPr lang="en-US"/>
              <a:pPr>
                <a:defRPr/>
              </a:pPr>
              <a:t>‹#›</a:t>
            </a:fld>
            <a:endParaRPr lang="en-US" dirty="0"/>
          </a:p>
        </p:txBody>
      </p:sp>
    </p:spTree>
    <p:extLst>
      <p:ext uri="{BB962C8B-B14F-4D97-AF65-F5344CB8AC3E}">
        <p14:creationId xmlns:p14="http://schemas.microsoft.com/office/powerpoint/2010/main" val="7984409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52400"/>
            <a:ext cx="9144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7947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7" descr="Delta_CA_Water_CVR_v1.jpg"/>
          <p:cNvPicPr>
            <a:picLocks noChangeAspect="1"/>
          </p:cNvPicPr>
          <p:nvPr userDrawn="1"/>
        </p:nvPicPr>
        <p:blipFill>
          <a:blip r:embed="rId2" cstate="print"/>
          <a:srcRect/>
          <a:stretch>
            <a:fillRect/>
          </a:stretch>
        </p:blipFill>
        <p:spPr bwMode="auto">
          <a:xfrm>
            <a:off x="0" y="-106363"/>
            <a:ext cx="9388475" cy="7040563"/>
          </a:xfrm>
          <a:prstGeom prst="rect">
            <a:avLst/>
          </a:prstGeom>
          <a:noFill/>
          <a:ln w="9525">
            <a:noFill/>
            <a:miter lim="800000"/>
            <a:headEnd/>
            <a:tailEnd/>
          </a:ln>
        </p:spPr>
      </p:pic>
      <p:sp>
        <p:nvSpPr>
          <p:cNvPr id="2" name="Title 1"/>
          <p:cNvSpPr>
            <a:spLocks noGrp="1"/>
          </p:cNvSpPr>
          <p:nvPr>
            <p:ph type="ctrTitle"/>
          </p:nvPr>
        </p:nvSpPr>
        <p:spPr>
          <a:xfrm>
            <a:off x="152400" y="609600"/>
            <a:ext cx="4267200" cy="1470025"/>
          </a:xfrm>
        </p:spPr>
        <p:txBody>
          <a:bodyPr/>
          <a:lstStyle>
            <a:lvl1pPr>
              <a:defRPr sz="3600" b="1">
                <a:solidFill>
                  <a:schemeClr val="bg1"/>
                </a:solidFill>
                <a:effectLst>
                  <a:outerShdw blurRad="38100" dist="38100" dir="2700000" algn="tl">
                    <a:srgbClr val="000000">
                      <a:alpha val="43137"/>
                    </a:srgbClr>
                  </a:outerShdw>
                </a:effectLst>
                <a:latin typeface="Arial Narrow" pitchFamily="34" charset="0"/>
              </a:defRPr>
            </a:lvl1pPr>
          </a:lstStyle>
          <a:p>
            <a:r>
              <a:rPr lang="en-US" dirty="0"/>
              <a:t>Click to edit Master title style</a:t>
            </a:r>
          </a:p>
        </p:txBody>
      </p:sp>
      <p:sp>
        <p:nvSpPr>
          <p:cNvPr id="4" name="Date Placeholder 3"/>
          <p:cNvSpPr>
            <a:spLocks noGrp="1"/>
          </p:cNvSpPr>
          <p:nvPr>
            <p:ph type="dt" sz="half" idx="10"/>
          </p:nvPr>
        </p:nvSpPr>
        <p:spPr>
          <a:xfrm>
            <a:off x="381000" y="6356350"/>
            <a:ext cx="2133600" cy="365125"/>
          </a:xfrm>
          <a:prstGeom prst="rect">
            <a:avLst/>
          </a:prstGeom>
        </p:spPr>
        <p:txBody>
          <a:bodyPr/>
          <a:lstStyle>
            <a:lvl1pPr fontAlgn="auto">
              <a:spcBef>
                <a:spcPts val="0"/>
              </a:spcBef>
              <a:spcAft>
                <a:spcPts val="0"/>
              </a:spcAft>
              <a:defRPr b="1">
                <a:solidFill>
                  <a:schemeClr val="bg1"/>
                </a:solidFill>
                <a:latin typeface="+mn-lt"/>
              </a:defRPr>
            </a:lvl1pPr>
          </a:lstStyle>
          <a:p>
            <a:pPr>
              <a:defRPr/>
            </a:pPr>
            <a:fld id="{489F5D3B-4A56-46A0-A521-CA37D0243E26}" type="datetime1">
              <a:rPr lang="en-US"/>
              <a:pPr>
                <a:defRPr/>
              </a:pPr>
              <a:t>5/15/2018</a:t>
            </a:fld>
            <a:endParaRPr lang="en-US" dirty="0"/>
          </a:p>
        </p:txBody>
      </p:sp>
      <p:sp>
        <p:nvSpPr>
          <p:cNvPr id="5" name="Footer Placeholder 4"/>
          <p:cNvSpPr>
            <a:spLocks noGrp="1"/>
          </p:cNvSpPr>
          <p:nvPr>
            <p:ph type="ftr" sz="quarter" idx="11"/>
          </p:nvPr>
        </p:nvSpPr>
        <p:spPr>
          <a:xfrm>
            <a:off x="30480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AB910-AD9E-4164-AEA9-F27C4D55FAFD}" type="slidenum">
              <a:rPr lang="en-US"/>
              <a:pPr>
                <a:defRPr/>
              </a:pPr>
              <a:t>‹#›</a:t>
            </a:fld>
            <a:endParaRPr lang="en-US" dirty="0"/>
          </a:p>
        </p:txBody>
      </p:sp>
    </p:spTree>
    <p:extLst>
      <p:ext uri="{BB962C8B-B14F-4D97-AF65-F5344CB8AC3E}">
        <p14:creationId xmlns:p14="http://schemas.microsoft.com/office/powerpoint/2010/main" val="426466780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lide Number Placeholder 40"/>
          <p:cNvSpPr>
            <a:spLocks noGrp="1"/>
          </p:cNvSpPr>
          <p:nvPr userDrawn="1">
            <p:ph type="sldNum" sz="quarter" idx="10"/>
          </p:nvPr>
        </p:nvSpPr>
        <p:spPr>
          <a:ln/>
        </p:spPr>
        <p:txBody>
          <a:bodyPr/>
          <a:lstStyle>
            <a:lvl1pPr>
              <a:defRPr/>
            </a:lvl1pPr>
          </a:lstStyle>
          <a:p>
            <a:pPr>
              <a:defRPr/>
            </a:pPr>
            <a:fld id="{E137397F-0792-4599-B73C-73CCDADE89F3}"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0"/>
          <p:cNvSpPr>
            <a:spLocks noGrp="1"/>
          </p:cNvSpPr>
          <p:nvPr userDrawn="1">
            <p:ph type="sldNum" sz="quarter" idx="10"/>
          </p:nvPr>
        </p:nvSpPr>
        <p:spPr>
          <a:ln/>
        </p:spPr>
        <p:txBody>
          <a:bodyPr/>
          <a:lstStyle>
            <a:lvl1pPr>
              <a:defRPr/>
            </a:lvl1pPr>
          </a:lstStyle>
          <a:p>
            <a:pPr>
              <a:defRPr/>
            </a:pPr>
            <a:fld id="{387D728B-BD93-4825-B78D-97BC59F8E69D}"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
        <p:nvSpPr>
          <p:cNvPr id="2" name="Slide Number Placeholder 40"/>
          <p:cNvSpPr>
            <a:spLocks noGrp="1"/>
          </p:cNvSpPr>
          <p:nvPr userDrawn="1">
            <p:ph type="sldNum" sz="quarter" idx="10"/>
          </p:nvPr>
        </p:nvSpPr>
        <p:spPr>
          <a:ln/>
        </p:spPr>
        <p:txBody>
          <a:bodyPr/>
          <a:lstStyle>
            <a:lvl1pPr>
              <a:defRPr/>
            </a:lvl1pPr>
          </a:lstStyle>
          <a:p>
            <a:pPr>
              <a:defRPr/>
            </a:pPr>
            <a:fld id="{A070BB93-3F2B-4C68-87AB-1F2C765C2ADE}"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3.jpeg"/><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2.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77838"/>
            <a:ext cx="8382000" cy="609600"/>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3315"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Slide Number Placeholder 40"/>
          <p:cNvSpPr>
            <a:spLocks noGrp="1"/>
          </p:cNvSpPr>
          <p:nvPr userDrawn="1">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6EE0429C-57E5-4E53-B7F8-84C9EDFE9D5E}"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ransition>
    <p:fade/>
  </p:transition>
  <p:hf hdr="0" ftr="0" dt="0"/>
  <p:txStyles>
    <p:titleStyle>
      <a:lvl1pPr algn="l"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6"/>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7"/>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pPr/>
              <a:t>5/15/2018</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pPr>
              <a:defRPr/>
            </a:pPr>
            <a:fld id="{6EE0429C-57E5-4E53-B7F8-84C9EDFE9D5E}"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688" r:id="rId12"/>
    <p:sldLayoutId id="2147483834" r:id="rId13"/>
  </p:sldLayoutIdLst>
  <p:hf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462DCEC-5F08-48EC-8CAE-1E421A804E0C}" type="datetimeFigureOut">
              <a:rPr lang="en-US" smtClean="0">
                <a:solidFill>
                  <a:prstClr val="black">
                    <a:tint val="75000"/>
                  </a:prstClr>
                </a:solidFill>
                <a:latin typeface="Calibri"/>
              </a:rPr>
              <a:pPr fontAlgn="auto">
                <a:spcBef>
                  <a:spcPts val="0"/>
                </a:spcBef>
                <a:spcAft>
                  <a:spcPts val="0"/>
                </a:spcAft>
              </a:pPr>
              <a:t>5/15/2018</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6407F94-A914-4D30-B496-7A9258219135}" type="slidenum">
              <a:rPr lang="en-US" smtClean="0">
                <a:solidFill>
                  <a:prstClr val="black">
                    <a:tint val="75000"/>
                  </a:prstClr>
                </a:solidFill>
                <a:latin typeface="Calibri"/>
              </a:rPr>
              <a:pPr fontAlgn="auto">
                <a:spcBef>
                  <a:spcPts val="0"/>
                </a:spcBef>
                <a:spcAft>
                  <a:spcPts val="0"/>
                </a:spcAft>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253258345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a:defRPr/>
            </a:pPr>
            <a:fld id="{6EE0429C-57E5-4E53-B7F8-84C9EDFE9D5E}" type="slidenum">
              <a:rPr lang="en-US" smtClean="0"/>
              <a:pPr>
                <a:defRPr/>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5/15/2018</a:t>
            </a:fld>
            <a:endParaRPr lang="en-US" dirty="0"/>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ransition>
    <p:fade/>
  </p:transition>
  <p:timing>
    <p:tnLst>
      <p:par>
        <p:cTn id="1" dur="indefinite" restart="never" nodeType="tmRoot"/>
      </p:par>
    </p:tnLst>
  </p:timing>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7"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77838"/>
            <a:ext cx="8382000" cy="609600"/>
          </a:xfrm>
          <a:prstGeom prst="rect">
            <a:avLst/>
          </a:prstGeom>
        </p:spPr>
        <p:txBody>
          <a:bodyPr vert="horz" wrap="square" lIns="0" tIns="0" rIns="0" bIns="0" rtlCol="0" anchor="t">
            <a:spAutoFit/>
          </a:bodyPr>
          <a:lstStyle/>
          <a:p>
            <a:r>
              <a:rPr lang="en-US" dirty="0"/>
              <a:t>Click to edit Master title style</a:t>
            </a:r>
          </a:p>
        </p:txBody>
      </p:sp>
      <p:sp>
        <p:nvSpPr>
          <p:cNvPr id="13315"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0"/>
          <p:cNvSpPr>
            <a:spLocks noGrp="1"/>
          </p:cNvSpPr>
          <p:nvPr userDrawn="1">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6EE0429C-57E5-4E53-B7F8-84C9EDFE9D5E}" type="slidenum">
              <a:rPr lang="en-US"/>
              <a:pPr>
                <a:defRPr/>
              </a:pPr>
              <a:t>‹#›</a:t>
            </a:fld>
            <a:endParaRPr lang="en-US" dirty="0"/>
          </a:p>
        </p:txBody>
      </p:sp>
    </p:spTree>
    <p:extLst>
      <p:ext uri="{BB962C8B-B14F-4D97-AF65-F5344CB8AC3E}">
        <p14:creationId xmlns:p14="http://schemas.microsoft.com/office/powerpoint/2010/main" val="82451802"/>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transition>
    <p:fade/>
  </p:transition>
  <p:hf hdr="0" ftr="0" dt="0"/>
  <p:txStyles>
    <p:titleStyle>
      <a:lvl1pPr algn="l"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8"/>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9"/>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29.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34.jpg"/><Relationship Id="rId5" Type="http://schemas.openxmlformats.org/officeDocument/2006/relationships/image" Target="../media/image33.gif"/><Relationship Id="rId4" Type="http://schemas.openxmlformats.org/officeDocument/2006/relationships/image" Target="../media/image32.gi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www.deltacouncil.ca.gov/" TargetMode="External"/><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228600" y="6172200"/>
            <a:ext cx="3124200" cy="549275"/>
          </a:xfrm>
        </p:spPr>
        <p:txBody>
          <a:bodyPr vert="horz" wrap="square" lIns="91440" tIns="45720" rIns="91440" bIns="45720" numCol="1" anchor="t" anchorCtr="0" compatLnSpc="1">
            <a:prstTxWarp prst="textNoShape">
              <a:avLst/>
            </a:prstTxWarp>
          </a:bodyPr>
          <a:lstStyle/>
          <a:p>
            <a:r>
              <a:rPr lang="en-US" sz="1800" b="0" smtClean="0">
                <a:solidFill>
                  <a:prstClr val="white"/>
                </a:solidFill>
                <a:latin typeface="Cambria" pitchFamily="18" charset="0"/>
              </a:rPr>
              <a:t>May 16, 2018</a:t>
            </a:r>
            <a:endParaRPr lang="en-US" sz="1800" b="0" dirty="0">
              <a:solidFill>
                <a:prstClr val="white"/>
              </a:solidFill>
              <a:latin typeface="Cambria" pitchFamily="18" charset="0"/>
            </a:endParaRPr>
          </a:p>
        </p:txBody>
      </p:sp>
      <p:sp>
        <p:nvSpPr>
          <p:cNvPr id="6" name="Title 5"/>
          <p:cNvSpPr>
            <a:spLocks noGrp="1"/>
          </p:cNvSpPr>
          <p:nvPr>
            <p:ph type="ctrTitle"/>
          </p:nvPr>
        </p:nvSpPr>
        <p:spPr>
          <a:xfrm>
            <a:off x="609600" y="457200"/>
            <a:ext cx="8229600" cy="1470025"/>
          </a:xfrm>
        </p:spPr>
        <p:txBody>
          <a:bodyPr>
            <a:noAutofit/>
          </a:bodyPr>
          <a:lstStyle/>
          <a:p>
            <a:pPr>
              <a:lnSpc>
                <a:spcPct val="100000"/>
              </a:lnSpc>
            </a:pPr>
            <a:r>
              <a:rPr lang="en-US" sz="4400" dirty="0">
                <a:effectLst/>
              </a:rPr>
              <a:t>Why is the Delta so Important – </a:t>
            </a:r>
            <a:r>
              <a:rPr lang="en-US" sz="4400" dirty="0" smtClean="0">
                <a:effectLst/>
              </a:rPr>
              <a:t/>
            </a:r>
            <a:br>
              <a:rPr lang="en-US" sz="4400" dirty="0" smtClean="0">
                <a:effectLst/>
              </a:rPr>
            </a:br>
            <a:r>
              <a:rPr lang="en-US" sz="4400" dirty="0" smtClean="0">
                <a:effectLst/>
              </a:rPr>
              <a:t>and </a:t>
            </a:r>
            <a:r>
              <a:rPr lang="en-US" sz="4400" dirty="0">
                <a:effectLst/>
              </a:rPr>
              <a:t>Why Can’t we Fix It?</a:t>
            </a:r>
            <a:endParaRPr lang="en-US" sz="5400" spc="-100" dirty="0">
              <a:effectLst/>
              <a:latin typeface="Cambria" pitchFamily="18" charset="0"/>
            </a:endParaRPr>
          </a:p>
        </p:txBody>
      </p:sp>
      <p:sp>
        <p:nvSpPr>
          <p:cNvPr id="2" name="Rectangle 1"/>
          <p:cNvSpPr/>
          <p:nvPr/>
        </p:nvSpPr>
        <p:spPr>
          <a:xfrm>
            <a:off x="140368" y="3733800"/>
            <a:ext cx="4572000" cy="1200329"/>
          </a:xfrm>
          <a:prstGeom prst="rect">
            <a:avLst/>
          </a:prstGeom>
        </p:spPr>
        <p:txBody>
          <a:bodyPr>
            <a:spAutoFit/>
          </a:bodyPr>
          <a:lstStyle/>
          <a:p>
            <a:pPr fontAlgn="auto">
              <a:spcBef>
                <a:spcPts val="0"/>
              </a:spcBef>
              <a:spcAft>
                <a:spcPts val="0"/>
              </a:spcAft>
            </a:pPr>
            <a:r>
              <a:rPr lang="en-US" sz="2400" i="1" dirty="0" smtClean="0">
                <a:solidFill>
                  <a:prstClr val="white"/>
                </a:solidFill>
                <a:latin typeface="Cambria" pitchFamily="18" charset="0"/>
              </a:rPr>
              <a:t>Keith Coolidge</a:t>
            </a:r>
            <a:endParaRPr lang="en-US" sz="2400" i="1" dirty="0">
              <a:solidFill>
                <a:prstClr val="white"/>
              </a:solidFill>
              <a:latin typeface="Cambria" pitchFamily="18" charset="0"/>
            </a:endParaRPr>
          </a:p>
          <a:p>
            <a:pPr fontAlgn="auto">
              <a:spcBef>
                <a:spcPts val="0"/>
              </a:spcBef>
              <a:spcAft>
                <a:spcPts val="0"/>
              </a:spcAft>
            </a:pPr>
            <a:r>
              <a:rPr lang="en-US" sz="2400" i="1" dirty="0">
                <a:solidFill>
                  <a:prstClr val="white"/>
                </a:solidFill>
                <a:latin typeface="Cambria" pitchFamily="18" charset="0"/>
              </a:rPr>
              <a:t>Delta Stewardship Council</a:t>
            </a:r>
          </a:p>
          <a:p>
            <a:pPr fontAlgn="auto">
              <a:spcBef>
                <a:spcPts val="0"/>
              </a:spcBef>
              <a:spcAft>
                <a:spcPts val="0"/>
              </a:spcAft>
            </a:pPr>
            <a:endParaRPr lang="en-US" sz="2400" dirty="0">
              <a:solidFill>
                <a:prstClr val="white"/>
              </a:solidFill>
              <a:latin typeface="Cambria" pitchFamily="18" charset="0"/>
            </a:endParaRPr>
          </a:p>
        </p:txBody>
      </p:sp>
    </p:spTree>
    <p:extLst>
      <p:ext uri="{BB962C8B-B14F-4D97-AF65-F5344CB8AC3E}">
        <p14:creationId xmlns:p14="http://schemas.microsoft.com/office/powerpoint/2010/main" val="4250872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pPr algn="ctr"/>
            <a:r>
              <a:rPr lang="en-US" sz="4100" b="1" dirty="0"/>
              <a:t>Many forces shaped the Delta</a:t>
            </a:r>
          </a:p>
        </p:txBody>
      </p:sp>
      <p:pic>
        <p:nvPicPr>
          <p:cNvPr id="118786" name="Picture 2" descr="http://californiawaterblog.files.wordpress.com/2012/09/delta_maps.jpg"/>
          <p:cNvPicPr>
            <a:picLocks noChangeAspect="1" noChangeArrowheads="1"/>
          </p:cNvPicPr>
          <p:nvPr/>
        </p:nvPicPr>
        <p:blipFill rotWithShape="1">
          <a:blip r:embed="rId3">
            <a:extLst>
              <a:ext uri="{28A0092B-C50C-407E-A947-70E740481C1C}">
                <a14:useLocalDpi xmlns:a14="http://schemas.microsoft.com/office/drawing/2010/main" val="0"/>
              </a:ext>
            </a:extLst>
          </a:blip>
          <a:srcRect t="7831"/>
          <a:stretch/>
        </p:blipFill>
        <p:spPr bwMode="auto">
          <a:xfrm>
            <a:off x="685800" y="1295400"/>
            <a:ext cx="7534275" cy="46792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6096000"/>
            <a:ext cx="7458075" cy="923330"/>
          </a:xfrm>
          <a:prstGeom prst="rect">
            <a:avLst/>
          </a:prstGeom>
          <a:noFill/>
        </p:spPr>
        <p:txBody>
          <a:bodyPr wrap="square" rtlCol="0">
            <a:spAutoFit/>
          </a:bodyPr>
          <a:lstStyle/>
          <a:p>
            <a:r>
              <a:rPr lang="en-US" dirty="0"/>
              <a:t>Change in Delta land cover, early 1800s to early 2000s. </a:t>
            </a:r>
            <a:r>
              <a:rPr lang="en-US" i="1" dirty="0"/>
              <a:t>Graphic by SFEI-ASC</a:t>
            </a:r>
            <a:endParaRPr lang="en-US" dirty="0"/>
          </a:p>
          <a:p>
            <a:endParaRPr lang="en-US" dirty="0"/>
          </a:p>
        </p:txBody>
      </p:sp>
      <p:sp>
        <p:nvSpPr>
          <p:cNvPr id="6" name="Slide Number Placeholder 2"/>
          <p:cNvSpPr>
            <a:spLocks noGrp="1"/>
          </p:cNvSpPr>
          <p:nvPr>
            <p:ph type="sldNum" sz="quarter" idx="12"/>
          </p:nvPr>
        </p:nvSpPr>
        <p:spPr>
          <a:xfrm>
            <a:off x="8531788" y="5648960"/>
            <a:ext cx="548640" cy="396240"/>
          </a:xfrm>
        </p:spPr>
        <p:txBody>
          <a:bodyPr/>
          <a:lstStyle/>
          <a:p>
            <a:pPr>
              <a:defRPr/>
            </a:pPr>
            <a:r>
              <a:rPr lang="en-US" dirty="0" smtClean="0"/>
              <a:t>10</a:t>
            </a:r>
            <a:endParaRPr lang="en-US" dirty="0"/>
          </a:p>
        </p:txBody>
      </p:sp>
    </p:spTree>
    <p:extLst>
      <p:ext uri="{BB962C8B-B14F-4D97-AF65-F5344CB8AC3E}">
        <p14:creationId xmlns:p14="http://schemas.microsoft.com/office/powerpoint/2010/main" val="3749384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87D728B-BD93-4825-B78D-97BC59F8E69D}" type="slidenum">
              <a:rPr lang="en-US" smtClean="0"/>
              <a:pPr>
                <a:defRPr/>
              </a:pPr>
              <a:t>11</a:t>
            </a:fld>
            <a:endParaRPr lang="en-US" dirty="0"/>
          </a:p>
        </p:txBody>
      </p:sp>
      <p:sp>
        <p:nvSpPr>
          <p:cNvPr id="3" name="Title 1"/>
          <p:cNvSpPr txBox="1">
            <a:spLocks/>
          </p:cNvSpPr>
          <p:nvPr/>
        </p:nvSpPr>
        <p:spPr>
          <a:xfrm>
            <a:off x="285033" y="1051102"/>
            <a:ext cx="8382000" cy="609399"/>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fontAlgn="auto">
              <a:spcAft>
                <a:spcPts val="0"/>
              </a:spcAft>
            </a:pPr>
            <a:r>
              <a:rPr lang="en-US" smtClean="0"/>
              <a:t>The Changing Delta</a:t>
            </a:r>
            <a:endParaRPr lang="en-US" dirty="0"/>
          </a:p>
        </p:txBody>
      </p:sp>
      <p:sp>
        <p:nvSpPr>
          <p:cNvPr id="4" name="Content Placeholder 3"/>
          <p:cNvSpPr txBox="1">
            <a:spLocks/>
          </p:cNvSpPr>
          <p:nvPr/>
        </p:nvSpPr>
        <p:spPr>
          <a:xfrm>
            <a:off x="292311" y="1905002"/>
            <a:ext cx="8006300" cy="5421291"/>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fontAlgn="auto">
              <a:spcBef>
                <a:spcPts val="0"/>
              </a:spcBef>
              <a:spcAft>
                <a:spcPts val="1200"/>
              </a:spcAft>
            </a:pPr>
            <a:r>
              <a:rPr lang="en-US" sz="2400" dirty="0" smtClean="0"/>
              <a:t>1850s settlers drained ‘swampland’, eliminating largest wetlands on Pacific Coast Flyway</a:t>
            </a:r>
          </a:p>
          <a:p>
            <a:pPr fontAlgn="auto">
              <a:spcBef>
                <a:spcPts val="0"/>
              </a:spcBef>
              <a:spcAft>
                <a:spcPts val="1200"/>
              </a:spcAft>
            </a:pPr>
            <a:r>
              <a:rPr lang="en-US" sz="2400" dirty="0" smtClean="0"/>
              <a:t>Flood projects dredged waterways &amp; straightened channels at cost to riparian habitat</a:t>
            </a:r>
          </a:p>
          <a:p>
            <a:pPr fontAlgn="auto">
              <a:spcBef>
                <a:spcPts val="0"/>
              </a:spcBef>
              <a:spcAft>
                <a:spcPts val="1200"/>
              </a:spcAft>
            </a:pPr>
            <a:r>
              <a:rPr lang="en-US" sz="2400" dirty="0" smtClean="0"/>
              <a:t>Upstream reservoirs added hydropower, flood control and water supply, but blocked fish spawning and changed flow patterns</a:t>
            </a:r>
          </a:p>
          <a:p>
            <a:pPr fontAlgn="auto">
              <a:spcBef>
                <a:spcPts val="0"/>
              </a:spcBef>
              <a:spcAft>
                <a:spcPts val="1200"/>
              </a:spcAft>
            </a:pPr>
            <a:r>
              <a:rPr lang="en-US" sz="2400" dirty="0"/>
              <a:t>Deep-water ship channels opened Central Valley to commerce but led to invasive species through ballast water</a:t>
            </a:r>
          </a:p>
          <a:p>
            <a:pPr fontAlgn="auto">
              <a:spcBef>
                <a:spcPts val="0"/>
              </a:spcBef>
              <a:spcAft>
                <a:spcPts val="1200"/>
              </a:spcAft>
            </a:pPr>
            <a:r>
              <a:rPr lang="en-US" sz="2400" dirty="0" smtClean="0"/>
              <a:t>Growth of farming and upstream cities led to increased agricultural and urban pollution</a:t>
            </a:r>
            <a:endParaRPr lang="en-US" sz="2400" dirty="0"/>
          </a:p>
        </p:txBody>
      </p:sp>
      <p:pic>
        <p:nvPicPr>
          <p:cNvPr id="5" name="Picture 2" descr="http://www.baycrossings.com/ADMIN/HTML/upload/download/289373515_Picture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 y="457200"/>
            <a:ext cx="2057400" cy="1364776"/>
          </a:xfrm>
          <a:prstGeom prst="rect">
            <a:avLst/>
          </a:prstGeom>
          <a:extLst>
            <a:ext uri="{909E8E84-426E-40DD-AFC4-6F175D3DCCD1}">
              <a14:hiddenFill xmlns:a14="http://schemas.microsoft.com/office/drawing/2010/main">
                <a:solidFill>
                  <a:srgbClr val="FFFFFF"/>
                </a:solidFill>
              </a14:hiddenFill>
            </a:ext>
          </a:extLst>
        </p:spPr>
      </p:pic>
      <p:pic>
        <p:nvPicPr>
          <p:cNvPr id="7" name="Picture 2" descr="https://nodeltagates.files.wordpress.com/2012/10/walnutgrovearial.jpg?w=500&amp;h=125"/>
          <p:cNvPicPr>
            <a:picLocks noChangeAspect="1" noChangeArrowheads="1"/>
          </p:cNvPicPr>
          <p:nvPr/>
        </p:nvPicPr>
        <p:blipFill rotWithShape="1">
          <a:blip r:embed="rId4">
            <a:extLst>
              <a:ext uri="{28A0092B-C50C-407E-A947-70E740481C1C}">
                <a14:useLocalDpi xmlns:a14="http://schemas.microsoft.com/office/drawing/2010/main" val="0"/>
              </a:ext>
            </a:extLst>
          </a:blip>
          <a:srcRect t="15973" b="6785"/>
          <a:stretch/>
        </p:blipFill>
        <p:spPr bwMode="auto">
          <a:xfrm>
            <a:off x="6903375" y="439394"/>
            <a:ext cx="2048007" cy="138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39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lta-Smelt-Abundance-Grap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1"/>
            <a:ext cx="3844449" cy="2362200"/>
          </a:xfrm>
          <a:prstGeom prst="rect">
            <a:avLst/>
          </a:prstGeom>
          <a:ln w="38100" cap="sq">
            <a:solidFill>
              <a:srgbClr val="000000"/>
            </a:solidFill>
            <a:prstDash val="solid"/>
            <a:miter lim="800000"/>
          </a:ln>
          <a:effectLst/>
        </p:spPr>
      </p:pic>
      <p:sp>
        <p:nvSpPr>
          <p:cNvPr id="2" name="Title 1"/>
          <p:cNvSpPr>
            <a:spLocks noGrp="1"/>
          </p:cNvSpPr>
          <p:nvPr>
            <p:ph type="title"/>
          </p:nvPr>
        </p:nvSpPr>
        <p:spPr>
          <a:xfrm>
            <a:off x="381000" y="477838"/>
            <a:ext cx="8382000" cy="1218795"/>
          </a:xfrm>
        </p:spPr>
        <p:txBody>
          <a:bodyPr/>
          <a:lstStyle/>
          <a:p>
            <a:r>
              <a:rPr lang="en-US" sz="4800" b="1" dirty="0"/>
              <a:t>Key Delta </a:t>
            </a:r>
            <a:r>
              <a:rPr lang="en-US" sz="4800" b="1" dirty="0" smtClean="0"/>
              <a:t>risks</a:t>
            </a:r>
            <a:r>
              <a:rPr lang="en-US" b="1" dirty="0"/>
              <a:t/>
            </a:r>
            <a:br>
              <a:rPr lang="en-US" b="1" dirty="0"/>
            </a:br>
            <a:endParaRPr lang="en-US" b="1" dirty="0"/>
          </a:p>
        </p:txBody>
      </p:sp>
      <p:sp>
        <p:nvSpPr>
          <p:cNvPr id="4" name="Rectangle 3"/>
          <p:cNvSpPr txBox="1">
            <a:spLocks noChangeArrowheads="1"/>
          </p:cNvSpPr>
          <p:nvPr/>
        </p:nvSpPr>
        <p:spPr bwMode="invGray">
          <a:xfrm>
            <a:off x="381000" y="477838"/>
            <a:ext cx="8382000" cy="609398"/>
          </a:xfrm>
          <a:prstGeom prst="rect">
            <a:avLst/>
          </a:prstGeom>
          <a:effectLst>
            <a:outerShdw blurRad="50800" dist="38100" dir="2700000" algn="tl" rotWithShape="0">
              <a:prstClr val="black"/>
            </a:outerShdw>
          </a:effectLst>
        </p:spPr>
        <p:txBody>
          <a:bodyPr vert="horz" wrap="square" lIns="0" tIns="0" rIns="0" bIns="0" rtlCol="0" anchor="t">
            <a:noAutofit/>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a:spcAft>
                <a:spcPct val="25000"/>
              </a:spcAft>
              <a:defRPr/>
            </a:pPr>
            <a:endParaRPr lang="en-US" dirty="0"/>
          </a:p>
        </p:txBody>
      </p:sp>
      <p:grpSp>
        <p:nvGrpSpPr>
          <p:cNvPr id="6" name="Group 17"/>
          <p:cNvGrpSpPr>
            <a:grpSpLocks/>
          </p:cNvGrpSpPr>
          <p:nvPr/>
        </p:nvGrpSpPr>
        <p:grpSpPr bwMode="auto">
          <a:xfrm>
            <a:off x="4610100" y="1311275"/>
            <a:ext cx="3749675" cy="2378075"/>
            <a:chOff x="4877281" y="1260770"/>
            <a:chExt cx="3940175" cy="2644775"/>
          </a:xfrm>
        </p:grpSpPr>
        <p:pic>
          <p:nvPicPr>
            <p:cNvPr id="7" name="Picture 5"/>
            <p:cNvPicPr>
              <a:picLocks noChangeAspect="1" noChangeArrowheads="1"/>
            </p:cNvPicPr>
            <p:nvPr/>
          </p:nvPicPr>
          <p:blipFill>
            <a:blip r:embed="rId4" cstate="print"/>
            <a:srcRect/>
            <a:stretch>
              <a:fillRect/>
            </a:stretch>
          </p:blipFill>
          <p:spPr bwMode="auto">
            <a:xfrm>
              <a:off x="4877281" y="1260770"/>
              <a:ext cx="3940175" cy="2644775"/>
            </a:xfrm>
            <a:prstGeom prst="rect">
              <a:avLst/>
            </a:prstGeom>
            <a:noFill/>
            <a:ln>
              <a:noFill/>
            </a:ln>
          </p:spPr>
        </p:pic>
        <p:sp>
          <p:nvSpPr>
            <p:cNvPr id="8" name="Text Box 6"/>
            <p:cNvSpPr txBox="1">
              <a:spLocks noChangeArrowheads="1"/>
            </p:cNvSpPr>
            <p:nvPr/>
          </p:nvSpPr>
          <p:spPr bwMode="gray">
            <a:xfrm>
              <a:off x="6356932" y="1389655"/>
              <a:ext cx="2360435" cy="856285"/>
            </a:xfrm>
            <a:prstGeom prst="rect">
              <a:avLst/>
            </a:prstGeom>
            <a:noFill/>
            <a:ln w="9525">
              <a:noFill/>
              <a:miter lim="800000"/>
              <a:headEnd/>
              <a:tailEnd/>
            </a:ln>
            <a:effectLst/>
          </p:spPr>
          <p:txBody>
            <a:bodyPr wrap="none">
              <a:spAutoFit/>
            </a:bodyPr>
            <a:lstStyle/>
            <a:p>
              <a:pPr algn="r" eaLnBrk="0" hangingPunct="0">
                <a:defRPr/>
              </a:pPr>
              <a:r>
                <a:rPr lang="en-US" sz="2600" b="1" dirty="0">
                  <a:solidFill>
                    <a:srgbClr val="FFFF00"/>
                  </a:solidFill>
                  <a:effectLst>
                    <a:outerShdw blurRad="38100" dist="38100" dir="2700000" algn="tl">
                      <a:srgbClr val="000000"/>
                    </a:outerShdw>
                  </a:effectLst>
                  <a:latin typeface="Arial" charset="0"/>
                  <a:cs typeface="+mn-cs"/>
                </a:rPr>
                <a:t>Seismic Risk</a:t>
              </a:r>
              <a:r>
                <a:rPr lang="en-US" sz="2200" dirty="0">
                  <a:solidFill>
                    <a:srgbClr val="FFFF66"/>
                  </a:solidFill>
                  <a:effectLst>
                    <a:outerShdw blurRad="38100" dist="38100" dir="2700000" algn="tl">
                      <a:srgbClr val="000000"/>
                    </a:outerShdw>
                  </a:effectLst>
                  <a:latin typeface="Arial" charset="0"/>
                  <a:cs typeface="+mn-cs"/>
                </a:rPr>
                <a:t/>
              </a:r>
              <a:br>
                <a:rPr lang="en-US" sz="2200" dirty="0">
                  <a:solidFill>
                    <a:srgbClr val="FFFF66"/>
                  </a:solidFill>
                  <a:effectLst>
                    <a:outerShdw blurRad="38100" dist="38100" dir="2700000" algn="tl">
                      <a:srgbClr val="000000"/>
                    </a:outerShdw>
                  </a:effectLst>
                  <a:latin typeface="Arial" charset="0"/>
                  <a:cs typeface="+mn-cs"/>
                </a:rPr>
              </a:br>
              <a:r>
                <a:rPr lang="en-US" b="1" dirty="0">
                  <a:solidFill>
                    <a:schemeClr val="bg1"/>
                  </a:solidFill>
                  <a:effectLst>
                    <a:outerShdw blurRad="38100" dist="38100" dir="2700000" algn="tl">
                      <a:srgbClr val="000000"/>
                    </a:outerShdw>
                  </a:effectLst>
                  <a:latin typeface="Arial" charset="0"/>
                  <a:cs typeface="+mn-cs"/>
                </a:rPr>
                <a:t>Bay Area Faults</a:t>
              </a:r>
            </a:p>
          </p:txBody>
        </p:sp>
      </p:grpSp>
      <p:sp>
        <p:nvSpPr>
          <p:cNvPr id="13" name="Text Box 9"/>
          <p:cNvSpPr txBox="1">
            <a:spLocks noChangeArrowheads="1"/>
          </p:cNvSpPr>
          <p:nvPr/>
        </p:nvSpPr>
        <p:spPr bwMode="auto">
          <a:xfrm>
            <a:off x="1447800" y="1371600"/>
            <a:ext cx="2873281" cy="831330"/>
          </a:xfrm>
          <a:prstGeom prst="rect">
            <a:avLst/>
          </a:prstGeom>
          <a:noFill/>
          <a:ln w="9525">
            <a:noFill/>
            <a:miter lim="800000"/>
            <a:headEnd/>
            <a:tailEnd/>
          </a:ln>
          <a:effectLst/>
        </p:spPr>
        <p:txBody>
          <a:bodyPr wrap="square">
            <a:spAutoFit/>
          </a:bodyPr>
          <a:lstStyle/>
          <a:p>
            <a:pPr algn="r">
              <a:spcBef>
                <a:spcPct val="50000"/>
              </a:spcBef>
              <a:defRPr/>
            </a:pPr>
            <a:r>
              <a:rPr lang="en-US" sz="2600" b="1" dirty="0">
                <a:solidFill>
                  <a:srgbClr val="FFFF00"/>
                </a:solidFill>
                <a:effectLst>
                  <a:outerShdw blurRad="38100" dist="38100" dir="2700000" algn="tl">
                    <a:srgbClr val="000000"/>
                  </a:outerShdw>
                </a:effectLst>
                <a:latin typeface="Arial" charset="0"/>
                <a:cs typeface="+mn-cs"/>
              </a:rPr>
              <a:t>Fishery Declines</a:t>
            </a:r>
            <a:r>
              <a:rPr lang="en-US" sz="2200" b="1" dirty="0">
                <a:solidFill>
                  <a:srgbClr val="FFFF66"/>
                </a:solidFill>
                <a:effectLst>
                  <a:outerShdw blurRad="38100" dist="38100" dir="2700000" algn="tl">
                    <a:srgbClr val="000000"/>
                  </a:outerShdw>
                </a:effectLst>
                <a:latin typeface="Arial" charset="0"/>
                <a:cs typeface="+mn-cs"/>
              </a:rPr>
              <a:t>  </a:t>
            </a:r>
            <a:r>
              <a:rPr lang="en-US" sz="2000" b="1" dirty="0" smtClean="0">
                <a:effectLst>
                  <a:outerShdw blurRad="38100" dist="38100" dir="2700000" algn="tl">
                    <a:srgbClr val="000000"/>
                  </a:outerShdw>
                </a:effectLst>
                <a:latin typeface="Arial" charset="0"/>
              </a:rPr>
              <a:t>(D</a:t>
            </a:r>
            <a:r>
              <a:rPr lang="en-US" sz="2000" b="1" dirty="0" smtClean="0">
                <a:effectLst>
                  <a:outerShdw blurRad="38100" dist="38100" dir="2700000" algn="tl">
                    <a:srgbClr val="000000"/>
                  </a:outerShdw>
                </a:effectLst>
                <a:latin typeface="Arial" charset="0"/>
                <a:cs typeface="+mn-cs"/>
              </a:rPr>
              <a:t>elta smelt)</a:t>
            </a:r>
            <a:endParaRPr lang="en-US" sz="2200" b="1" dirty="0">
              <a:effectLst>
                <a:outerShdw blurRad="38100" dist="38100" dir="2700000" algn="tl">
                  <a:srgbClr val="000000"/>
                </a:outerShdw>
              </a:effectLst>
              <a:latin typeface="Arial" charset="0"/>
              <a:cs typeface="+mn-cs"/>
            </a:endParaRPr>
          </a:p>
        </p:txBody>
      </p:sp>
      <p:grpSp>
        <p:nvGrpSpPr>
          <p:cNvPr id="14" name="Group 17"/>
          <p:cNvGrpSpPr>
            <a:grpSpLocks/>
          </p:cNvGrpSpPr>
          <p:nvPr/>
        </p:nvGrpSpPr>
        <p:grpSpPr bwMode="auto">
          <a:xfrm>
            <a:off x="419100" y="3978275"/>
            <a:ext cx="3905250" cy="2400300"/>
            <a:chOff x="704850" y="3886200"/>
            <a:chExt cx="3905250" cy="2662238"/>
          </a:xfrm>
        </p:grpSpPr>
        <p:pic>
          <p:nvPicPr>
            <p:cNvPr id="15" name="Picture 2" descr="img0048"/>
            <p:cNvPicPr>
              <a:picLocks noChangeAspect="1" noChangeArrowheads="1"/>
            </p:cNvPicPr>
            <p:nvPr/>
          </p:nvPicPr>
          <p:blipFill>
            <a:blip r:embed="rId5" cstate="print"/>
            <a:srcRect r="1442"/>
            <a:stretch>
              <a:fillRect/>
            </a:stretch>
          </p:blipFill>
          <p:spPr bwMode="invGray">
            <a:xfrm>
              <a:off x="704850" y="3886200"/>
              <a:ext cx="3905250" cy="2662238"/>
            </a:xfrm>
            <a:prstGeom prst="rect">
              <a:avLst/>
            </a:prstGeom>
            <a:noFill/>
            <a:ln>
              <a:noFill/>
            </a:ln>
          </p:spPr>
        </p:pic>
        <p:sp>
          <p:nvSpPr>
            <p:cNvPr id="16" name="Text Box 9"/>
            <p:cNvSpPr txBox="1">
              <a:spLocks noChangeArrowheads="1"/>
            </p:cNvSpPr>
            <p:nvPr/>
          </p:nvSpPr>
          <p:spPr bwMode="invGray">
            <a:xfrm>
              <a:off x="1743075" y="4671490"/>
              <a:ext cx="2787650" cy="545829"/>
            </a:xfrm>
            <a:prstGeom prst="rect">
              <a:avLst/>
            </a:prstGeom>
            <a:noFill/>
            <a:ln w="9525">
              <a:noFill/>
              <a:miter lim="800000"/>
              <a:headEnd/>
              <a:tailEnd/>
            </a:ln>
            <a:effectLst/>
          </p:spPr>
          <p:txBody>
            <a:bodyPr>
              <a:spAutoFit/>
            </a:bodyPr>
            <a:lstStyle/>
            <a:p>
              <a:pPr algn="r">
                <a:spcBef>
                  <a:spcPct val="50000"/>
                </a:spcBef>
                <a:defRPr/>
              </a:pPr>
              <a:r>
                <a:rPr lang="en-US" sz="2600" b="1" dirty="0">
                  <a:solidFill>
                    <a:srgbClr val="FFFF00"/>
                  </a:solidFill>
                  <a:effectLst>
                    <a:outerShdw blurRad="38100" dist="38100" dir="2700000" algn="tl">
                      <a:srgbClr val="000000">
                        <a:alpha val="43137"/>
                      </a:srgbClr>
                    </a:outerShdw>
                  </a:effectLst>
                  <a:latin typeface="Arial" charset="0"/>
                  <a:cs typeface="+mn-cs"/>
                </a:rPr>
                <a:t>Subsidence</a:t>
              </a:r>
              <a:endParaRPr lang="en-US" sz="2200" b="1" dirty="0">
                <a:solidFill>
                  <a:schemeClr val="bg1"/>
                </a:solidFill>
                <a:effectLst>
                  <a:outerShdw blurRad="38100" dist="38100" dir="2700000" algn="tl">
                    <a:srgbClr val="000000">
                      <a:alpha val="43137"/>
                    </a:srgbClr>
                  </a:outerShdw>
                </a:effectLst>
                <a:latin typeface="Arial" charset="0"/>
                <a:cs typeface="+mn-cs"/>
              </a:endParaRPr>
            </a:p>
          </p:txBody>
        </p:sp>
      </p:grpSp>
      <p:sp>
        <p:nvSpPr>
          <p:cNvPr id="17" name="Rectangle 3" descr="Slide18"/>
          <p:cNvSpPr>
            <a:spLocks noGrp="1" noChangeAspect="1" noChangeArrowheads="1"/>
          </p:cNvSpPr>
          <p:nvPr isPhoto="1"/>
        </p:nvSpPr>
        <p:spPr bwMode="auto">
          <a:xfrm>
            <a:off x="4572000" y="4000500"/>
            <a:ext cx="3744913" cy="2378075"/>
          </a:xfrm>
          <a:prstGeom prst="rect">
            <a:avLst/>
          </a:prstGeom>
          <a:blipFill dpi="0" rotWithShape="1">
            <a:blip r:embed="rId6" cstate="print"/>
            <a:srcRect/>
            <a:stretch>
              <a:fillRect/>
            </a:stretch>
          </a:blipFill>
          <a:ln w="9525">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defRPr/>
            </a:pPr>
            <a:r>
              <a:rPr lang="en-US" dirty="0">
                <a:solidFill>
                  <a:srgbClr val="FFFF00"/>
                </a:solidFill>
                <a:effectLst>
                  <a:outerShdw blurRad="38100" dist="38100" dir="2700000" algn="tl">
                    <a:srgbClr val="000000"/>
                  </a:outerShdw>
                </a:effectLst>
                <a:latin typeface="Arial" charset="0"/>
              </a:rPr>
              <a:t>       </a:t>
            </a:r>
            <a:r>
              <a:rPr lang="en-US" sz="2400" b="1" dirty="0">
                <a:solidFill>
                  <a:srgbClr val="FFFF00"/>
                </a:solidFill>
                <a:effectLst>
                  <a:outerShdw blurRad="38100" dist="38100" dir="2700000" algn="tl">
                    <a:srgbClr val="000000"/>
                  </a:outerShdw>
                </a:effectLst>
                <a:latin typeface="Arial" charset="0"/>
              </a:rPr>
              <a:t>Sea Level Rise</a:t>
            </a:r>
            <a:endParaRPr lang="en-US" b="1" dirty="0"/>
          </a:p>
        </p:txBody>
      </p:sp>
      <p:sp>
        <p:nvSpPr>
          <p:cNvPr id="18" name="Slide Number Placeholder 2"/>
          <p:cNvSpPr>
            <a:spLocks noGrp="1"/>
          </p:cNvSpPr>
          <p:nvPr>
            <p:ph type="sldNum" sz="quarter" idx="12"/>
          </p:nvPr>
        </p:nvSpPr>
        <p:spPr>
          <a:xfrm>
            <a:off x="8531788" y="5648960"/>
            <a:ext cx="548640" cy="396240"/>
          </a:xfrm>
        </p:spPr>
        <p:txBody>
          <a:bodyPr/>
          <a:lstStyle/>
          <a:p>
            <a:pPr>
              <a:defRPr/>
            </a:pPr>
            <a:r>
              <a:rPr lang="en-US" dirty="0" smtClean="0"/>
              <a:t>12</a:t>
            </a:r>
            <a:endParaRPr lang="en-US" dirty="0"/>
          </a:p>
        </p:txBody>
      </p:sp>
    </p:spTree>
    <p:extLst>
      <p:ext uri="{BB962C8B-B14F-4D97-AF65-F5344CB8AC3E}">
        <p14:creationId xmlns:p14="http://schemas.microsoft.com/office/powerpoint/2010/main" val="1913447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Delta Map blank"/>
          <p:cNvPicPr>
            <a:picLocks noChangeAspect="1" noChangeArrowheads="1"/>
          </p:cNvPicPr>
          <p:nvPr/>
        </p:nvPicPr>
        <p:blipFill>
          <a:blip r:embed="rId3">
            <a:lum bright="-10000"/>
          </a:blip>
          <a:srcRect/>
          <a:stretch>
            <a:fillRect/>
          </a:stretch>
        </p:blipFill>
        <p:spPr bwMode="ltGray">
          <a:xfrm>
            <a:off x="0" y="0"/>
            <a:ext cx="9144000" cy="6858000"/>
          </a:xfrm>
          <a:prstGeom prst="rect">
            <a:avLst/>
          </a:prstGeom>
          <a:solidFill>
            <a:srgbClr val="FFFFFF">
              <a:alpha val="50000"/>
            </a:srgbClr>
          </a:solidFill>
          <a:ln w="9525">
            <a:noFill/>
            <a:miter lim="800000"/>
            <a:headEnd/>
            <a:tailEnd/>
          </a:ln>
          <a:effectLst>
            <a:outerShdw dist="35921" dir="2700000" algn="ctr" rotWithShape="0">
              <a:schemeClr val="tx1"/>
            </a:outerShdw>
          </a:effectLst>
        </p:spPr>
      </p:pic>
      <p:sp>
        <p:nvSpPr>
          <p:cNvPr id="144387" name="Text Box 3"/>
          <p:cNvSpPr txBox="1">
            <a:spLocks noGrp="1" noChangeArrowheads="1"/>
          </p:cNvSpPr>
          <p:nvPr>
            <p:ph type="title" idx="4294967295"/>
          </p:nvPr>
        </p:nvSpPr>
        <p:spPr>
          <a:xfrm>
            <a:off x="304800" y="457200"/>
            <a:ext cx="7772400" cy="914400"/>
          </a:xfrm>
          <a:effectLst>
            <a:outerShdw dist="45791" dir="2021404" algn="ctr" rotWithShape="0">
              <a:srgbClr val="000000"/>
            </a:outerShdw>
          </a:effectLst>
        </p:spPr>
        <p:txBody>
          <a:bodyPr/>
          <a:lstStyle/>
          <a:p>
            <a:r>
              <a:rPr lang="en-US" sz="4000" i="0" dirty="0">
                <a:solidFill>
                  <a:schemeClr val="tx1"/>
                </a:solidFill>
                <a:effectLst>
                  <a:outerShdw blurRad="38100" dist="38100" dir="2700000" algn="tl">
                    <a:srgbClr val="000000">
                      <a:alpha val="43137"/>
                    </a:srgbClr>
                  </a:outerShdw>
                </a:effectLst>
                <a:latin typeface="Arial Narrow" pitchFamily="34" charset="0"/>
              </a:rPr>
              <a:t>Water Supply Implications</a:t>
            </a:r>
            <a:endParaRPr lang="en-US" sz="4400" i="0" dirty="0">
              <a:solidFill>
                <a:schemeClr val="tx1"/>
              </a:solidFill>
              <a:effectLst>
                <a:outerShdw blurRad="38100" dist="38100" dir="2700000" algn="tl">
                  <a:srgbClr val="000000">
                    <a:alpha val="43137"/>
                  </a:srgbClr>
                </a:outerShdw>
              </a:effectLst>
              <a:latin typeface="Arial Narrow" pitchFamily="34" charset="0"/>
            </a:endParaRPr>
          </a:p>
        </p:txBody>
      </p:sp>
      <p:sp>
        <p:nvSpPr>
          <p:cNvPr id="144388" name="Text Box 4"/>
          <p:cNvSpPr txBox="1">
            <a:spLocks noChangeArrowheads="1"/>
          </p:cNvSpPr>
          <p:nvPr/>
        </p:nvSpPr>
        <p:spPr bwMode="auto">
          <a:xfrm>
            <a:off x="1676400" y="6140450"/>
            <a:ext cx="2209800" cy="4889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6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Geneva" pitchFamily="-96" charset="0"/>
                <a:cs typeface="Geneva" pitchFamily="-96" charset="0"/>
              </a:rPr>
              <a:t>SWP Pumps</a:t>
            </a:r>
          </a:p>
        </p:txBody>
      </p:sp>
      <p:sp>
        <p:nvSpPr>
          <p:cNvPr id="144389" name="Oval 5"/>
          <p:cNvSpPr>
            <a:spLocks noChangeArrowheads="1"/>
          </p:cNvSpPr>
          <p:nvPr/>
        </p:nvSpPr>
        <p:spPr bwMode="auto">
          <a:xfrm>
            <a:off x="3429000" y="5943600"/>
            <a:ext cx="228600" cy="228600"/>
          </a:xfrm>
          <a:prstGeom prst="ellipse">
            <a:avLst/>
          </a:prstGeom>
          <a:gradFill rotWithShape="0">
            <a:gsLst>
              <a:gs pos="0">
                <a:srgbClr val="FF3300"/>
              </a:gs>
              <a:gs pos="100000">
                <a:srgbClr val="FF3300">
                  <a:gamma/>
                  <a:shade val="86275"/>
                  <a:invGamma/>
                </a:srgbClr>
              </a:gs>
            </a:gsLst>
            <a:path path="shape">
              <a:fillToRect l="50000" t="50000" r="50000" b="50000"/>
            </a:path>
          </a:gradFill>
          <a:ln w="28575">
            <a:solidFill>
              <a:schemeClr val="bg1"/>
            </a:solidFill>
            <a:round/>
            <a:headEnd/>
            <a:tailEnd/>
          </a:ln>
          <a:effectLst/>
        </p:spPr>
        <p:txBody>
          <a:bodyPr wrap="none"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Geneva" pitchFamily="-96" charset="0"/>
              <a:cs typeface="Geneva" pitchFamily="-96" charset="0"/>
            </a:endParaRPr>
          </a:p>
        </p:txBody>
      </p:sp>
      <p:sp>
        <p:nvSpPr>
          <p:cNvPr id="144390" name="Text Box 6"/>
          <p:cNvSpPr txBox="1">
            <a:spLocks noChangeArrowheads="1"/>
          </p:cNvSpPr>
          <p:nvPr/>
        </p:nvSpPr>
        <p:spPr bwMode="auto">
          <a:xfrm>
            <a:off x="4114800" y="5943600"/>
            <a:ext cx="2209800" cy="4889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6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Geneva" pitchFamily="-96" charset="0"/>
                <a:cs typeface="Geneva" pitchFamily="-96" charset="0"/>
              </a:rPr>
              <a:t>CVP Pumps</a:t>
            </a:r>
          </a:p>
        </p:txBody>
      </p:sp>
      <p:sp>
        <p:nvSpPr>
          <p:cNvPr id="144391" name="Oval 7"/>
          <p:cNvSpPr>
            <a:spLocks noChangeArrowheads="1"/>
          </p:cNvSpPr>
          <p:nvPr/>
        </p:nvSpPr>
        <p:spPr bwMode="auto">
          <a:xfrm>
            <a:off x="3886200" y="6019800"/>
            <a:ext cx="228600" cy="228600"/>
          </a:xfrm>
          <a:prstGeom prst="ellipse">
            <a:avLst/>
          </a:prstGeom>
          <a:gradFill rotWithShape="0">
            <a:gsLst>
              <a:gs pos="0">
                <a:srgbClr val="FF3300"/>
              </a:gs>
              <a:gs pos="100000">
                <a:srgbClr val="FF3300">
                  <a:gamma/>
                  <a:shade val="86275"/>
                  <a:invGamma/>
                </a:srgbClr>
              </a:gs>
            </a:gsLst>
            <a:path path="shape">
              <a:fillToRect l="50000" t="50000" r="50000" b="50000"/>
            </a:path>
          </a:gradFill>
          <a:ln w="28575">
            <a:solidFill>
              <a:schemeClr val="bg1"/>
            </a:solidFill>
            <a:round/>
            <a:headEnd/>
            <a:tailEnd/>
          </a:ln>
          <a:effectLst/>
        </p:spPr>
        <p:txBody>
          <a:bodyPr wrap="none"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Geneva" pitchFamily="-96" charset="0"/>
              <a:cs typeface="Geneva" pitchFamily="-96" charset="0"/>
            </a:endParaRPr>
          </a:p>
        </p:txBody>
      </p:sp>
      <p:sp>
        <p:nvSpPr>
          <p:cNvPr id="144392" name="Text Box 8"/>
          <p:cNvSpPr txBox="1">
            <a:spLocks noChangeArrowheads="1"/>
          </p:cNvSpPr>
          <p:nvPr/>
        </p:nvSpPr>
        <p:spPr bwMode="auto">
          <a:xfrm>
            <a:off x="5486400" y="2362200"/>
            <a:ext cx="2209800" cy="8858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6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Geneva" pitchFamily="-96" charset="0"/>
                <a:cs typeface="Geneva" pitchFamily="-96" charset="0"/>
              </a:rPr>
              <a:t>Delta Cross</a:t>
            </a:r>
            <a:br>
              <a:rPr kumimoji="0" lang="en-US" sz="26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Geneva" pitchFamily="-96" charset="0"/>
                <a:cs typeface="Geneva" pitchFamily="-96" charset="0"/>
              </a:rPr>
            </a:br>
            <a:r>
              <a:rPr kumimoji="0" lang="en-US" sz="26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Geneva" pitchFamily="-96" charset="0"/>
                <a:cs typeface="Geneva" pitchFamily="-96" charset="0"/>
              </a:rPr>
              <a:t>Channel</a:t>
            </a:r>
          </a:p>
        </p:txBody>
      </p:sp>
      <p:sp>
        <p:nvSpPr>
          <p:cNvPr id="144393" name="Oval 9"/>
          <p:cNvSpPr>
            <a:spLocks noChangeArrowheads="1"/>
          </p:cNvSpPr>
          <p:nvPr/>
        </p:nvSpPr>
        <p:spPr bwMode="auto">
          <a:xfrm>
            <a:off x="3962400" y="2743200"/>
            <a:ext cx="457200" cy="381000"/>
          </a:xfrm>
          <a:prstGeom prst="ellipse">
            <a:avLst/>
          </a:prstGeom>
          <a:solidFill>
            <a:srgbClr val="0000FF"/>
          </a:solidFill>
          <a:ln w="9525">
            <a:solidFill>
              <a:schemeClr val="tx1"/>
            </a:solidFill>
            <a:round/>
            <a:headEnd/>
            <a:tailEnd/>
          </a:ln>
          <a:effectLst>
            <a:outerShdw dist="35921" dir="2700000" algn="ctr" rotWithShape="0">
              <a:schemeClr val="tx1"/>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Geneva" pitchFamily="-96" charset="0"/>
                <a:cs typeface="Geneva" pitchFamily="-96" charset="0"/>
              </a:rPr>
              <a:t>1</a:t>
            </a:r>
          </a:p>
        </p:txBody>
      </p:sp>
      <p:sp>
        <p:nvSpPr>
          <p:cNvPr id="144394" name="Oval 10"/>
          <p:cNvSpPr>
            <a:spLocks noChangeArrowheads="1"/>
          </p:cNvSpPr>
          <p:nvPr/>
        </p:nvSpPr>
        <p:spPr bwMode="auto">
          <a:xfrm>
            <a:off x="2743200" y="5638800"/>
            <a:ext cx="457200" cy="381000"/>
          </a:xfrm>
          <a:prstGeom prst="ellipse">
            <a:avLst/>
          </a:prstGeom>
          <a:solidFill>
            <a:srgbClr val="00CC99"/>
          </a:solidFill>
          <a:ln w="9525">
            <a:solidFill>
              <a:schemeClr val="tx1"/>
            </a:solidFill>
            <a:round/>
            <a:headEnd/>
            <a:tailEnd/>
          </a:ln>
          <a:effectLst>
            <a:outerShdw dist="35921" dir="2700000" algn="ctr" rotWithShape="0">
              <a:schemeClr val="tx1"/>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Geneva" pitchFamily="-96" charset="0"/>
                <a:cs typeface="Geneva" pitchFamily="-96" charset="0"/>
              </a:rPr>
              <a:t>3</a:t>
            </a:r>
          </a:p>
        </p:txBody>
      </p:sp>
      <p:sp>
        <p:nvSpPr>
          <p:cNvPr id="144397" name="Oval 13"/>
          <p:cNvSpPr>
            <a:spLocks noChangeArrowheads="1"/>
          </p:cNvSpPr>
          <p:nvPr/>
        </p:nvSpPr>
        <p:spPr bwMode="auto">
          <a:xfrm>
            <a:off x="8153400" y="4800600"/>
            <a:ext cx="457200" cy="381000"/>
          </a:xfrm>
          <a:prstGeom prst="ellipse">
            <a:avLst/>
          </a:prstGeom>
          <a:solidFill>
            <a:srgbClr val="0000FF"/>
          </a:solidFill>
          <a:ln w="9525">
            <a:solidFill>
              <a:schemeClr val="tx1"/>
            </a:solidFill>
            <a:round/>
            <a:headEnd/>
            <a:tailEnd/>
          </a:ln>
          <a:effectLst>
            <a:outerShdw dist="35921" dir="2700000" algn="ctr" rotWithShape="0">
              <a:schemeClr val="tx1"/>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Geneva" pitchFamily="-96" charset="0"/>
                <a:cs typeface="Geneva" pitchFamily="-96" charset="0"/>
              </a:rPr>
              <a:t>1</a:t>
            </a:r>
          </a:p>
        </p:txBody>
      </p:sp>
      <p:grpSp>
        <p:nvGrpSpPr>
          <p:cNvPr id="2" name="Group 14"/>
          <p:cNvGrpSpPr>
            <a:grpSpLocks/>
          </p:cNvGrpSpPr>
          <p:nvPr/>
        </p:nvGrpSpPr>
        <p:grpSpPr bwMode="auto">
          <a:xfrm>
            <a:off x="4852988" y="3114675"/>
            <a:ext cx="811212" cy="747713"/>
            <a:chOff x="3057" y="1962"/>
            <a:chExt cx="511" cy="471"/>
          </a:xfrm>
        </p:grpSpPr>
        <p:sp>
          <p:nvSpPr>
            <p:cNvPr id="144399" name="Freeform 15"/>
            <p:cNvSpPr>
              <a:spLocks/>
            </p:cNvSpPr>
            <p:nvPr/>
          </p:nvSpPr>
          <p:spPr bwMode="auto">
            <a:xfrm>
              <a:off x="3360" y="1962"/>
              <a:ext cx="208" cy="471"/>
            </a:xfrm>
            <a:custGeom>
              <a:avLst/>
              <a:gdLst/>
              <a:ahLst/>
              <a:cxnLst>
                <a:cxn ang="0">
                  <a:pos x="0" y="0"/>
                </a:cxn>
                <a:cxn ang="0">
                  <a:pos x="86" y="48"/>
                </a:cxn>
                <a:cxn ang="0">
                  <a:pos x="68" y="70"/>
                </a:cxn>
                <a:cxn ang="0">
                  <a:pos x="166" y="112"/>
                </a:cxn>
                <a:cxn ang="0">
                  <a:pos x="196" y="146"/>
                </a:cxn>
                <a:cxn ang="0">
                  <a:pos x="84" y="188"/>
                </a:cxn>
                <a:cxn ang="0">
                  <a:pos x="94" y="220"/>
                </a:cxn>
                <a:cxn ang="0">
                  <a:pos x="46" y="244"/>
                </a:cxn>
                <a:cxn ang="0">
                  <a:pos x="10" y="272"/>
                </a:cxn>
                <a:cxn ang="0">
                  <a:pos x="54" y="357"/>
                </a:cxn>
                <a:cxn ang="0">
                  <a:pos x="66" y="471"/>
                </a:cxn>
              </a:cxnLst>
              <a:rect l="0" t="0" r="r" b="b"/>
              <a:pathLst>
                <a:path w="208" h="471">
                  <a:moveTo>
                    <a:pt x="0" y="0"/>
                  </a:moveTo>
                  <a:cubicBezTo>
                    <a:pt x="11" y="6"/>
                    <a:pt x="88" y="39"/>
                    <a:pt x="86" y="48"/>
                  </a:cubicBezTo>
                  <a:cubicBezTo>
                    <a:pt x="84" y="57"/>
                    <a:pt x="83" y="26"/>
                    <a:pt x="68" y="70"/>
                  </a:cubicBezTo>
                  <a:cubicBezTo>
                    <a:pt x="53" y="114"/>
                    <a:pt x="145" y="99"/>
                    <a:pt x="166" y="112"/>
                  </a:cubicBezTo>
                  <a:cubicBezTo>
                    <a:pt x="187" y="125"/>
                    <a:pt x="208" y="131"/>
                    <a:pt x="196" y="146"/>
                  </a:cubicBezTo>
                  <a:cubicBezTo>
                    <a:pt x="184" y="161"/>
                    <a:pt x="82" y="165"/>
                    <a:pt x="84" y="188"/>
                  </a:cubicBezTo>
                  <a:cubicBezTo>
                    <a:pt x="86" y="211"/>
                    <a:pt x="89" y="204"/>
                    <a:pt x="94" y="220"/>
                  </a:cubicBezTo>
                  <a:cubicBezTo>
                    <a:pt x="88" y="230"/>
                    <a:pt x="52" y="234"/>
                    <a:pt x="46" y="244"/>
                  </a:cubicBezTo>
                  <a:cubicBezTo>
                    <a:pt x="40" y="254"/>
                    <a:pt x="13" y="258"/>
                    <a:pt x="10" y="272"/>
                  </a:cubicBezTo>
                  <a:cubicBezTo>
                    <a:pt x="7" y="286"/>
                    <a:pt x="44" y="328"/>
                    <a:pt x="54" y="357"/>
                  </a:cubicBezTo>
                  <a:cubicBezTo>
                    <a:pt x="64" y="386"/>
                    <a:pt x="75" y="432"/>
                    <a:pt x="66" y="471"/>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sp>
          <p:nvSpPr>
            <p:cNvPr id="144400" name="Freeform 16"/>
            <p:cNvSpPr>
              <a:spLocks/>
            </p:cNvSpPr>
            <p:nvPr/>
          </p:nvSpPr>
          <p:spPr bwMode="auto">
            <a:xfrm>
              <a:off x="3057" y="2019"/>
              <a:ext cx="324" cy="222"/>
            </a:xfrm>
            <a:custGeom>
              <a:avLst/>
              <a:gdLst/>
              <a:ahLst/>
              <a:cxnLst>
                <a:cxn ang="0">
                  <a:pos x="324" y="0"/>
                </a:cxn>
                <a:cxn ang="0">
                  <a:pos x="258" y="54"/>
                </a:cxn>
                <a:cxn ang="0">
                  <a:pos x="201" y="69"/>
                </a:cxn>
                <a:cxn ang="0">
                  <a:pos x="189" y="147"/>
                </a:cxn>
                <a:cxn ang="0">
                  <a:pos x="120" y="165"/>
                </a:cxn>
                <a:cxn ang="0">
                  <a:pos x="0" y="222"/>
                </a:cxn>
              </a:cxnLst>
              <a:rect l="0" t="0" r="r" b="b"/>
              <a:pathLst>
                <a:path w="324" h="222">
                  <a:moveTo>
                    <a:pt x="324" y="0"/>
                  </a:moveTo>
                  <a:cubicBezTo>
                    <a:pt x="309" y="45"/>
                    <a:pt x="284" y="52"/>
                    <a:pt x="258" y="54"/>
                  </a:cubicBezTo>
                  <a:cubicBezTo>
                    <a:pt x="239" y="67"/>
                    <a:pt x="224" y="67"/>
                    <a:pt x="201" y="69"/>
                  </a:cubicBezTo>
                  <a:cubicBezTo>
                    <a:pt x="171" y="89"/>
                    <a:pt x="198" y="68"/>
                    <a:pt x="189" y="147"/>
                  </a:cubicBezTo>
                  <a:cubicBezTo>
                    <a:pt x="188" y="155"/>
                    <a:pt x="125" y="161"/>
                    <a:pt x="120" y="165"/>
                  </a:cubicBezTo>
                  <a:cubicBezTo>
                    <a:pt x="80" y="201"/>
                    <a:pt x="62" y="219"/>
                    <a:pt x="0" y="222"/>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grpSp>
      <p:sp>
        <p:nvSpPr>
          <p:cNvPr id="144401" name="Freeform 17"/>
          <p:cNvSpPr>
            <a:spLocks/>
          </p:cNvSpPr>
          <p:nvPr/>
        </p:nvSpPr>
        <p:spPr bwMode="auto">
          <a:xfrm>
            <a:off x="4210050" y="2947988"/>
            <a:ext cx="1104900" cy="495300"/>
          </a:xfrm>
          <a:custGeom>
            <a:avLst/>
            <a:gdLst/>
            <a:ahLst/>
            <a:cxnLst>
              <a:cxn ang="0">
                <a:pos x="363" y="0"/>
              </a:cxn>
              <a:cxn ang="0">
                <a:pos x="480" y="33"/>
              </a:cxn>
              <a:cxn ang="0">
                <a:pos x="540" y="57"/>
              </a:cxn>
              <a:cxn ang="0">
                <a:pos x="648" y="93"/>
              </a:cxn>
              <a:cxn ang="0">
                <a:pos x="678" y="102"/>
              </a:cxn>
              <a:cxn ang="0">
                <a:pos x="696" y="108"/>
              </a:cxn>
              <a:cxn ang="0">
                <a:pos x="630" y="135"/>
              </a:cxn>
              <a:cxn ang="0">
                <a:pos x="603" y="144"/>
              </a:cxn>
              <a:cxn ang="0">
                <a:pos x="570" y="135"/>
              </a:cxn>
              <a:cxn ang="0">
                <a:pos x="417" y="144"/>
              </a:cxn>
              <a:cxn ang="0">
                <a:pos x="297" y="267"/>
              </a:cxn>
              <a:cxn ang="0">
                <a:pos x="0" y="312"/>
              </a:cxn>
            </a:cxnLst>
            <a:rect l="0" t="0" r="r" b="b"/>
            <a:pathLst>
              <a:path w="696" h="312">
                <a:moveTo>
                  <a:pt x="363" y="0"/>
                </a:moveTo>
                <a:cubicBezTo>
                  <a:pt x="406" y="5"/>
                  <a:pt x="440" y="23"/>
                  <a:pt x="480" y="33"/>
                </a:cubicBezTo>
                <a:cubicBezTo>
                  <a:pt x="497" y="44"/>
                  <a:pt x="520" y="52"/>
                  <a:pt x="540" y="57"/>
                </a:cubicBezTo>
                <a:cubicBezTo>
                  <a:pt x="569" y="77"/>
                  <a:pt x="614" y="84"/>
                  <a:pt x="648" y="93"/>
                </a:cubicBezTo>
                <a:cubicBezTo>
                  <a:pt x="666" y="98"/>
                  <a:pt x="656" y="95"/>
                  <a:pt x="678" y="102"/>
                </a:cubicBezTo>
                <a:cubicBezTo>
                  <a:pt x="684" y="104"/>
                  <a:pt x="696" y="108"/>
                  <a:pt x="696" y="108"/>
                </a:cubicBezTo>
                <a:cubicBezTo>
                  <a:pt x="680" y="124"/>
                  <a:pt x="652" y="128"/>
                  <a:pt x="630" y="135"/>
                </a:cubicBezTo>
                <a:cubicBezTo>
                  <a:pt x="621" y="138"/>
                  <a:pt x="603" y="144"/>
                  <a:pt x="603" y="144"/>
                </a:cubicBezTo>
                <a:cubicBezTo>
                  <a:pt x="576" y="137"/>
                  <a:pt x="587" y="141"/>
                  <a:pt x="570" y="135"/>
                </a:cubicBezTo>
                <a:cubicBezTo>
                  <a:pt x="513" y="137"/>
                  <a:pt x="471" y="140"/>
                  <a:pt x="417" y="144"/>
                </a:cubicBezTo>
                <a:cubicBezTo>
                  <a:pt x="368" y="163"/>
                  <a:pt x="366" y="239"/>
                  <a:pt x="297" y="267"/>
                </a:cubicBezTo>
                <a:cubicBezTo>
                  <a:pt x="228" y="295"/>
                  <a:pt x="147" y="309"/>
                  <a:pt x="0" y="312"/>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grpSp>
        <p:nvGrpSpPr>
          <p:cNvPr id="3" name="Group 18"/>
          <p:cNvGrpSpPr>
            <a:grpSpLocks/>
          </p:cNvGrpSpPr>
          <p:nvPr/>
        </p:nvGrpSpPr>
        <p:grpSpPr bwMode="auto">
          <a:xfrm>
            <a:off x="5803900" y="4362450"/>
            <a:ext cx="3263900" cy="2089150"/>
            <a:chOff x="3656" y="2748"/>
            <a:chExt cx="2056" cy="1316"/>
          </a:xfrm>
        </p:grpSpPr>
        <p:sp>
          <p:nvSpPr>
            <p:cNvPr id="144403" name="Freeform 19"/>
            <p:cNvSpPr>
              <a:spLocks/>
            </p:cNvSpPr>
            <p:nvPr/>
          </p:nvSpPr>
          <p:spPr bwMode="auto">
            <a:xfrm>
              <a:off x="3848" y="2748"/>
              <a:ext cx="1864" cy="1316"/>
            </a:xfrm>
            <a:custGeom>
              <a:avLst/>
              <a:gdLst/>
              <a:ahLst/>
              <a:cxnLst>
                <a:cxn ang="0">
                  <a:pos x="1854" y="1304"/>
                </a:cxn>
                <a:cxn ang="0">
                  <a:pos x="1821" y="1263"/>
                </a:cxn>
                <a:cxn ang="0">
                  <a:pos x="1813" y="1238"/>
                </a:cxn>
                <a:cxn ang="0">
                  <a:pos x="1747" y="1197"/>
                </a:cxn>
                <a:cxn ang="0">
                  <a:pos x="1682" y="1156"/>
                </a:cxn>
                <a:cxn ang="0">
                  <a:pos x="1657" y="1148"/>
                </a:cxn>
                <a:cxn ang="0">
                  <a:pos x="1616" y="1106"/>
                </a:cxn>
                <a:cxn ang="0">
                  <a:pos x="1599" y="1090"/>
                </a:cxn>
                <a:cxn ang="0">
                  <a:pos x="1608" y="975"/>
                </a:cxn>
                <a:cxn ang="0">
                  <a:pos x="1566" y="942"/>
                </a:cxn>
                <a:cxn ang="0">
                  <a:pos x="1476" y="851"/>
                </a:cxn>
                <a:cxn ang="0">
                  <a:pos x="1443" y="818"/>
                </a:cxn>
                <a:cxn ang="0">
                  <a:pos x="1435" y="777"/>
                </a:cxn>
                <a:cxn ang="0">
                  <a:pos x="1410" y="769"/>
                </a:cxn>
                <a:cxn ang="0">
                  <a:pos x="1336" y="728"/>
                </a:cxn>
                <a:cxn ang="0">
                  <a:pos x="1328" y="703"/>
                </a:cxn>
                <a:cxn ang="0">
                  <a:pos x="1278" y="670"/>
                </a:cxn>
                <a:cxn ang="0">
                  <a:pos x="1245" y="629"/>
                </a:cxn>
                <a:cxn ang="0">
                  <a:pos x="1229" y="580"/>
                </a:cxn>
                <a:cxn ang="0">
                  <a:pos x="1221" y="506"/>
                </a:cxn>
                <a:cxn ang="0">
                  <a:pos x="1213" y="481"/>
                </a:cxn>
                <a:cxn ang="0">
                  <a:pos x="1147" y="358"/>
                </a:cxn>
                <a:cxn ang="0">
                  <a:pos x="1081" y="325"/>
                </a:cxn>
                <a:cxn ang="0">
                  <a:pos x="1032" y="308"/>
                </a:cxn>
                <a:cxn ang="0">
                  <a:pos x="793" y="284"/>
                </a:cxn>
                <a:cxn ang="0">
                  <a:pos x="711" y="259"/>
                </a:cxn>
                <a:cxn ang="0">
                  <a:pos x="669" y="201"/>
                </a:cxn>
                <a:cxn ang="0">
                  <a:pos x="595" y="111"/>
                </a:cxn>
                <a:cxn ang="0">
                  <a:pos x="505" y="70"/>
                </a:cxn>
                <a:cxn ang="0">
                  <a:pos x="93" y="12"/>
                </a:cxn>
                <a:cxn ang="0">
                  <a:pos x="0" y="2"/>
                </a:cxn>
              </a:cxnLst>
              <a:rect l="0" t="0" r="r" b="b"/>
              <a:pathLst>
                <a:path w="1864" h="1316">
                  <a:moveTo>
                    <a:pt x="1854" y="1304"/>
                  </a:moveTo>
                  <a:cubicBezTo>
                    <a:pt x="1834" y="1241"/>
                    <a:pt x="1864" y="1316"/>
                    <a:pt x="1821" y="1263"/>
                  </a:cubicBezTo>
                  <a:cubicBezTo>
                    <a:pt x="1816" y="1256"/>
                    <a:pt x="1818" y="1245"/>
                    <a:pt x="1813" y="1238"/>
                  </a:cubicBezTo>
                  <a:cubicBezTo>
                    <a:pt x="1799" y="1220"/>
                    <a:pt x="1768" y="1204"/>
                    <a:pt x="1747" y="1197"/>
                  </a:cubicBezTo>
                  <a:cubicBezTo>
                    <a:pt x="1722" y="1158"/>
                    <a:pt x="1740" y="1175"/>
                    <a:pt x="1682" y="1156"/>
                  </a:cubicBezTo>
                  <a:cubicBezTo>
                    <a:pt x="1674" y="1153"/>
                    <a:pt x="1657" y="1148"/>
                    <a:pt x="1657" y="1148"/>
                  </a:cubicBezTo>
                  <a:cubicBezTo>
                    <a:pt x="1643" y="1134"/>
                    <a:pt x="1630" y="1120"/>
                    <a:pt x="1616" y="1106"/>
                  </a:cubicBezTo>
                  <a:cubicBezTo>
                    <a:pt x="1610" y="1100"/>
                    <a:pt x="1599" y="1090"/>
                    <a:pt x="1599" y="1090"/>
                  </a:cubicBezTo>
                  <a:cubicBezTo>
                    <a:pt x="1607" y="1053"/>
                    <a:pt x="1627" y="1013"/>
                    <a:pt x="1608" y="975"/>
                  </a:cubicBezTo>
                  <a:cubicBezTo>
                    <a:pt x="1600" y="959"/>
                    <a:pt x="1579" y="955"/>
                    <a:pt x="1566" y="942"/>
                  </a:cubicBezTo>
                  <a:cubicBezTo>
                    <a:pt x="1535" y="911"/>
                    <a:pt x="1518" y="866"/>
                    <a:pt x="1476" y="851"/>
                  </a:cubicBezTo>
                  <a:cubicBezTo>
                    <a:pt x="1473" y="848"/>
                    <a:pt x="1445" y="822"/>
                    <a:pt x="1443" y="818"/>
                  </a:cubicBezTo>
                  <a:cubicBezTo>
                    <a:pt x="1438" y="805"/>
                    <a:pt x="1443" y="789"/>
                    <a:pt x="1435" y="777"/>
                  </a:cubicBezTo>
                  <a:cubicBezTo>
                    <a:pt x="1430" y="770"/>
                    <a:pt x="1418" y="773"/>
                    <a:pt x="1410" y="769"/>
                  </a:cubicBezTo>
                  <a:cubicBezTo>
                    <a:pt x="1383" y="756"/>
                    <a:pt x="1365" y="737"/>
                    <a:pt x="1336" y="728"/>
                  </a:cubicBezTo>
                  <a:cubicBezTo>
                    <a:pt x="1333" y="720"/>
                    <a:pt x="1334" y="709"/>
                    <a:pt x="1328" y="703"/>
                  </a:cubicBezTo>
                  <a:cubicBezTo>
                    <a:pt x="1314" y="689"/>
                    <a:pt x="1278" y="670"/>
                    <a:pt x="1278" y="670"/>
                  </a:cubicBezTo>
                  <a:cubicBezTo>
                    <a:pt x="1268" y="655"/>
                    <a:pt x="1253" y="645"/>
                    <a:pt x="1245" y="629"/>
                  </a:cubicBezTo>
                  <a:cubicBezTo>
                    <a:pt x="1237" y="614"/>
                    <a:pt x="1229" y="580"/>
                    <a:pt x="1229" y="580"/>
                  </a:cubicBezTo>
                  <a:cubicBezTo>
                    <a:pt x="1226" y="555"/>
                    <a:pt x="1225" y="530"/>
                    <a:pt x="1221" y="506"/>
                  </a:cubicBezTo>
                  <a:cubicBezTo>
                    <a:pt x="1220" y="497"/>
                    <a:pt x="1215" y="490"/>
                    <a:pt x="1213" y="481"/>
                  </a:cubicBezTo>
                  <a:cubicBezTo>
                    <a:pt x="1200" y="425"/>
                    <a:pt x="1206" y="378"/>
                    <a:pt x="1147" y="358"/>
                  </a:cubicBezTo>
                  <a:cubicBezTo>
                    <a:pt x="1118" y="329"/>
                    <a:pt x="1138" y="343"/>
                    <a:pt x="1081" y="325"/>
                  </a:cubicBezTo>
                  <a:cubicBezTo>
                    <a:pt x="1065" y="320"/>
                    <a:pt x="1032" y="308"/>
                    <a:pt x="1032" y="308"/>
                  </a:cubicBezTo>
                  <a:cubicBezTo>
                    <a:pt x="960" y="240"/>
                    <a:pt x="1031" y="300"/>
                    <a:pt x="793" y="284"/>
                  </a:cubicBezTo>
                  <a:cubicBezTo>
                    <a:pt x="768" y="282"/>
                    <a:pt x="735" y="267"/>
                    <a:pt x="711" y="259"/>
                  </a:cubicBezTo>
                  <a:cubicBezTo>
                    <a:pt x="692" y="240"/>
                    <a:pt x="688" y="220"/>
                    <a:pt x="669" y="201"/>
                  </a:cubicBezTo>
                  <a:cubicBezTo>
                    <a:pt x="653" y="153"/>
                    <a:pt x="645" y="127"/>
                    <a:pt x="595" y="111"/>
                  </a:cubicBezTo>
                  <a:cubicBezTo>
                    <a:pt x="570" y="85"/>
                    <a:pt x="538" y="82"/>
                    <a:pt x="505" y="70"/>
                  </a:cubicBezTo>
                  <a:cubicBezTo>
                    <a:pt x="371" y="24"/>
                    <a:pt x="234" y="18"/>
                    <a:pt x="93" y="12"/>
                  </a:cubicBezTo>
                  <a:cubicBezTo>
                    <a:pt x="57" y="0"/>
                    <a:pt x="36" y="14"/>
                    <a:pt x="0" y="2"/>
                  </a:cubicBezTo>
                </a:path>
              </a:pathLst>
            </a:custGeom>
            <a:noFill/>
            <a:ln w="101600" cap="flat" cmpd="sng">
              <a:solidFill>
                <a:srgbClr val="0000FF"/>
              </a:solidFill>
              <a:prstDash val="solid"/>
              <a:round/>
              <a:headEnd type="none" w="med" len="med"/>
              <a:tailEnd type="none"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sp>
          <p:nvSpPr>
            <p:cNvPr id="144404" name="Freeform 20"/>
            <p:cNvSpPr>
              <a:spLocks/>
            </p:cNvSpPr>
            <p:nvPr/>
          </p:nvSpPr>
          <p:spPr bwMode="auto">
            <a:xfrm>
              <a:off x="4821" y="3786"/>
              <a:ext cx="738" cy="117"/>
            </a:xfrm>
            <a:custGeom>
              <a:avLst/>
              <a:gdLst/>
              <a:ahLst/>
              <a:cxnLst>
                <a:cxn ang="0">
                  <a:pos x="702" y="117"/>
                </a:cxn>
                <a:cxn ang="0">
                  <a:pos x="462" y="90"/>
                </a:cxn>
                <a:cxn ang="0">
                  <a:pos x="444" y="33"/>
                </a:cxn>
                <a:cxn ang="0">
                  <a:pos x="240" y="66"/>
                </a:cxn>
                <a:cxn ang="0">
                  <a:pos x="0" y="0"/>
                </a:cxn>
              </a:cxnLst>
              <a:rect l="0" t="0" r="r" b="b"/>
              <a:pathLst>
                <a:path w="738" h="117">
                  <a:moveTo>
                    <a:pt x="702" y="117"/>
                  </a:moveTo>
                  <a:cubicBezTo>
                    <a:pt x="738" y="117"/>
                    <a:pt x="501" y="105"/>
                    <a:pt x="462" y="90"/>
                  </a:cubicBezTo>
                  <a:cubicBezTo>
                    <a:pt x="423" y="75"/>
                    <a:pt x="477" y="42"/>
                    <a:pt x="444" y="33"/>
                  </a:cubicBezTo>
                  <a:cubicBezTo>
                    <a:pt x="411" y="24"/>
                    <a:pt x="314" y="71"/>
                    <a:pt x="240" y="66"/>
                  </a:cubicBezTo>
                  <a:lnTo>
                    <a:pt x="0" y="0"/>
                  </a:ln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sp>
          <p:nvSpPr>
            <p:cNvPr id="144405" name="Freeform 21"/>
            <p:cNvSpPr>
              <a:spLocks/>
            </p:cNvSpPr>
            <p:nvPr/>
          </p:nvSpPr>
          <p:spPr bwMode="auto">
            <a:xfrm>
              <a:off x="3656" y="2751"/>
              <a:ext cx="256" cy="241"/>
            </a:xfrm>
            <a:custGeom>
              <a:avLst/>
              <a:gdLst/>
              <a:ahLst/>
              <a:cxnLst>
                <a:cxn ang="0">
                  <a:pos x="256" y="3"/>
                </a:cxn>
                <a:cxn ang="0">
                  <a:pos x="180" y="5"/>
                </a:cxn>
                <a:cxn ang="0">
                  <a:pos x="34" y="21"/>
                </a:cxn>
                <a:cxn ang="0">
                  <a:pos x="20" y="133"/>
                </a:cxn>
                <a:cxn ang="0">
                  <a:pos x="38" y="241"/>
                </a:cxn>
              </a:cxnLst>
              <a:rect l="0" t="0" r="r" b="b"/>
              <a:pathLst>
                <a:path w="256" h="241">
                  <a:moveTo>
                    <a:pt x="256" y="3"/>
                  </a:moveTo>
                  <a:cubicBezTo>
                    <a:pt x="217" y="7"/>
                    <a:pt x="197" y="0"/>
                    <a:pt x="180" y="5"/>
                  </a:cubicBezTo>
                  <a:cubicBezTo>
                    <a:pt x="146" y="8"/>
                    <a:pt x="66" y="0"/>
                    <a:pt x="34" y="21"/>
                  </a:cubicBezTo>
                  <a:cubicBezTo>
                    <a:pt x="0" y="35"/>
                    <a:pt x="37" y="106"/>
                    <a:pt x="20" y="133"/>
                  </a:cubicBezTo>
                  <a:cubicBezTo>
                    <a:pt x="17" y="155"/>
                    <a:pt x="29" y="227"/>
                    <a:pt x="38" y="241"/>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grpSp>
      <p:grpSp>
        <p:nvGrpSpPr>
          <p:cNvPr id="4" name="Group 22"/>
          <p:cNvGrpSpPr>
            <a:grpSpLocks/>
          </p:cNvGrpSpPr>
          <p:nvPr/>
        </p:nvGrpSpPr>
        <p:grpSpPr bwMode="auto">
          <a:xfrm>
            <a:off x="4500563" y="3079750"/>
            <a:ext cx="1162050" cy="1273175"/>
            <a:chOff x="2836" y="1940"/>
            <a:chExt cx="732" cy="802"/>
          </a:xfrm>
        </p:grpSpPr>
        <p:sp>
          <p:nvSpPr>
            <p:cNvPr id="144407" name="Freeform 23"/>
            <p:cNvSpPr>
              <a:spLocks/>
            </p:cNvSpPr>
            <p:nvPr/>
          </p:nvSpPr>
          <p:spPr bwMode="auto">
            <a:xfrm>
              <a:off x="3228" y="1962"/>
              <a:ext cx="340" cy="780"/>
            </a:xfrm>
            <a:custGeom>
              <a:avLst/>
              <a:gdLst/>
              <a:ahLst/>
              <a:cxnLst>
                <a:cxn ang="0">
                  <a:pos x="132" y="0"/>
                </a:cxn>
                <a:cxn ang="0">
                  <a:pos x="218" y="48"/>
                </a:cxn>
                <a:cxn ang="0">
                  <a:pos x="200" y="70"/>
                </a:cxn>
                <a:cxn ang="0">
                  <a:pos x="298" y="112"/>
                </a:cxn>
                <a:cxn ang="0">
                  <a:pos x="328" y="146"/>
                </a:cxn>
                <a:cxn ang="0">
                  <a:pos x="216" y="188"/>
                </a:cxn>
                <a:cxn ang="0">
                  <a:pos x="226" y="220"/>
                </a:cxn>
                <a:cxn ang="0">
                  <a:pos x="178" y="244"/>
                </a:cxn>
                <a:cxn ang="0">
                  <a:pos x="142" y="272"/>
                </a:cxn>
                <a:cxn ang="0">
                  <a:pos x="172" y="288"/>
                </a:cxn>
                <a:cxn ang="0">
                  <a:pos x="158" y="328"/>
                </a:cxn>
                <a:cxn ang="0">
                  <a:pos x="236" y="336"/>
                </a:cxn>
                <a:cxn ang="0">
                  <a:pos x="200" y="384"/>
                </a:cxn>
                <a:cxn ang="0">
                  <a:pos x="258" y="416"/>
                </a:cxn>
                <a:cxn ang="0">
                  <a:pos x="204" y="444"/>
                </a:cxn>
                <a:cxn ang="0">
                  <a:pos x="196" y="532"/>
                </a:cxn>
                <a:cxn ang="0">
                  <a:pos x="38" y="586"/>
                </a:cxn>
                <a:cxn ang="0">
                  <a:pos x="2" y="636"/>
                </a:cxn>
                <a:cxn ang="0">
                  <a:pos x="48" y="692"/>
                </a:cxn>
                <a:cxn ang="0">
                  <a:pos x="82" y="730"/>
                </a:cxn>
                <a:cxn ang="0">
                  <a:pos x="94" y="744"/>
                </a:cxn>
                <a:cxn ang="0">
                  <a:pos x="88" y="780"/>
                </a:cxn>
              </a:cxnLst>
              <a:rect l="0" t="0" r="r" b="b"/>
              <a:pathLst>
                <a:path w="340" h="780">
                  <a:moveTo>
                    <a:pt x="132" y="0"/>
                  </a:moveTo>
                  <a:cubicBezTo>
                    <a:pt x="143" y="6"/>
                    <a:pt x="220" y="39"/>
                    <a:pt x="218" y="48"/>
                  </a:cubicBezTo>
                  <a:cubicBezTo>
                    <a:pt x="216" y="57"/>
                    <a:pt x="215" y="26"/>
                    <a:pt x="200" y="70"/>
                  </a:cubicBezTo>
                  <a:cubicBezTo>
                    <a:pt x="185" y="114"/>
                    <a:pt x="277" y="99"/>
                    <a:pt x="298" y="112"/>
                  </a:cubicBezTo>
                  <a:cubicBezTo>
                    <a:pt x="319" y="125"/>
                    <a:pt x="340" y="131"/>
                    <a:pt x="328" y="146"/>
                  </a:cubicBezTo>
                  <a:cubicBezTo>
                    <a:pt x="316" y="161"/>
                    <a:pt x="214" y="165"/>
                    <a:pt x="216" y="188"/>
                  </a:cubicBezTo>
                  <a:cubicBezTo>
                    <a:pt x="218" y="211"/>
                    <a:pt x="221" y="204"/>
                    <a:pt x="226" y="220"/>
                  </a:cubicBezTo>
                  <a:cubicBezTo>
                    <a:pt x="220" y="230"/>
                    <a:pt x="184" y="234"/>
                    <a:pt x="178" y="244"/>
                  </a:cubicBezTo>
                  <a:cubicBezTo>
                    <a:pt x="172" y="254"/>
                    <a:pt x="164" y="257"/>
                    <a:pt x="142" y="272"/>
                  </a:cubicBezTo>
                  <a:cubicBezTo>
                    <a:pt x="120" y="287"/>
                    <a:pt x="171" y="273"/>
                    <a:pt x="172" y="288"/>
                  </a:cubicBezTo>
                  <a:cubicBezTo>
                    <a:pt x="173" y="303"/>
                    <a:pt x="144" y="314"/>
                    <a:pt x="158" y="328"/>
                  </a:cubicBezTo>
                  <a:cubicBezTo>
                    <a:pt x="172" y="342"/>
                    <a:pt x="232" y="310"/>
                    <a:pt x="236" y="336"/>
                  </a:cubicBezTo>
                  <a:cubicBezTo>
                    <a:pt x="240" y="362"/>
                    <a:pt x="194" y="370"/>
                    <a:pt x="200" y="384"/>
                  </a:cubicBezTo>
                  <a:cubicBezTo>
                    <a:pt x="206" y="398"/>
                    <a:pt x="266" y="386"/>
                    <a:pt x="258" y="416"/>
                  </a:cubicBezTo>
                  <a:cubicBezTo>
                    <a:pt x="250" y="446"/>
                    <a:pt x="214" y="442"/>
                    <a:pt x="204" y="444"/>
                  </a:cubicBezTo>
                  <a:cubicBezTo>
                    <a:pt x="194" y="446"/>
                    <a:pt x="162" y="452"/>
                    <a:pt x="196" y="532"/>
                  </a:cubicBezTo>
                  <a:cubicBezTo>
                    <a:pt x="230" y="612"/>
                    <a:pt x="69" y="556"/>
                    <a:pt x="38" y="586"/>
                  </a:cubicBezTo>
                  <a:cubicBezTo>
                    <a:pt x="7" y="616"/>
                    <a:pt x="0" y="618"/>
                    <a:pt x="2" y="636"/>
                  </a:cubicBezTo>
                  <a:cubicBezTo>
                    <a:pt x="4" y="654"/>
                    <a:pt x="37" y="681"/>
                    <a:pt x="48" y="692"/>
                  </a:cubicBezTo>
                  <a:cubicBezTo>
                    <a:pt x="59" y="703"/>
                    <a:pt x="77" y="723"/>
                    <a:pt x="82" y="730"/>
                  </a:cubicBezTo>
                  <a:cubicBezTo>
                    <a:pt x="87" y="737"/>
                    <a:pt x="91" y="736"/>
                    <a:pt x="94" y="744"/>
                  </a:cubicBezTo>
                  <a:cubicBezTo>
                    <a:pt x="93" y="758"/>
                    <a:pt x="95" y="780"/>
                    <a:pt x="88" y="780"/>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sp>
          <p:nvSpPr>
            <p:cNvPr id="144408" name="Freeform 24"/>
            <p:cNvSpPr>
              <a:spLocks/>
            </p:cNvSpPr>
            <p:nvPr/>
          </p:nvSpPr>
          <p:spPr bwMode="auto">
            <a:xfrm>
              <a:off x="2836" y="1940"/>
              <a:ext cx="538" cy="602"/>
            </a:xfrm>
            <a:custGeom>
              <a:avLst/>
              <a:gdLst/>
              <a:ahLst/>
              <a:cxnLst>
                <a:cxn ang="0">
                  <a:pos x="496" y="0"/>
                </a:cxn>
                <a:cxn ang="0">
                  <a:pos x="538" y="98"/>
                </a:cxn>
                <a:cxn ang="0">
                  <a:pos x="400" y="172"/>
                </a:cxn>
                <a:cxn ang="0">
                  <a:pos x="372" y="262"/>
                </a:cxn>
                <a:cxn ang="0">
                  <a:pos x="190" y="310"/>
                </a:cxn>
                <a:cxn ang="0">
                  <a:pos x="16" y="364"/>
                </a:cxn>
                <a:cxn ang="0">
                  <a:pos x="160" y="410"/>
                </a:cxn>
                <a:cxn ang="0">
                  <a:pos x="88" y="444"/>
                </a:cxn>
                <a:cxn ang="0">
                  <a:pos x="60" y="488"/>
                </a:cxn>
                <a:cxn ang="0">
                  <a:pos x="4" y="602"/>
                </a:cxn>
              </a:cxnLst>
              <a:rect l="0" t="0" r="r" b="b"/>
              <a:pathLst>
                <a:path w="538" h="602">
                  <a:moveTo>
                    <a:pt x="496" y="0"/>
                  </a:moveTo>
                  <a:cubicBezTo>
                    <a:pt x="513" y="7"/>
                    <a:pt x="538" y="40"/>
                    <a:pt x="538" y="98"/>
                  </a:cubicBezTo>
                  <a:cubicBezTo>
                    <a:pt x="538" y="156"/>
                    <a:pt x="372" y="138"/>
                    <a:pt x="400" y="172"/>
                  </a:cubicBezTo>
                  <a:cubicBezTo>
                    <a:pt x="428" y="206"/>
                    <a:pt x="402" y="240"/>
                    <a:pt x="372" y="262"/>
                  </a:cubicBezTo>
                  <a:cubicBezTo>
                    <a:pt x="342" y="284"/>
                    <a:pt x="166" y="282"/>
                    <a:pt x="190" y="310"/>
                  </a:cubicBezTo>
                  <a:cubicBezTo>
                    <a:pt x="214" y="338"/>
                    <a:pt x="32" y="330"/>
                    <a:pt x="16" y="364"/>
                  </a:cubicBezTo>
                  <a:cubicBezTo>
                    <a:pt x="0" y="398"/>
                    <a:pt x="154" y="396"/>
                    <a:pt x="160" y="410"/>
                  </a:cubicBezTo>
                  <a:cubicBezTo>
                    <a:pt x="166" y="424"/>
                    <a:pt x="106" y="432"/>
                    <a:pt x="88" y="444"/>
                  </a:cubicBezTo>
                  <a:cubicBezTo>
                    <a:pt x="70" y="456"/>
                    <a:pt x="65" y="466"/>
                    <a:pt x="60" y="488"/>
                  </a:cubicBezTo>
                  <a:cubicBezTo>
                    <a:pt x="59" y="493"/>
                    <a:pt x="4" y="602"/>
                    <a:pt x="4" y="602"/>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grpSp>
      <p:grpSp>
        <p:nvGrpSpPr>
          <p:cNvPr id="5" name="Group 25"/>
          <p:cNvGrpSpPr>
            <a:grpSpLocks/>
          </p:cNvGrpSpPr>
          <p:nvPr/>
        </p:nvGrpSpPr>
        <p:grpSpPr bwMode="auto">
          <a:xfrm>
            <a:off x="4191000" y="4171950"/>
            <a:ext cx="1477963" cy="1619250"/>
            <a:chOff x="2672" y="2628"/>
            <a:chExt cx="931" cy="1020"/>
          </a:xfrm>
        </p:grpSpPr>
        <p:sp>
          <p:nvSpPr>
            <p:cNvPr id="144410" name="Freeform 26"/>
            <p:cNvSpPr>
              <a:spLocks/>
            </p:cNvSpPr>
            <p:nvPr/>
          </p:nvSpPr>
          <p:spPr bwMode="auto">
            <a:xfrm>
              <a:off x="2672" y="2628"/>
              <a:ext cx="256" cy="864"/>
            </a:xfrm>
            <a:custGeom>
              <a:avLst/>
              <a:gdLst/>
              <a:ahLst/>
              <a:cxnLst>
                <a:cxn ang="0">
                  <a:pos x="132" y="0"/>
                </a:cxn>
                <a:cxn ang="0">
                  <a:pos x="120" y="52"/>
                </a:cxn>
                <a:cxn ang="0">
                  <a:pos x="104" y="152"/>
                </a:cxn>
                <a:cxn ang="0">
                  <a:pos x="132" y="200"/>
                </a:cxn>
                <a:cxn ang="0">
                  <a:pos x="164" y="240"/>
                </a:cxn>
                <a:cxn ang="0">
                  <a:pos x="240" y="336"/>
                </a:cxn>
                <a:cxn ang="0">
                  <a:pos x="256" y="436"/>
                </a:cxn>
                <a:cxn ang="0">
                  <a:pos x="232" y="492"/>
                </a:cxn>
                <a:cxn ang="0">
                  <a:pos x="208" y="508"/>
                </a:cxn>
                <a:cxn ang="0">
                  <a:pos x="192" y="524"/>
                </a:cxn>
                <a:cxn ang="0">
                  <a:pos x="168" y="540"/>
                </a:cxn>
                <a:cxn ang="0">
                  <a:pos x="164" y="552"/>
                </a:cxn>
                <a:cxn ang="0">
                  <a:pos x="160" y="624"/>
                </a:cxn>
                <a:cxn ang="0">
                  <a:pos x="136" y="648"/>
                </a:cxn>
                <a:cxn ang="0">
                  <a:pos x="64" y="700"/>
                </a:cxn>
                <a:cxn ang="0">
                  <a:pos x="56" y="784"/>
                </a:cxn>
                <a:cxn ang="0">
                  <a:pos x="40" y="808"/>
                </a:cxn>
                <a:cxn ang="0">
                  <a:pos x="16" y="824"/>
                </a:cxn>
                <a:cxn ang="0">
                  <a:pos x="0" y="864"/>
                </a:cxn>
              </a:cxnLst>
              <a:rect l="0" t="0" r="r" b="b"/>
              <a:pathLst>
                <a:path w="256" h="864">
                  <a:moveTo>
                    <a:pt x="132" y="0"/>
                  </a:moveTo>
                  <a:cubicBezTo>
                    <a:pt x="129" y="18"/>
                    <a:pt x="124" y="34"/>
                    <a:pt x="120" y="52"/>
                  </a:cubicBezTo>
                  <a:cubicBezTo>
                    <a:pt x="117" y="86"/>
                    <a:pt x="119" y="121"/>
                    <a:pt x="104" y="152"/>
                  </a:cubicBezTo>
                  <a:cubicBezTo>
                    <a:pt x="108" y="188"/>
                    <a:pt x="103" y="190"/>
                    <a:pt x="132" y="200"/>
                  </a:cubicBezTo>
                  <a:cubicBezTo>
                    <a:pt x="136" y="212"/>
                    <a:pt x="153" y="233"/>
                    <a:pt x="164" y="240"/>
                  </a:cubicBezTo>
                  <a:cubicBezTo>
                    <a:pt x="186" y="274"/>
                    <a:pt x="227" y="297"/>
                    <a:pt x="240" y="336"/>
                  </a:cubicBezTo>
                  <a:cubicBezTo>
                    <a:pt x="243" y="369"/>
                    <a:pt x="246" y="405"/>
                    <a:pt x="256" y="436"/>
                  </a:cubicBezTo>
                  <a:cubicBezTo>
                    <a:pt x="253" y="461"/>
                    <a:pt x="251" y="475"/>
                    <a:pt x="232" y="492"/>
                  </a:cubicBezTo>
                  <a:cubicBezTo>
                    <a:pt x="225" y="498"/>
                    <a:pt x="208" y="508"/>
                    <a:pt x="208" y="508"/>
                  </a:cubicBezTo>
                  <a:cubicBezTo>
                    <a:pt x="201" y="528"/>
                    <a:pt x="209" y="514"/>
                    <a:pt x="192" y="524"/>
                  </a:cubicBezTo>
                  <a:cubicBezTo>
                    <a:pt x="184" y="529"/>
                    <a:pt x="168" y="540"/>
                    <a:pt x="168" y="540"/>
                  </a:cubicBezTo>
                  <a:cubicBezTo>
                    <a:pt x="167" y="544"/>
                    <a:pt x="164" y="548"/>
                    <a:pt x="164" y="552"/>
                  </a:cubicBezTo>
                  <a:cubicBezTo>
                    <a:pt x="162" y="576"/>
                    <a:pt x="167" y="601"/>
                    <a:pt x="160" y="624"/>
                  </a:cubicBezTo>
                  <a:cubicBezTo>
                    <a:pt x="157" y="635"/>
                    <a:pt x="144" y="640"/>
                    <a:pt x="136" y="648"/>
                  </a:cubicBezTo>
                  <a:cubicBezTo>
                    <a:pt x="113" y="671"/>
                    <a:pt x="90" y="683"/>
                    <a:pt x="64" y="700"/>
                  </a:cubicBezTo>
                  <a:cubicBezTo>
                    <a:pt x="49" y="722"/>
                    <a:pt x="62" y="757"/>
                    <a:pt x="56" y="784"/>
                  </a:cubicBezTo>
                  <a:cubicBezTo>
                    <a:pt x="54" y="793"/>
                    <a:pt x="45" y="800"/>
                    <a:pt x="40" y="808"/>
                  </a:cubicBezTo>
                  <a:cubicBezTo>
                    <a:pt x="35" y="816"/>
                    <a:pt x="16" y="824"/>
                    <a:pt x="16" y="824"/>
                  </a:cubicBezTo>
                  <a:cubicBezTo>
                    <a:pt x="12" y="836"/>
                    <a:pt x="10" y="854"/>
                    <a:pt x="0" y="864"/>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sp>
          <p:nvSpPr>
            <p:cNvPr id="144411" name="Freeform 27"/>
            <p:cNvSpPr>
              <a:spLocks/>
            </p:cNvSpPr>
            <p:nvPr/>
          </p:nvSpPr>
          <p:spPr bwMode="auto">
            <a:xfrm>
              <a:off x="2868" y="2788"/>
              <a:ext cx="735" cy="860"/>
            </a:xfrm>
            <a:custGeom>
              <a:avLst/>
              <a:gdLst/>
              <a:ahLst/>
              <a:cxnLst>
                <a:cxn ang="0">
                  <a:pos x="400" y="0"/>
                </a:cxn>
                <a:cxn ang="0">
                  <a:pos x="368" y="32"/>
                </a:cxn>
                <a:cxn ang="0">
                  <a:pos x="340" y="84"/>
                </a:cxn>
                <a:cxn ang="0">
                  <a:pos x="332" y="108"/>
                </a:cxn>
                <a:cxn ang="0">
                  <a:pos x="308" y="224"/>
                </a:cxn>
                <a:cxn ang="0">
                  <a:pos x="352" y="308"/>
                </a:cxn>
                <a:cxn ang="0">
                  <a:pos x="412" y="348"/>
                </a:cxn>
                <a:cxn ang="0">
                  <a:pos x="528" y="408"/>
                </a:cxn>
                <a:cxn ang="0">
                  <a:pos x="616" y="420"/>
                </a:cxn>
                <a:cxn ang="0">
                  <a:pos x="688" y="504"/>
                </a:cxn>
                <a:cxn ang="0">
                  <a:pos x="364" y="576"/>
                </a:cxn>
                <a:cxn ang="0">
                  <a:pos x="195" y="626"/>
                </a:cxn>
                <a:cxn ang="0">
                  <a:pos x="81" y="653"/>
                </a:cxn>
                <a:cxn ang="0">
                  <a:pos x="0" y="860"/>
                </a:cxn>
              </a:cxnLst>
              <a:rect l="0" t="0" r="r" b="b"/>
              <a:pathLst>
                <a:path w="735" h="860">
                  <a:moveTo>
                    <a:pt x="400" y="0"/>
                  </a:moveTo>
                  <a:cubicBezTo>
                    <a:pt x="390" y="19"/>
                    <a:pt x="383" y="17"/>
                    <a:pt x="368" y="32"/>
                  </a:cubicBezTo>
                  <a:cubicBezTo>
                    <a:pt x="362" y="51"/>
                    <a:pt x="348" y="66"/>
                    <a:pt x="340" y="84"/>
                  </a:cubicBezTo>
                  <a:cubicBezTo>
                    <a:pt x="337" y="92"/>
                    <a:pt x="332" y="108"/>
                    <a:pt x="332" y="108"/>
                  </a:cubicBezTo>
                  <a:cubicBezTo>
                    <a:pt x="329" y="151"/>
                    <a:pt x="332" y="189"/>
                    <a:pt x="308" y="224"/>
                  </a:cubicBezTo>
                  <a:cubicBezTo>
                    <a:pt x="313" y="293"/>
                    <a:pt x="303" y="284"/>
                    <a:pt x="352" y="308"/>
                  </a:cubicBezTo>
                  <a:cubicBezTo>
                    <a:pt x="365" y="328"/>
                    <a:pt x="392" y="335"/>
                    <a:pt x="412" y="348"/>
                  </a:cubicBezTo>
                  <a:cubicBezTo>
                    <a:pt x="439" y="366"/>
                    <a:pt x="497" y="406"/>
                    <a:pt x="528" y="408"/>
                  </a:cubicBezTo>
                  <a:cubicBezTo>
                    <a:pt x="567" y="410"/>
                    <a:pt x="590" y="404"/>
                    <a:pt x="616" y="420"/>
                  </a:cubicBezTo>
                  <a:cubicBezTo>
                    <a:pt x="642" y="436"/>
                    <a:pt x="735" y="477"/>
                    <a:pt x="688" y="504"/>
                  </a:cubicBezTo>
                  <a:cubicBezTo>
                    <a:pt x="641" y="531"/>
                    <a:pt x="465" y="536"/>
                    <a:pt x="364" y="576"/>
                  </a:cubicBezTo>
                  <a:cubicBezTo>
                    <a:pt x="263" y="616"/>
                    <a:pt x="244" y="601"/>
                    <a:pt x="195" y="626"/>
                  </a:cubicBezTo>
                  <a:cubicBezTo>
                    <a:pt x="146" y="651"/>
                    <a:pt x="85" y="631"/>
                    <a:pt x="81" y="653"/>
                  </a:cubicBezTo>
                  <a:cubicBezTo>
                    <a:pt x="77" y="724"/>
                    <a:pt x="0" y="819"/>
                    <a:pt x="0" y="860"/>
                  </a:cubicBezTo>
                </a:path>
              </a:pathLst>
            </a:custGeom>
            <a:noFill/>
            <a:ln w="1016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Geneva" pitchFamily="-96" charset="0"/>
                <a:cs typeface="Geneva" pitchFamily="-96" charset="0"/>
              </a:endParaRPr>
            </a:p>
          </p:txBody>
        </p:sp>
      </p:grpSp>
      <p:sp>
        <p:nvSpPr>
          <p:cNvPr id="144412" name="Oval 28"/>
          <p:cNvSpPr>
            <a:spLocks noChangeArrowheads="1"/>
          </p:cNvSpPr>
          <p:nvPr/>
        </p:nvSpPr>
        <p:spPr bwMode="auto">
          <a:xfrm>
            <a:off x="5257800" y="3048000"/>
            <a:ext cx="228600" cy="228600"/>
          </a:xfrm>
          <a:prstGeom prst="ellipse">
            <a:avLst/>
          </a:prstGeom>
          <a:gradFill rotWithShape="0">
            <a:gsLst>
              <a:gs pos="0">
                <a:srgbClr val="FF3300"/>
              </a:gs>
              <a:gs pos="100000">
                <a:srgbClr val="FF3300">
                  <a:gamma/>
                  <a:shade val="86275"/>
                  <a:invGamma/>
                </a:srgbClr>
              </a:gs>
            </a:gsLst>
            <a:path path="shape">
              <a:fillToRect l="50000" t="50000" r="50000" b="50000"/>
            </a:path>
          </a:gradFill>
          <a:ln w="28575">
            <a:solidFill>
              <a:schemeClr val="bg1"/>
            </a:solidFill>
            <a:round/>
            <a:headEnd/>
            <a:tailEnd/>
          </a:ln>
          <a:effectLst/>
        </p:spPr>
        <p:txBody>
          <a:bodyPr wrap="none"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Geneva" pitchFamily="-96" charset="0"/>
              <a:cs typeface="Geneva" pitchFamily="-96" charset="0"/>
            </a:endParaRPr>
          </a:p>
        </p:txBody>
      </p:sp>
      <p:sp>
        <p:nvSpPr>
          <p:cNvPr id="144413" name="Oval 29"/>
          <p:cNvSpPr>
            <a:spLocks noChangeArrowheads="1"/>
          </p:cNvSpPr>
          <p:nvPr/>
        </p:nvSpPr>
        <p:spPr bwMode="auto">
          <a:xfrm>
            <a:off x="4648200" y="4724400"/>
            <a:ext cx="457200" cy="381000"/>
          </a:xfrm>
          <a:prstGeom prst="ellipse">
            <a:avLst/>
          </a:prstGeom>
          <a:solidFill>
            <a:srgbClr val="3399FF"/>
          </a:solidFill>
          <a:ln w="9525">
            <a:solidFill>
              <a:schemeClr val="tx1"/>
            </a:solidFill>
            <a:round/>
            <a:headEnd/>
            <a:tailEnd/>
          </a:ln>
          <a:effectLst>
            <a:outerShdw dist="35921" dir="2700000" algn="ctr" rotWithShape="0">
              <a:schemeClr val="tx1"/>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Geneva" pitchFamily="-96" charset="0"/>
                <a:cs typeface="Geneva" pitchFamily="-96" charset="0"/>
              </a:rPr>
              <a:t>2</a:t>
            </a:r>
          </a:p>
        </p:txBody>
      </p:sp>
    </p:spTree>
    <p:extLst>
      <p:ext uri="{BB962C8B-B14F-4D97-AF65-F5344CB8AC3E}">
        <p14:creationId xmlns:p14="http://schemas.microsoft.com/office/powerpoint/2010/main" val="551604237"/>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5981BB65-3183-4BAA-A306-C36C6EDC4B1A}" type="slidenum">
              <a:rPr lang="en-US" smtClean="0">
                <a:solidFill>
                  <a:srgbClr val="DFE6D0"/>
                </a:solidFill>
              </a:rPr>
              <a:pPr/>
              <a:t>14</a:t>
            </a:fld>
            <a:endParaRPr lang="en-US" dirty="0">
              <a:solidFill>
                <a:srgbClr val="DFE6D0"/>
              </a:solidFill>
            </a:endParaRPr>
          </a:p>
        </p:txBody>
      </p:sp>
      <p:sp>
        <p:nvSpPr>
          <p:cNvPr id="4" name="TextBox 3"/>
          <p:cNvSpPr txBox="1"/>
          <p:nvPr/>
        </p:nvSpPr>
        <p:spPr>
          <a:xfrm>
            <a:off x="1295400" y="685800"/>
            <a:ext cx="6477000" cy="53460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396875" lvl="0" indent="-396875" defTabSz="912813" eaLnBrk="0" hangingPunct="0">
              <a:lnSpc>
                <a:spcPct val="100000"/>
              </a:lnSpc>
              <a:spcBef>
                <a:spcPct val="20000"/>
              </a:spcBef>
              <a:spcAft>
                <a:spcPts val="600"/>
              </a:spcAft>
              <a:buBlip>
                <a:blip r:embed="rId3"/>
              </a:buBlip>
              <a:defRPr sz="3600">
                <a:latin typeface="+mn-lt"/>
              </a:defRPr>
            </a:lvl1pPr>
            <a:lvl2pPr marL="914400" indent="-396875" defTabSz="912813" eaLnBrk="0" hangingPunct="0">
              <a:lnSpc>
                <a:spcPct val="90000"/>
              </a:lnSpc>
              <a:spcBef>
                <a:spcPct val="20000"/>
              </a:spcBef>
              <a:buBlip>
                <a:blip r:embed="rId4"/>
              </a:buBlip>
              <a:defRPr sz="2800">
                <a:latin typeface="+mn-lt"/>
              </a:defRPr>
            </a:lvl2pPr>
            <a:lvl3pPr marL="1258888" indent="-344488" defTabSz="912813" eaLnBrk="0" hangingPunct="0">
              <a:lnSpc>
                <a:spcPct val="90000"/>
              </a:lnSpc>
              <a:spcBef>
                <a:spcPct val="20000"/>
              </a:spcBef>
              <a:buBlip>
                <a:blip r:embed="rId4"/>
              </a:buBlip>
              <a:defRPr sz="2400">
                <a:latin typeface="+mn-lt"/>
              </a:defRPr>
            </a:lvl3pPr>
            <a:lvl4pPr marL="1604963" indent="-346075" defTabSz="912813" eaLnBrk="0" hangingPunct="0">
              <a:lnSpc>
                <a:spcPct val="90000"/>
              </a:lnSpc>
              <a:spcBef>
                <a:spcPct val="20000"/>
              </a:spcBef>
              <a:buBlip>
                <a:blip r:embed="rId4"/>
              </a:buBlip>
              <a:defRPr sz="2400">
                <a:latin typeface="+mn-lt"/>
              </a:defRPr>
            </a:lvl4pPr>
            <a:lvl5pPr marL="1941513" indent="-336550" defTabSz="912813" eaLnBrk="0" hangingPunct="0">
              <a:lnSpc>
                <a:spcPct val="90000"/>
              </a:lnSpc>
              <a:spcBef>
                <a:spcPct val="20000"/>
              </a:spcBef>
              <a:buBlip>
                <a:blip r:embed="rId4"/>
              </a:buBlip>
              <a:defRPr sz="2400">
                <a:latin typeface="+mn-lt"/>
              </a:defRPr>
            </a:lvl5pPr>
            <a:lvl6pPr marL="2514499" indent="-228591" defTabSz="914363">
              <a:spcBef>
                <a:spcPct val="20000"/>
              </a:spcBef>
              <a:buFont typeface="Arial" pitchFamily="34" charset="0"/>
              <a:buChar char="•"/>
              <a:defRPr sz="2000">
                <a:latin typeface="+mn-lt"/>
              </a:defRPr>
            </a:lvl6pPr>
            <a:lvl7pPr marL="2971681" indent="-228591" defTabSz="914363">
              <a:spcBef>
                <a:spcPct val="20000"/>
              </a:spcBef>
              <a:buFont typeface="Arial" pitchFamily="34" charset="0"/>
              <a:buChar char="•"/>
              <a:defRPr sz="2000">
                <a:latin typeface="+mn-lt"/>
              </a:defRPr>
            </a:lvl7pPr>
            <a:lvl8pPr marL="3428863" indent="-228591" defTabSz="914363">
              <a:spcBef>
                <a:spcPct val="20000"/>
              </a:spcBef>
              <a:buFont typeface="Arial" pitchFamily="34" charset="0"/>
              <a:buChar char="•"/>
              <a:defRPr sz="2000">
                <a:latin typeface="+mn-lt"/>
              </a:defRPr>
            </a:lvl8pPr>
            <a:lvl9pPr marL="3886045" indent="-228591" defTabSz="914363">
              <a:spcBef>
                <a:spcPct val="20000"/>
              </a:spcBef>
              <a:buFont typeface="Arial" pitchFamily="34" charset="0"/>
              <a:buChar char="•"/>
              <a:defRPr sz="2000">
                <a:latin typeface="+mn-lt"/>
              </a:defRPr>
            </a:lvl9pPr>
          </a:lstStyle>
          <a:p>
            <a:pPr>
              <a:spcAft>
                <a:spcPts val="1800"/>
              </a:spcAft>
            </a:pPr>
            <a:r>
              <a:rPr lang="en-US" sz="2400" dirty="0"/>
              <a:t>If the problem were just about allocating freshwater flows, it might be </a:t>
            </a:r>
            <a:r>
              <a:rPr lang="en-US" sz="2400" dirty="0" smtClean="0"/>
              <a:t>solvable  </a:t>
            </a:r>
            <a:endParaRPr lang="en-US" sz="2400" dirty="0"/>
          </a:p>
          <a:p>
            <a:pPr>
              <a:spcAft>
                <a:spcPts val="1800"/>
              </a:spcAft>
            </a:pPr>
            <a:r>
              <a:rPr lang="en-US" sz="2400" dirty="0" smtClean="0"/>
              <a:t>Add </a:t>
            </a:r>
            <a:r>
              <a:rPr lang="en-US" sz="2400" dirty="0"/>
              <a:t>in the complexity of  moving water through a  hydrologically and hydro- dynamically complex Delta and it becomes </a:t>
            </a:r>
            <a:r>
              <a:rPr lang="en-US" sz="2400" dirty="0" smtClean="0"/>
              <a:t>complicated  </a:t>
            </a:r>
            <a:endParaRPr lang="en-US" sz="2400" dirty="0"/>
          </a:p>
          <a:p>
            <a:pPr>
              <a:spcAft>
                <a:spcPts val="1800"/>
              </a:spcAft>
            </a:pPr>
            <a:r>
              <a:rPr lang="en-US" sz="2400" dirty="0" smtClean="0"/>
              <a:t>Add </a:t>
            </a:r>
            <a:r>
              <a:rPr lang="en-US" sz="2400" dirty="0"/>
              <a:t>the uncertainty of  ecological responses and  the institutional complexity  of many actors with many  visions and the problem  becomes </a:t>
            </a:r>
            <a:r>
              <a:rPr lang="en-US" sz="2400" dirty="0" smtClean="0"/>
              <a:t>wicked </a:t>
            </a:r>
            <a:endParaRPr lang="en-US" sz="2400" dirty="0"/>
          </a:p>
          <a:p>
            <a:pPr>
              <a:spcAft>
                <a:spcPts val="1800"/>
              </a:spcAft>
            </a:pPr>
            <a:r>
              <a:rPr lang="en-US" sz="2400" dirty="0" smtClean="0"/>
              <a:t>Then </a:t>
            </a:r>
            <a:r>
              <a:rPr lang="en-US" sz="2400" dirty="0"/>
              <a:t>add the ever-changing water  supply and ecological and economic contexts within which decisions must be made, and the problem becomes  devilishly </a:t>
            </a:r>
            <a:r>
              <a:rPr lang="en-US" sz="2400" dirty="0" smtClean="0"/>
              <a:t>wicked</a:t>
            </a:r>
            <a:endParaRPr lang="en-US" sz="2400"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112"/>
          <a:stretch/>
        </p:blipFill>
        <p:spPr>
          <a:xfrm rot="5400000">
            <a:off x="952500" y="38100"/>
            <a:ext cx="6858000" cy="6781800"/>
          </a:xfrm>
          <a:prstGeom prst="rect">
            <a:avLst/>
          </a:prstGeom>
          <a:ln w="3175">
            <a:solidFill>
              <a:schemeClr val="tx1"/>
            </a:solidFill>
          </a:ln>
        </p:spPr>
      </p:pic>
    </p:spTree>
    <p:extLst>
      <p:ext uri="{BB962C8B-B14F-4D97-AF65-F5344CB8AC3E}">
        <p14:creationId xmlns:p14="http://schemas.microsoft.com/office/powerpoint/2010/main" val="63187687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7567287" cy="4918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9843" y="228600"/>
            <a:ext cx="8229600" cy="1143000"/>
          </a:xfrm>
          <a:prstGeom prst="rect">
            <a:avLst/>
          </a:prstGeom>
        </p:spPr>
        <p:txBody>
          <a:bodyP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spcAft>
                <a:spcPct val="25000"/>
              </a:spcAft>
              <a:defRPr/>
            </a:pPr>
            <a:r>
              <a:rPr lang="en-US" sz="4000" b="1" dirty="0" smtClean="0"/>
              <a:t>Institutional Complexity</a:t>
            </a:r>
            <a:endParaRPr lang="en-US" sz="4000" b="1" dirty="0"/>
          </a:p>
        </p:txBody>
      </p:sp>
      <p:sp>
        <p:nvSpPr>
          <p:cNvPr id="2" name="Oval 1"/>
          <p:cNvSpPr/>
          <p:nvPr/>
        </p:nvSpPr>
        <p:spPr>
          <a:xfrm>
            <a:off x="3810000" y="3124200"/>
            <a:ext cx="914400" cy="762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The Delta Plan</a:t>
            </a:r>
            <a:endParaRPr lang="en-US" sz="1600" dirty="0">
              <a:solidFill>
                <a:schemeClr val="tx1"/>
              </a:solidFill>
            </a:endParaRPr>
          </a:p>
        </p:txBody>
      </p:sp>
      <p:sp>
        <p:nvSpPr>
          <p:cNvPr id="6" name="Slide Number Placeholder 5"/>
          <p:cNvSpPr>
            <a:spLocks noGrp="1"/>
          </p:cNvSpPr>
          <p:nvPr>
            <p:ph type="sldNum" sz="quarter" idx="12"/>
          </p:nvPr>
        </p:nvSpPr>
        <p:spPr/>
        <p:txBody>
          <a:bodyPr/>
          <a:lstStyle/>
          <a:p>
            <a:pPr>
              <a:defRPr/>
            </a:pPr>
            <a:fld id="{387D728B-BD93-4825-B78D-97BC59F8E69D}" type="slidenum">
              <a:rPr lang="en-US" smtClean="0"/>
              <a:pPr>
                <a:defRPr/>
              </a:pPr>
              <a:t>15</a:t>
            </a:fld>
            <a:endParaRPr lang="en-US" dirty="0"/>
          </a:p>
        </p:txBody>
      </p:sp>
    </p:spTree>
    <p:extLst>
      <p:ext uri="{BB962C8B-B14F-4D97-AF65-F5344CB8AC3E}">
        <p14:creationId xmlns:p14="http://schemas.microsoft.com/office/powerpoint/2010/main" val="379920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304800"/>
            <a:ext cx="8001000" cy="1066800"/>
          </a:xfrm>
        </p:spPr>
        <p:txBody>
          <a:bodyPr/>
          <a:lstStyle/>
          <a:p>
            <a:r>
              <a:rPr lang="en-US" sz="3600" b="1" dirty="0" smtClean="0"/>
              <a:t>Delta Stewardship Council :</a:t>
            </a:r>
            <a:endParaRPr lang="en-US"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71600"/>
            <a:ext cx="4182967" cy="17118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706" y="5764060"/>
            <a:ext cx="1863306" cy="914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678085"/>
            <a:ext cx="3048000" cy="300037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665" y="3495675"/>
            <a:ext cx="2650435" cy="200025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1340285"/>
            <a:ext cx="3778367" cy="2047875"/>
          </a:xfrm>
          <a:prstGeom prst="rect">
            <a:avLst/>
          </a:prstGeom>
        </p:spPr>
      </p:pic>
      <p:sp>
        <p:nvSpPr>
          <p:cNvPr id="9" name="Slide Number Placeholder 2"/>
          <p:cNvSpPr>
            <a:spLocks noGrp="1"/>
          </p:cNvSpPr>
          <p:nvPr>
            <p:ph type="sldNum" sz="quarter" idx="4294967295"/>
          </p:nvPr>
        </p:nvSpPr>
        <p:spPr>
          <a:xfrm>
            <a:off x="8531788" y="5648960"/>
            <a:ext cx="548640" cy="396240"/>
          </a:xfrm>
          <a:prstGeom prst="bracketPair">
            <a:avLst>
              <a:gd name="adj" fmla="val 17949"/>
            </a:avLst>
          </a:prstGeom>
        </p:spPr>
        <p:txBody>
          <a:bodyPr/>
          <a:lstStyle/>
          <a:p>
            <a:pPr>
              <a:defRPr/>
            </a:pPr>
            <a:r>
              <a:rPr lang="en-US" dirty="0" smtClean="0">
                <a:solidFill>
                  <a:srgbClr val="DFE6D0"/>
                </a:solidFill>
              </a:rPr>
              <a:t>16</a:t>
            </a:r>
            <a:endParaRPr lang="en-US" dirty="0">
              <a:solidFill>
                <a:srgbClr val="DFE6D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5334000" cy="609398"/>
          </a:xfrm>
        </p:spPr>
        <p:txBody>
          <a:bodyPr>
            <a:noAutofit/>
          </a:bodyPr>
          <a:lstStyle/>
          <a:p>
            <a:pPr>
              <a:spcAft>
                <a:spcPct val="25000"/>
              </a:spcAft>
              <a:defRPr/>
            </a:pPr>
            <a:r>
              <a:rPr lang="en-US" sz="4000" b="1" dirty="0" smtClean="0"/>
              <a:t>What is the Delta Plan? </a:t>
            </a:r>
            <a:endParaRPr lang="en-US" sz="4000" b="1" dirty="0"/>
          </a:p>
        </p:txBody>
      </p:sp>
      <p:sp>
        <p:nvSpPr>
          <p:cNvPr id="20483" name="Content Placeholder 2"/>
          <p:cNvSpPr>
            <a:spLocks noGrp="1"/>
          </p:cNvSpPr>
          <p:nvPr>
            <p:ph idx="4294967295"/>
          </p:nvPr>
        </p:nvSpPr>
        <p:spPr>
          <a:xfrm>
            <a:off x="316447" y="1320800"/>
            <a:ext cx="7543800" cy="4724400"/>
          </a:xfrm>
        </p:spPr>
        <p:txBody>
          <a:bodyPr>
            <a:noAutofit/>
          </a:bodyPr>
          <a:lstStyle/>
          <a:p>
            <a:pPr marL="114300" indent="0">
              <a:spcAft>
                <a:spcPts val="1800"/>
              </a:spcAft>
              <a:buNone/>
            </a:pPr>
            <a:r>
              <a:rPr lang="en-US" sz="2400" dirty="0"/>
              <a:t>Recommendations, regulations, and performance measures for:</a:t>
            </a:r>
          </a:p>
          <a:p>
            <a:pPr fontAlgn="auto">
              <a:spcAft>
                <a:spcPts val="1800"/>
              </a:spcAft>
            </a:pPr>
            <a:r>
              <a:rPr lang="en-US" sz="2400" dirty="0"/>
              <a:t>Water Conservation &amp; Efficiency </a:t>
            </a:r>
          </a:p>
          <a:p>
            <a:pPr fontAlgn="auto">
              <a:spcAft>
                <a:spcPts val="1800"/>
              </a:spcAft>
            </a:pPr>
            <a:r>
              <a:rPr lang="en-US" sz="2400" dirty="0"/>
              <a:t>Flood Risk Reduction</a:t>
            </a:r>
          </a:p>
          <a:p>
            <a:pPr fontAlgn="auto">
              <a:spcAft>
                <a:spcPts val="1800"/>
              </a:spcAft>
            </a:pPr>
            <a:r>
              <a:rPr lang="en-US" sz="2400" dirty="0"/>
              <a:t>Ecosystem Restoration</a:t>
            </a:r>
          </a:p>
          <a:p>
            <a:pPr fontAlgn="auto">
              <a:spcAft>
                <a:spcPts val="1800"/>
              </a:spcAft>
            </a:pPr>
            <a:r>
              <a:rPr lang="en-US" sz="2400" dirty="0"/>
              <a:t>Water Supply Reliability &amp; Water Storage</a:t>
            </a:r>
          </a:p>
          <a:p>
            <a:pPr fontAlgn="auto">
              <a:spcAft>
                <a:spcPts val="1800"/>
              </a:spcAft>
            </a:pPr>
            <a:r>
              <a:rPr lang="en-US" sz="2400" dirty="0"/>
              <a:t>Protect the Delta as a Unique Place</a:t>
            </a:r>
          </a:p>
          <a:p>
            <a:pPr fontAlgn="auto">
              <a:spcAft>
                <a:spcPts val="1800"/>
              </a:spcAft>
            </a:pPr>
            <a:r>
              <a:rPr lang="en-US" sz="2400" dirty="0"/>
              <a:t>Ensure Best Available Science &amp; Adaptive Management</a:t>
            </a:r>
          </a:p>
        </p:txBody>
      </p:sp>
      <p:pic>
        <p:nvPicPr>
          <p:cNvPr id="111618" name="Picture 2" descr="C:\Users\keithc\Desktop\Delta Plan.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26" t="-9565" r="18478" b="9565"/>
          <a:stretch/>
        </p:blipFill>
        <p:spPr bwMode="auto">
          <a:xfrm rot="21090563">
            <a:off x="5611760" y="1385446"/>
            <a:ext cx="2879508"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8531788" y="5648960"/>
            <a:ext cx="548640" cy="396240"/>
          </a:xfrm>
        </p:spPr>
        <p:txBody>
          <a:bodyPr/>
          <a:lstStyle/>
          <a:p>
            <a:pPr>
              <a:defRPr/>
            </a:pPr>
            <a:r>
              <a:rPr lang="en-US" dirty="0" smtClean="0"/>
              <a:t>17</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Council’s Key Roles/Projects</a:t>
            </a:r>
            <a:endParaRPr lang="en-US" b="1" dirty="0"/>
          </a:p>
        </p:txBody>
      </p:sp>
      <p:sp>
        <p:nvSpPr>
          <p:cNvPr id="3" name="Content Placeholder 2"/>
          <p:cNvSpPr>
            <a:spLocks noGrp="1"/>
          </p:cNvSpPr>
          <p:nvPr>
            <p:ph idx="1"/>
          </p:nvPr>
        </p:nvSpPr>
        <p:spPr>
          <a:xfrm>
            <a:off x="228600" y="1412875"/>
            <a:ext cx="8763000" cy="4912114"/>
          </a:xfrm>
        </p:spPr>
        <p:txBody>
          <a:bodyPr>
            <a:normAutofit/>
          </a:bodyPr>
          <a:lstStyle/>
          <a:p>
            <a:pPr>
              <a:spcAft>
                <a:spcPts val="600"/>
              </a:spcAft>
            </a:pPr>
            <a:r>
              <a:rPr lang="en-US" sz="2400" dirty="0" smtClean="0"/>
              <a:t>Implementing the Delta Plan</a:t>
            </a:r>
          </a:p>
          <a:p>
            <a:pPr lvl="1">
              <a:spcAft>
                <a:spcPts val="600"/>
              </a:spcAft>
            </a:pPr>
            <a:r>
              <a:rPr lang="en-US" dirty="0" smtClean="0"/>
              <a:t>Covered Action authority</a:t>
            </a:r>
          </a:p>
          <a:p>
            <a:pPr lvl="1">
              <a:spcAft>
                <a:spcPts val="600"/>
              </a:spcAft>
            </a:pPr>
            <a:r>
              <a:rPr lang="en-US" dirty="0" smtClean="0"/>
              <a:t>Delta Plan Interagency Implementation Committee</a:t>
            </a:r>
          </a:p>
          <a:p>
            <a:pPr lvl="1">
              <a:spcAft>
                <a:spcPts val="600"/>
              </a:spcAft>
            </a:pPr>
            <a:r>
              <a:rPr lang="en-US" dirty="0" smtClean="0"/>
              <a:t>Measuring performance</a:t>
            </a:r>
          </a:p>
          <a:p>
            <a:pPr>
              <a:spcAft>
                <a:spcPts val="600"/>
              </a:spcAft>
            </a:pPr>
            <a:r>
              <a:rPr lang="en-US" sz="2400" dirty="0" smtClean="0"/>
              <a:t>Connecting the best science with decision-makers</a:t>
            </a:r>
          </a:p>
          <a:p>
            <a:pPr lvl="1">
              <a:spcAft>
                <a:spcPts val="600"/>
              </a:spcAft>
            </a:pPr>
            <a:r>
              <a:rPr lang="en-US" dirty="0" smtClean="0"/>
              <a:t>Synthesis, peer review, identifying and funding high-priority science</a:t>
            </a:r>
          </a:p>
          <a:p>
            <a:pPr>
              <a:spcAft>
                <a:spcPts val="600"/>
              </a:spcAft>
            </a:pPr>
            <a:r>
              <a:rPr lang="en-US" sz="2400" dirty="0" smtClean="0"/>
              <a:t>Amending the Delta Plan</a:t>
            </a:r>
          </a:p>
          <a:p>
            <a:pPr lvl="1">
              <a:spcAft>
                <a:spcPts val="600"/>
              </a:spcAft>
            </a:pPr>
            <a:r>
              <a:rPr lang="en-US" dirty="0" smtClean="0"/>
              <a:t>Setting priorities for state investment in Delta levees</a:t>
            </a:r>
          </a:p>
          <a:p>
            <a:pPr lvl="1">
              <a:spcAft>
                <a:spcPts val="600"/>
              </a:spcAft>
            </a:pPr>
            <a:r>
              <a:rPr lang="en-US" dirty="0" smtClean="0"/>
              <a:t>Promoting options for conveyance, storage, operations </a:t>
            </a:r>
          </a:p>
          <a:p>
            <a:pPr lvl="1">
              <a:spcAft>
                <a:spcPts val="600"/>
              </a:spcAft>
            </a:pPr>
            <a:r>
              <a:rPr lang="en-US" dirty="0" smtClean="0"/>
              <a:t>Weaving together a plan for ecosystem enhancement</a:t>
            </a:r>
          </a:p>
          <a:p>
            <a:pPr marL="411480" lvl="1" indent="0">
              <a:spcAft>
                <a:spcPts val="600"/>
              </a:spcAft>
              <a:buNone/>
            </a:pPr>
            <a:endParaRPr lang="en-US" dirty="0" smtClean="0"/>
          </a:p>
        </p:txBody>
      </p:sp>
      <p:sp>
        <p:nvSpPr>
          <p:cNvPr id="5" name="Slide Number Placeholder 2"/>
          <p:cNvSpPr>
            <a:spLocks noGrp="1"/>
          </p:cNvSpPr>
          <p:nvPr>
            <p:ph type="sldNum" sz="quarter" idx="12"/>
          </p:nvPr>
        </p:nvSpPr>
        <p:spPr>
          <a:xfrm>
            <a:off x="8531788" y="5648960"/>
            <a:ext cx="548640" cy="396240"/>
          </a:xfrm>
        </p:spPr>
        <p:txBody>
          <a:bodyPr/>
          <a:lstStyle/>
          <a:p>
            <a:pPr>
              <a:defRPr/>
            </a:pPr>
            <a:r>
              <a:rPr lang="en-US" dirty="0" smtClean="0"/>
              <a:t>18</a:t>
            </a:r>
            <a:endParaRPr lang="en-US" dirty="0"/>
          </a:p>
        </p:txBody>
      </p:sp>
    </p:spTree>
    <p:extLst>
      <p:ext uri="{BB962C8B-B14F-4D97-AF65-F5344CB8AC3E}">
        <p14:creationId xmlns:p14="http://schemas.microsoft.com/office/powerpoint/2010/main" val="206170266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Today’s </a:t>
            </a:r>
            <a:r>
              <a:rPr lang="en-US" b="1" dirty="0" smtClean="0"/>
              <a:t>Takeaways</a:t>
            </a:r>
            <a:endParaRPr lang="en-US" b="1" dirty="0"/>
          </a:p>
        </p:txBody>
      </p:sp>
      <p:sp>
        <p:nvSpPr>
          <p:cNvPr id="3" name="Content Placeholder 2"/>
          <p:cNvSpPr>
            <a:spLocks noGrp="1"/>
          </p:cNvSpPr>
          <p:nvPr>
            <p:ph idx="1"/>
          </p:nvPr>
        </p:nvSpPr>
        <p:spPr>
          <a:xfrm>
            <a:off x="228600" y="1412875"/>
            <a:ext cx="8763000" cy="4912114"/>
          </a:xfrm>
        </p:spPr>
        <p:txBody>
          <a:bodyPr>
            <a:normAutofit/>
          </a:bodyPr>
          <a:lstStyle/>
          <a:p>
            <a:pPr>
              <a:spcAft>
                <a:spcPts val="600"/>
              </a:spcAft>
            </a:pPr>
            <a:r>
              <a:rPr lang="en-US" sz="2800" dirty="0" smtClean="0"/>
              <a:t>Delta’s challenges direct/indirect results of past policy decisions</a:t>
            </a:r>
            <a:endParaRPr lang="en-US" sz="2800" dirty="0"/>
          </a:p>
          <a:p>
            <a:pPr>
              <a:spcAft>
                <a:spcPts val="600"/>
              </a:spcAft>
            </a:pPr>
            <a:r>
              <a:rPr lang="en-US" sz="2800" dirty="0" smtClean="0"/>
              <a:t>Looking ahead: Uncertainty is the only certainty</a:t>
            </a:r>
          </a:p>
          <a:p>
            <a:pPr>
              <a:spcAft>
                <a:spcPts val="600"/>
              </a:spcAft>
            </a:pPr>
            <a:r>
              <a:rPr lang="en-US" sz="2800" dirty="0" smtClean="0"/>
              <a:t>Any resolution will require tradeoffs – and trust</a:t>
            </a:r>
            <a:endParaRPr lang="en-US" sz="2800" dirty="0"/>
          </a:p>
          <a:p>
            <a:pPr>
              <a:spcAft>
                <a:spcPts val="600"/>
              </a:spcAft>
            </a:pPr>
            <a:r>
              <a:rPr lang="en-US" sz="2800" dirty="0"/>
              <a:t>T</a:t>
            </a:r>
            <a:r>
              <a:rPr lang="en-US" sz="2800" dirty="0" smtClean="0"/>
              <a:t>he Council’s comprehensive approach</a:t>
            </a:r>
          </a:p>
          <a:p>
            <a:pPr lvl="1">
              <a:spcAft>
                <a:spcPts val="600"/>
              </a:spcAft>
            </a:pPr>
            <a:r>
              <a:rPr lang="en-US" sz="2400" dirty="0" smtClean="0"/>
              <a:t>Use science to increase likelihood of success</a:t>
            </a:r>
          </a:p>
          <a:p>
            <a:pPr lvl="1">
              <a:spcAft>
                <a:spcPts val="600"/>
              </a:spcAft>
            </a:pPr>
            <a:r>
              <a:rPr lang="en-US" sz="2400" dirty="0" smtClean="0"/>
              <a:t>Landscape scale restoration &amp; planning</a:t>
            </a:r>
            <a:endParaRPr lang="en-US" sz="2400" dirty="0"/>
          </a:p>
          <a:p>
            <a:pPr lvl="1">
              <a:spcAft>
                <a:spcPts val="600"/>
              </a:spcAft>
            </a:pPr>
            <a:r>
              <a:rPr lang="en-US" sz="2400" dirty="0" smtClean="0"/>
              <a:t>Reduce reliance on the Delta</a:t>
            </a:r>
          </a:p>
          <a:p>
            <a:pPr lvl="1">
              <a:spcAft>
                <a:spcPts val="600"/>
              </a:spcAft>
            </a:pPr>
            <a:r>
              <a:rPr lang="en-US" sz="2400" dirty="0" smtClean="0"/>
              <a:t>‘Portfolio’ approach to water management</a:t>
            </a:r>
          </a:p>
        </p:txBody>
      </p:sp>
      <p:sp>
        <p:nvSpPr>
          <p:cNvPr id="5" name="Slide Number Placeholder 2"/>
          <p:cNvSpPr>
            <a:spLocks noGrp="1"/>
          </p:cNvSpPr>
          <p:nvPr>
            <p:ph type="sldNum" sz="quarter" idx="12"/>
          </p:nvPr>
        </p:nvSpPr>
        <p:spPr>
          <a:xfrm>
            <a:off x="8531788" y="5648960"/>
            <a:ext cx="548640" cy="396240"/>
          </a:xfrm>
        </p:spPr>
        <p:txBody>
          <a:bodyPr/>
          <a:lstStyle/>
          <a:p>
            <a:pPr>
              <a:defRPr/>
            </a:pPr>
            <a:r>
              <a:rPr lang="en-US" dirty="0" smtClean="0"/>
              <a:t>19</a:t>
            </a:r>
            <a:endParaRPr lang="en-US" dirty="0"/>
          </a:p>
        </p:txBody>
      </p:sp>
    </p:spTree>
    <p:extLst>
      <p:ext uri="{BB962C8B-B14F-4D97-AF65-F5344CB8AC3E}">
        <p14:creationId xmlns:p14="http://schemas.microsoft.com/office/powerpoint/2010/main" val="404744375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Delta Map blank"/>
          <p:cNvPicPr>
            <a:picLocks noChangeAspect="1" noChangeArrowheads="1"/>
          </p:cNvPicPr>
          <p:nvPr/>
        </p:nvPicPr>
        <p:blipFill>
          <a:blip r:embed="rId3" cstate="print">
            <a:lum bright="-10000"/>
          </a:blip>
          <a:srcRect/>
          <a:stretch>
            <a:fillRect/>
          </a:stretch>
        </p:blipFill>
        <p:spPr bwMode="ltGray">
          <a:xfrm>
            <a:off x="0" y="0"/>
            <a:ext cx="9144000" cy="6858000"/>
          </a:xfrm>
          <a:prstGeom prst="rect">
            <a:avLst/>
          </a:prstGeom>
          <a:noFill/>
          <a:ln w="9525">
            <a:noFill/>
            <a:miter lim="800000"/>
            <a:headEnd/>
            <a:tailEnd/>
          </a:ln>
          <a:effectLst>
            <a:outerShdw dist="35921" dir="2700000" algn="ctr" rotWithShape="0">
              <a:schemeClr val="tx1"/>
            </a:outerShdw>
          </a:effectLst>
        </p:spPr>
      </p:pic>
      <p:sp>
        <p:nvSpPr>
          <p:cNvPr id="2" name="TextBox 1"/>
          <p:cNvSpPr txBox="1"/>
          <p:nvPr/>
        </p:nvSpPr>
        <p:spPr>
          <a:xfrm>
            <a:off x="5257800" y="1666845"/>
            <a:ext cx="2743200"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Sacramento</a:t>
            </a:r>
            <a:endParaRPr lang="en-US" b="1" dirty="0">
              <a:solidFill>
                <a:srgbClr val="FFFF00"/>
              </a:solidFill>
              <a:effectLst>
                <a:outerShdw blurRad="38100" dist="38100" dir="2700000" algn="tl">
                  <a:srgbClr val="000000">
                    <a:alpha val="43137"/>
                  </a:srgbClr>
                </a:outerShdw>
              </a:effectLst>
            </a:endParaRPr>
          </a:p>
        </p:txBody>
      </p:sp>
      <p:sp>
        <p:nvSpPr>
          <p:cNvPr id="42" name="TextBox 41"/>
          <p:cNvSpPr txBox="1"/>
          <p:nvPr/>
        </p:nvSpPr>
        <p:spPr>
          <a:xfrm>
            <a:off x="6934200" y="4876800"/>
            <a:ext cx="2743200"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Stockton</a:t>
            </a:r>
            <a:endParaRPr lang="en-US" b="1" dirty="0">
              <a:solidFill>
                <a:srgbClr val="FFFF00"/>
              </a:solidFill>
              <a:effectLst>
                <a:outerShdw blurRad="38100" dist="38100" dir="2700000" algn="tl">
                  <a:srgbClr val="000000">
                    <a:alpha val="43137"/>
                  </a:srgbClr>
                </a:outerShdw>
              </a:effectLst>
            </a:endParaRPr>
          </a:p>
        </p:txBody>
      </p:sp>
      <p:sp>
        <p:nvSpPr>
          <p:cNvPr id="44" name="TextBox 43"/>
          <p:cNvSpPr txBox="1"/>
          <p:nvPr/>
        </p:nvSpPr>
        <p:spPr>
          <a:xfrm>
            <a:off x="381000" y="4505325"/>
            <a:ext cx="2743200"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Pittsburg/Antioch</a:t>
            </a:r>
          </a:p>
        </p:txBody>
      </p:sp>
      <p:sp>
        <p:nvSpPr>
          <p:cNvPr id="45" name="TextBox 44"/>
          <p:cNvSpPr txBox="1"/>
          <p:nvPr/>
        </p:nvSpPr>
        <p:spPr>
          <a:xfrm>
            <a:off x="685800" y="2571690"/>
            <a:ext cx="2743200"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Fairfield</a:t>
            </a:r>
            <a:endParaRPr lang="en-US" b="1" dirty="0">
              <a:solidFill>
                <a:srgbClr val="FFFF00"/>
              </a:solidFill>
              <a:effectLst>
                <a:outerShdw blurRad="38100" dist="38100" dir="2700000" algn="tl">
                  <a:srgbClr val="000000">
                    <a:alpha val="43137"/>
                  </a:srgbClr>
                </a:outerShdw>
              </a:effectLst>
            </a:endParaRPr>
          </a:p>
        </p:txBody>
      </p:sp>
      <p:sp>
        <p:nvSpPr>
          <p:cNvPr id="46" name="TextBox 45"/>
          <p:cNvSpPr txBox="1"/>
          <p:nvPr/>
        </p:nvSpPr>
        <p:spPr>
          <a:xfrm>
            <a:off x="5638800" y="6305490"/>
            <a:ext cx="2743200"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Tracy</a:t>
            </a:r>
            <a:endParaRPr lang="en-US" b="1" dirty="0">
              <a:solidFill>
                <a:srgbClr val="FFFF00"/>
              </a:solidFill>
              <a:effectLst>
                <a:outerShdw blurRad="38100" dist="38100" dir="2700000" algn="tl">
                  <a:srgbClr val="000000">
                    <a:alpha val="43137"/>
                  </a:srgbClr>
                </a:outerShdw>
              </a:effectLst>
            </a:endParaRPr>
          </a:p>
        </p:txBody>
      </p:sp>
      <p:sp>
        <p:nvSpPr>
          <p:cNvPr id="15" name="TextBox 14"/>
          <p:cNvSpPr txBox="1"/>
          <p:nvPr/>
        </p:nvSpPr>
        <p:spPr>
          <a:xfrm>
            <a:off x="1625600" y="1282125"/>
            <a:ext cx="2933700" cy="584775"/>
          </a:xfrm>
          <a:prstGeom prst="rect">
            <a:avLst/>
          </a:prstGeom>
          <a:noFill/>
        </p:spPr>
        <p:txBody>
          <a:bodyPr wrap="square" rtlCol="0">
            <a:spAutoFit/>
          </a:bodyPr>
          <a:lstStyle/>
          <a:p>
            <a:r>
              <a:rPr lang="en-US" sz="3200" b="1" dirty="0"/>
              <a:t>You are </a:t>
            </a:r>
            <a:r>
              <a:rPr lang="en-US" sz="3200" b="1" dirty="0" smtClean="0"/>
              <a:t>here</a:t>
            </a:r>
            <a:endParaRPr lang="en-US" sz="3200" b="1" dirty="0"/>
          </a:p>
        </p:txBody>
      </p:sp>
      <p:cxnSp>
        <p:nvCxnSpPr>
          <p:cNvPr id="17" name="Straight Arrow Connector 16"/>
          <p:cNvCxnSpPr/>
          <p:nvPr/>
        </p:nvCxnSpPr>
        <p:spPr>
          <a:xfrm>
            <a:off x="4267200" y="1666845"/>
            <a:ext cx="457200" cy="56460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773962"/>
      </p:ext>
    </p:extLst>
  </p:cSld>
  <p:clrMapOvr>
    <a:masterClrMapping/>
  </p:clrMapOvr>
  <p:transition spd="slow">
    <p:pull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Questions?</a:t>
            </a:r>
          </a:p>
        </p:txBody>
      </p:sp>
      <p:sp>
        <p:nvSpPr>
          <p:cNvPr id="20483" name="Content Placeholder 2"/>
          <p:cNvSpPr>
            <a:spLocks noGrp="1"/>
          </p:cNvSpPr>
          <p:nvPr>
            <p:ph idx="4294967295"/>
          </p:nvPr>
        </p:nvSpPr>
        <p:spPr>
          <a:xfrm>
            <a:off x="0" y="5105400"/>
            <a:ext cx="8686800" cy="2722562"/>
          </a:xfrm>
        </p:spPr>
        <p:txBody>
          <a:bodyPr/>
          <a:lstStyle/>
          <a:p>
            <a:pPr marL="630238" indent="-630238" algn="ctr">
              <a:lnSpc>
                <a:spcPct val="110000"/>
              </a:lnSpc>
              <a:buNone/>
            </a:pPr>
            <a:r>
              <a:rPr lang="en-US" sz="2000" dirty="0" smtClean="0"/>
              <a:t>Keith Coolidge</a:t>
            </a:r>
          </a:p>
          <a:p>
            <a:pPr marL="630238" indent="-630238" algn="ctr">
              <a:lnSpc>
                <a:spcPct val="110000"/>
              </a:lnSpc>
              <a:buNone/>
            </a:pPr>
            <a:r>
              <a:rPr lang="en-US" sz="2000" dirty="0" smtClean="0"/>
              <a:t>Delta </a:t>
            </a:r>
            <a:r>
              <a:rPr lang="en-US" sz="2000" dirty="0"/>
              <a:t>Stewardship Council</a:t>
            </a:r>
          </a:p>
          <a:p>
            <a:pPr marL="630238" indent="-630238" algn="ctr">
              <a:lnSpc>
                <a:spcPct val="110000"/>
              </a:lnSpc>
              <a:buNone/>
            </a:pPr>
            <a:r>
              <a:rPr lang="en-US" sz="2000" dirty="0" smtClean="0"/>
              <a:t>keithc@deltacouncil.ca.gov</a:t>
            </a:r>
            <a:endParaRPr lang="en-US" sz="2000" dirty="0"/>
          </a:p>
          <a:p>
            <a:pPr marL="630238" indent="-630238" algn="ctr">
              <a:lnSpc>
                <a:spcPct val="110000"/>
              </a:lnSpc>
              <a:buNone/>
            </a:pPr>
            <a:r>
              <a:rPr lang="en-US" sz="2000" dirty="0">
                <a:hlinkClick r:id="rId3"/>
              </a:rPr>
              <a:t>www.deltacouncil.ca.gov</a:t>
            </a:r>
            <a:endParaRPr lang="en-US" sz="2000" dirty="0"/>
          </a:p>
          <a:p>
            <a:pPr marL="630238" indent="-630238">
              <a:lnSpc>
                <a:spcPct val="110000"/>
              </a:lnSpc>
              <a:buNone/>
            </a:pPr>
            <a:endParaRPr lang="en-US" sz="2000" dirty="0" smtClean="0"/>
          </a:p>
          <a:p>
            <a:pPr marL="630238" indent="-630238">
              <a:lnSpc>
                <a:spcPct val="110000"/>
              </a:lnSpc>
            </a:pPr>
            <a:endParaRPr lang="en-US" sz="2000" dirty="0"/>
          </a:p>
          <a:p>
            <a:pPr marL="630238" indent="-630238">
              <a:lnSpc>
                <a:spcPct val="110000"/>
              </a:lnSpc>
            </a:pPr>
            <a:endParaRPr lang="en-US" sz="2000" b="1" i="1"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295399"/>
            <a:ext cx="5747157" cy="3670995"/>
          </a:xfrm>
          <a:prstGeom prst="rect">
            <a:avLst/>
          </a:prstGeom>
        </p:spPr>
      </p:pic>
      <p:sp>
        <p:nvSpPr>
          <p:cNvPr id="5" name="Slide Number Placeholder 2"/>
          <p:cNvSpPr>
            <a:spLocks noGrp="1"/>
          </p:cNvSpPr>
          <p:nvPr>
            <p:ph type="sldNum" sz="quarter" idx="12"/>
          </p:nvPr>
        </p:nvSpPr>
        <p:spPr>
          <a:xfrm>
            <a:off x="8531788" y="5648960"/>
            <a:ext cx="548640" cy="396240"/>
          </a:xfrm>
        </p:spPr>
        <p:txBody>
          <a:bodyPr/>
          <a:lstStyle/>
          <a:p>
            <a:pPr>
              <a:defRPr/>
            </a:pPr>
            <a:fld id="{E137397F-0792-4599-B73C-73CCDADE89F3}" type="slidenum">
              <a:rPr lang="en-US" smtClean="0"/>
              <a:pPr>
                <a:defRPr/>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89280"/>
            <a:ext cx="7886700" cy="5257800"/>
          </a:xfrm>
          <a:prstGeom prst="rect">
            <a:avLst/>
          </a:prstGeom>
        </p:spPr>
      </p:pic>
      <p:sp>
        <p:nvSpPr>
          <p:cNvPr id="3" name="Slide Number Placeholder 2"/>
          <p:cNvSpPr>
            <a:spLocks noGrp="1"/>
          </p:cNvSpPr>
          <p:nvPr>
            <p:ph type="sldNum" sz="quarter" idx="12"/>
          </p:nvPr>
        </p:nvSpPr>
        <p:spPr>
          <a:xfrm>
            <a:off x="8531788" y="5648960"/>
            <a:ext cx="548640" cy="396240"/>
          </a:xfrm>
        </p:spPr>
        <p:txBody>
          <a:bodyPr/>
          <a:lstStyle/>
          <a:p>
            <a:pPr>
              <a:defRPr/>
            </a:pPr>
            <a:r>
              <a:rPr lang="en-US" dirty="0" smtClean="0"/>
              <a:t>20</a:t>
            </a:r>
            <a:endParaRPr lang="en-US" dirty="0"/>
          </a:p>
        </p:txBody>
      </p:sp>
    </p:spTree>
    <p:extLst>
      <p:ext uri="{BB962C8B-B14F-4D97-AF65-F5344CB8AC3E}">
        <p14:creationId xmlns:p14="http://schemas.microsoft.com/office/powerpoint/2010/main" val="351560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52596"/>
          </a:xfrm>
        </p:spPr>
        <p:txBody>
          <a:bodyPr/>
          <a:lstStyle/>
          <a:p>
            <a:pPr>
              <a:defRPr/>
            </a:pPr>
            <a:r>
              <a:rPr lang="en-US" sz="4400" dirty="0" smtClean="0"/>
              <a:t>A Decade of Regional Investment</a:t>
            </a:r>
            <a:r>
              <a:rPr lang="en-US" dirty="0" smtClean="0"/>
              <a:t/>
            </a:r>
            <a:br>
              <a:rPr lang="en-US" dirty="0" smtClean="0"/>
            </a:br>
            <a:endParaRPr lang="en-US" sz="32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71187"/>
            <a:ext cx="7642671" cy="50438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5"/>
          <p:cNvSpPr txBox="1">
            <a:spLocks/>
          </p:cNvSpPr>
          <p:nvPr/>
        </p:nvSpPr>
        <p:spPr>
          <a:xfrm>
            <a:off x="8458200" y="5638800"/>
            <a:ext cx="8382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rgbClr val="FFFFFF"/>
                </a:solidFill>
                <a:latin typeface="Arial" pitchFamily="34" charset="0"/>
              </a:rPr>
              <a:t>[ </a:t>
            </a:r>
            <a:fld id="{4616789F-E9A4-4748-A090-6D782B7CE66B}" type="slidenum">
              <a:rPr lang="en-US" smtClean="0">
                <a:solidFill>
                  <a:srgbClr val="FFFFFF"/>
                </a:solidFill>
                <a:latin typeface="Arial" pitchFamily="34" charset="0"/>
              </a:rPr>
              <a:pPr>
                <a:defRPr/>
              </a:pPr>
              <a:t>22</a:t>
            </a:fld>
            <a:r>
              <a:rPr lang="en-US" dirty="0" smtClean="0">
                <a:solidFill>
                  <a:srgbClr val="FFFFFF"/>
                </a:solidFill>
                <a:latin typeface="Arial" pitchFamily="34" charset="0"/>
              </a:rPr>
              <a:t> ]</a:t>
            </a:r>
            <a:endParaRPr lang="en-US" dirty="0">
              <a:solidFill>
                <a:srgbClr val="FFFFFF"/>
              </a:solidFill>
              <a:latin typeface="Arial" pitchFamily="34" charset="0"/>
            </a:endParaRPr>
          </a:p>
        </p:txBody>
      </p:sp>
    </p:spTree>
    <p:extLst>
      <p:ext uri="{BB962C8B-B14F-4D97-AF65-F5344CB8AC3E}">
        <p14:creationId xmlns:p14="http://schemas.microsoft.com/office/powerpoint/2010/main" val="288058509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News – Twin Tunnels</a:t>
            </a:r>
            <a:endParaRPr lang="en-US" dirty="0"/>
          </a:p>
        </p:txBody>
      </p:sp>
      <p:sp>
        <p:nvSpPr>
          <p:cNvPr id="4" name="Slide Number Placeholder 3"/>
          <p:cNvSpPr>
            <a:spLocks noGrp="1"/>
          </p:cNvSpPr>
          <p:nvPr>
            <p:ph type="sldNum" sz="quarter" idx="12"/>
          </p:nvPr>
        </p:nvSpPr>
        <p:spPr/>
        <p:txBody>
          <a:bodyPr/>
          <a:lstStyle/>
          <a:p>
            <a:pPr>
              <a:defRPr/>
            </a:pPr>
            <a:fld id="{7F527154-A5F6-4C44-BB77-CE8649567A45}" type="slidenum">
              <a:rPr lang="en-US" smtClean="0"/>
              <a:pPr>
                <a:defRPr/>
              </a:pPr>
              <a:t>23</a:t>
            </a:fld>
            <a:endParaRPr lang="en-US" dirty="0"/>
          </a:p>
        </p:txBody>
      </p:sp>
      <p:pic>
        <p:nvPicPr>
          <p:cNvPr id="5" name="Picture 4"/>
          <p:cNvPicPr>
            <a:picLocks noChangeAspect="1"/>
          </p:cNvPicPr>
          <p:nvPr/>
        </p:nvPicPr>
        <p:blipFill rotWithShape="1">
          <a:blip r:embed="rId3"/>
          <a:srcRect l="20074" r="34041"/>
          <a:stretch/>
        </p:blipFill>
        <p:spPr>
          <a:xfrm>
            <a:off x="914400" y="1417638"/>
            <a:ext cx="2590801" cy="4574507"/>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405606"/>
            <a:ext cx="4245542" cy="5231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82101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News – </a:t>
            </a:r>
            <a:r>
              <a:rPr lang="en-US" dirty="0" err="1" smtClean="0"/>
              <a:t>EcoRestore</a:t>
            </a:r>
            <a:endParaRPr lang="en-US" dirty="0"/>
          </a:p>
        </p:txBody>
      </p:sp>
      <p:sp>
        <p:nvSpPr>
          <p:cNvPr id="4" name="Slide Number Placeholder 3"/>
          <p:cNvSpPr>
            <a:spLocks noGrp="1"/>
          </p:cNvSpPr>
          <p:nvPr>
            <p:ph type="sldNum" sz="quarter" idx="12"/>
          </p:nvPr>
        </p:nvSpPr>
        <p:spPr/>
        <p:txBody>
          <a:bodyPr/>
          <a:lstStyle/>
          <a:p>
            <a:pPr>
              <a:defRPr/>
            </a:pPr>
            <a:fld id="{7F527154-A5F6-4C44-BB77-CE8649567A45}" type="slidenum">
              <a:rPr lang="en-US" smtClean="0"/>
              <a:pPr>
                <a:defRPr/>
              </a:pPr>
              <a:t>24</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17638"/>
            <a:ext cx="52578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71784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5327"/>
            <a:ext cx="7620000" cy="1143000"/>
          </a:xfrm>
        </p:spPr>
        <p:txBody>
          <a:bodyPr/>
          <a:lstStyle/>
          <a:p>
            <a:r>
              <a:rPr lang="en-US" dirty="0" smtClean="0"/>
              <a:t>In the News</a:t>
            </a:r>
            <a:br>
              <a:rPr lang="en-US" dirty="0" smtClean="0"/>
            </a:br>
            <a:r>
              <a:rPr lang="en-US" dirty="0" smtClean="0"/>
              <a:t> – </a:t>
            </a:r>
            <a:r>
              <a:rPr lang="en-US" dirty="0"/>
              <a:t>F</a:t>
            </a:r>
            <a:r>
              <a:rPr lang="en-US" dirty="0" smtClean="0"/>
              <a:t>low </a:t>
            </a:r>
            <a:br>
              <a:rPr lang="en-US" dirty="0" smtClean="0"/>
            </a:br>
            <a:r>
              <a:rPr lang="en-US" dirty="0" smtClean="0"/>
              <a:t>Standards</a:t>
            </a:r>
            <a:endParaRPr lang="en-US" dirty="0"/>
          </a:p>
        </p:txBody>
      </p:sp>
      <p:sp>
        <p:nvSpPr>
          <p:cNvPr id="6" name="Content Placeholder 5"/>
          <p:cNvSpPr>
            <a:spLocks noGrp="1"/>
          </p:cNvSpPr>
          <p:nvPr>
            <p:ph sz="half" idx="1"/>
          </p:nvPr>
        </p:nvSpPr>
        <p:spPr>
          <a:xfrm>
            <a:off x="228600" y="2420112"/>
            <a:ext cx="2667000" cy="4590288"/>
          </a:xfrm>
        </p:spPr>
        <p:txBody>
          <a:bodyPr/>
          <a:lstStyle/>
          <a:p>
            <a:r>
              <a:rPr lang="en-US" dirty="0"/>
              <a:t>Rethinking how we allocate our </a:t>
            </a:r>
            <a:r>
              <a:rPr lang="en-US" dirty="0" smtClean="0"/>
              <a:t>water</a:t>
            </a:r>
          </a:p>
          <a:p>
            <a:r>
              <a:rPr lang="en-US" dirty="0" smtClean="0"/>
              <a:t>Implications for water rights</a:t>
            </a:r>
            <a:endParaRPr lang="en-US" dirty="0"/>
          </a:p>
          <a:p>
            <a:endParaRPr lang="en-US" dirty="0"/>
          </a:p>
        </p:txBody>
      </p:sp>
      <p:sp>
        <p:nvSpPr>
          <p:cNvPr id="8" name="Content Placeholder 7"/>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F527154-A5F6-4C44-BB77-CE8649567A45}" type="slidenum">
              <a:rPr lang="en-US" smtClean="0"/>
              <a:pPr>
                <a:defRPr/>
              </a:pPr>
              <a:t>25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74638"/>
            <a:ext cx="4876711" cy="6395073"/>
          </a:xfrm>
          <a:prstGeom prst="rect">
            <a:avLst/>
          </a:prstGeom>
        </p:spPr>
      </p:pic>
    </p:spTree>
    <p:extLst>
      <p:ext uri="{BB962C8B-B14F-4D97-AF65-F5344CB8AC3E}">
        <p14:creationId xmlns:p14="http://schemas.microsoft.com/office/powerpoint/2010/main" val="381467401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News – Conservation</a:t>
            </a:r>
            <a:endParaRPr lang="en-US" dirty="0"/>
          </a:p>
        </p:txBody>
      </p:sp>
      <p:sp>
        <p:nvSpPr>
          <p:cNvPr id="4" name="Slide Number Placeholder 3"/>
          <p:cNvSpPr>
            <a:spLocks noGrp="1"/>
          </p:cNvSpPr>
          <p:nvPr>
            <p:ph type="sldNum" sz="quarter" idx="12"/>
          </p:nvPr>
        </p:nvSpPr>
        <p:spPr/>
        <p:txBody>
          <a:bodyPr/>
          <a:lstStyle/>
          <a:p>
            <a:pPr>
              <a:defRPr/>
            </a:pPr>
            <a:fld id="{7F527154-A5F6-4C44-BB77-CE8649567A45}" type="slidenum">
              <a:rPr lang="en-US" smtClean="0"/>
              <a:pPr>
                <a:defRPr/>
              </a:pPr>
              <a:t>26</a:t>
            </a:fld>
            <a:endParaRPr lang="en-US" dirty="0"/>
          </a:p>
        </p:txBody>
      </p:sp>
      <p:pic>
        <p:nvPicPr>
          <p:cNvPr id="3" name="Picture 2"/>
          <p:cNvPicPr>
            <a:picLocks noChangeAspect="1"/>
          </p:cNvPicPr>
          <p:nvPr/>
        </p:nvPicPr>
        <p:blipFill>
          <a:blip r:embed="rId3"/>
          <a:stretch>
            <a:fillRect/>
          </a:stretch>
        </p:blipFill>
        <p:spPr>
          <a:xfrm>
            <a:off x="3733800" y="1524000"/>
            <a:ext cx="3743325" cy="4846130"/>
          </a:xfrm>
          <a:prstGeom prst="rect">
            <a:avLst/>
          </a:prstGeom>
        </p:spPr>
      </p:pic>
      <p:sp>
        <p:nvSpPr>
          <p:cNvPr id="6" name="TextBox 5"/>
          <p:cNvSpPr txBox="1"/>
          <p:nvPr/>
        </p:nvSpPr>
        <p:spPr>
          <a:xfrm>
            <a:off x="609600" y="1295400"/>
            <a:ext cx="2895600" cy="3462486"/>
          </a:xfrm>
          <a:prstGeom prst="rect">
            <a:avLst/>
          </a:prstGeom>
          <a:noFill/>
        </p:spPr>
        <p:txBody>
          <a:bodyPr wrap="square" rtlCol="0">
            <a:spAutoFit/>
          </a:bodyPr>
          <a:lstStyle/>
          <a:p>
            <a:pPr marL="342900" lvl="0" indent="-228600" fontAlgn="auto">
              <a:spcBef>
                <a:spcPct val="20000"/>
              </a:spcBef>
              <a:spcAft>
                <a:spcPts val="600"/>
              </a:spcAft>
              <a:buClr>
                <a:srgbClr val="0F6FC6"/>
              </a:buClr>
              <a:buFont typeface="Arial" pitchFamily="34" charset="0"/>
              <a:buChar char="•"/>
            </a:pPr>
            <a:r>
              <a:rPr lang="en-US" sz="2800" dirty="0" smtClean="0">
                <a:solidFill>
                  <a:prstClr val="black"/>
                </a:solidFill>
                <a:latin typeface="Calibri"/>
              </a:rPr>
              <a:t>Mandatory or voluntary approach to make conservation a California way of life?</a:t>
            </a:r>
            <a:endParaRPr lang="en-US" sz="2800" dirty="0">
              <a:solidFill>
                <a:prstClr val="black"/>
              </a:solidFill>
              <a:latin typeface="Calibri"/>
            </a:endParaRP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953735"/>
            <a:ext cx="2474256" cy="1055370"/>
          </a:xfrm>
          <a:prstGeom prst="rect">
            <a:avLst/>
          </a:prstGeom>
        </p:spPr>
      </p:pic>
    </p:spTree>
    <p:extLst>
      <p:ext uri="{BB962C8B-B14F-4D97-AF65-F5344CB8AC3E}">
        <p14:creationId xmlns:p14="http://schemas.microsoft.com/office/powerpoint/2010/main" val="134138824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talk</a:t>
            </a:r>
          </a:p>
        </p:txBody>
      </p:sp>
      <p:sp>
        <p:nvSpPr>
          <p:cNvPr id="3" name="Text Placeholder 2"/>
          <p:cNvSpPr>
            <a:spLocks noGrp="1"/>
          </p:cNvSpPr>
          <p:nvPr>
            <p:ph type="body" sz="quarter" idx="10"/>
          </p:nvPr>
        </p:nvSpPr>
        <p:spPr>
          <a:xfrm>
            <a:off x="381000" y="1752600"/>
            <a:ext cx="7696200" cy="5294048"/>
          </a:xfrm>
        </p:spPr>
        <p:txBody>
          <a:bodyPr>
            <a:noAutofit/>
          </a:bodyPr>
          <a:lstStyle/>
          <a:p>
            <a:pPr>
              <a:lnSpc>
                <a:spcPct val="100000"/>
              </a:lnSpc>
              <a:spcAft>
                <a:spcPts val="1800"/>
              </a:spcAft>
            </a:pPr>
            <a:r>
              <a:rPr lang="en-US" sz="3200" dirty="0">
                <a:effectLst/>
              </a:rPr>
              <a:t>Overview of the Delta and why it is so important</a:t>
            </a:r>
          </a:p>
          <a:p>
            <a:pPr>
              <a:lnSpc>
                <a:spcPct val="100000"/>
              </a:lnSpc>
              <a:spcAft>
                <a:spcPts val="1800"/>
              </a:spcAft>
            </a:pPr>
            <a:r>
              <a:rPr lang="en-US" sz="3200" dirty="0">
                <a:effectLst/>
              </a:rPr>
              <a:t>How the Delta has changed – consequences of policy choices over time</a:t>
            </a:r>
          </a:p>
          <a:p>
            <a:pPr>
              <a:lnSpc>
                <a:spcPct val="100000"/>
              </a:lnSpc>
              <a:spcAft>
                <a:spcPts val="1800"/>
              </a:spcAft>
            </a:pPr>
            <a:r>
              <a:rPr lang="en-US" sz="3200" dirty="0">
                <a:effectLst/>
              </a:rPr>
              <a:t>Multi-agency approach – opportunities and challenges</a:t>
            </a:r>
          </a:p>
          <a:p>
            <a:pPr>
              <a:lnSpc>
                <a:spcPct val="100000"/>
              </a:lnSpc>
              <a:spcAft>
                <a:spcPts val="1800"/>
              </a:spcAft>
            </a:pPr>
            <a:r>
              <a:rPr lang="en-US" sz="3200" dirty="0" smtClean="0">
                <a:effectLst/>
              </a:rPr>
              <a:t>Dialogue </a:t>
            </a:r>
            <a:r>
              <a:rPr lang="en-US" sz="3200" dirty="0">
                <a:effectLst/>
              </a:rPr>
              <a:t>– things to think about</a:t>
            </a:r>
          </a:p>
        </p:txBody>
      </p:sp>
      <p:sp>
        <p:nvSpPr>
          <p:cNvPr id="4" name="Slide Number Placeholder 3"/>
          <p:cNvSpPr>
            <a:spLocks noGrp="1"/>
          </p:cNvSpPr>
          <p:nvPr>
            <p:ph type="sldNum" sz="quarter" idx="11"/>
          </p:nvPr>
        </p:nvSpPr>
        <p:spPr/>
        <p:txBody>
          <a:bodyPr/>
          <a:lstStyle/>
          <a:p>
            <a:pPr>
              <a:defRPr/>
            </a:pPr>
            <a:fld id="{3DB05177-ED04-486B-9A26-3BE93E1F78D1}" type="slidenum">
              <a:rPr lang="en-US" smtClean="0"/>
              <a:pPr>
                <a:defRPr/>
              </a:pPr>
              <a:t>3</a:t>
            </a:fld>
            <a:endParaRPr lang="en-US" dirty="0"/>
          </a:p>
        </p:txBody>
      </p:sp>
    </p:spTree>
    <p:extLst>
      <p:ext uri="{BB962C8B-B14F-4D97-AF65-F5344CB8AC3E}">
        <p14:creationId xmlns:p14="http://schemas.microsoft.com/office/powerpoint/2010/main" val="132739982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81000" y="381000"/>
            <a:ext cx="8610600" cy="715962"/>
          </a:xfrm>
        </p:spPr>
        <p:txBody>
          <a:bodyPr>
            <a:normAutofit/>
          </a:bodyPr>
          <a:lstStyle/>
          <a:p>
            <a:r>
              <a:rPr lang="en-US" sz="4000" b="1" dirty="0" smtClean="0"/>
              <a:t>California precipitation variability</a:t>
            </a:r>
            <a:endParaRPr lang="en-US" sz="4000" b="1" dirty="0"/>
          </a:p>
        </p:txBody>
      </p:sp>
      <p:pic>
        <p:nvPicPr>
          <p:cNvPr id="2" name="Picture 1" descr="192753_5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0"/>
            <a:ext cx="7620000" cy="4394200"/>
          </a:xfrm>
          <a:prstGeom prst="rect">
            <a:avLst/>
          </a:prstGeom>
        </p:spPr>
      </p:pic>
      <p:sp>
        <p:nvSpPr>
          <p:cNvPr id="3" name="TextBox 2"/>
          <p:cNvSpPr txBox="1"/>
          <p:nvPr/>
        </p:nvSpPr>
        <p:spPr>
          <a:xfrm>
            <a:off x="5486400" y="1524000"/>
            <a:ext cx="1086994" cy="307777"/>
          </a:xfrm>
          <a:prstGeom prst="rect">
            <a:avLst/>
          </a:prstGeom>
          <a:noFill/>
        </p:spPr>
        <p:txBody>
          <a:bodyPr wrap="none" rtlCol="0">
            <a:spAutoFit/>
          </a:bodyPr>
          <a:lstStyle/>
          <a:p>
            <a:r>
              <a:rPr lang="en-US" sz="1400" dirty="0" smtClean="0">
                <a:latin typeface="Times"/>
                <a:cs typeface="Times"/>
              </a:rPr>
              <a:t>(wet season)</a:t>
            </a:r>
            <a:endParaRPr lang="en-US" sz="1400" dirty="0">
              <a:latin typeface="Times"/>
              <a:cs typeface="Times"/>
            </a:endParaRPr>
          </a:p>
        </p:txBody>
      </p:sp>
      <p:sp>
        <p:nvSpPr>
          <p:cNvPr id="5" name="Slide Number Placeholder 3"/>
          <p:cNvSpPr>
            <a:spLocks noGrp="1"/>
          </p:cNvSpPr>
          <p:nvPr>
            <p:ph type="sldNum" sz="quarter" idx="11"/>
          </p:nvPr>
        </p:nvSpPr>
        <p:spPr>
          <a:xfrm>
            <a:off x="10668000" y="5257800"/>
            <a:ext cx="548640" cy="396240"/>
          </a:xfrm>
        </p:spPr>
        <p:txBody>
          <a:bodyPr/>
          <a:lstStyle/>
          <a:p>
            <a:pPr>
              <a:defRPr/>
            </a:pPr>
            <a:fld id="{3DB05177-ED04-486B-9A26-3BE93E1F78D1}" type="slidenum">
              <a:rPr lang="en-US" smtClean="0"/>
              <a:pPr>
                <a:defRPr/>
              </a:pPr>
              <a:t>4</a:t>
            </a:fld>
            <a:endParaRPr lang="en-US" dirty="0"/>
          </a:p>
        </p:txBody>
      </p:sp>
      <p:sp>
        <p:nvSpPr>
          <p:cNvPr id="6" name="Slide Number Placeholder 4"/>
          <p:cNvSpPr>
            <a:spLocks noGrp="1"/>
          </p:cNvSpPr>
          <p:nvPr>
            <p:ph type="sldNum" sz="quarter" idx="12"/>
          </p:nvPr>
        </p:nvSpPr>
        <p:spPr>
          <a:xfrm>
            <a:off x="8531788" y="5648960"/>
            <a:ext cx="548640" cy="396240"/>
          </a:xfrm>
        </p:spPr>
        <p:txBody>
          <a:bodyPr/>
          <a:lstStyle/>
          <a:p>
            <a:pPr>
              <a:defRPr/>
            </a:pPr>
            <a:r>
              <a:rPr lang="en-US" dirty="0" smtClean="0"/>
              <a:t>4</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vs. Precipitation …</a:t>
            </a:r>
            <a:endParaRPr lang="en-US" dirty="0"/>
          </a:p>
        </p:txBody>
      </p:sp>
      <p:sp>
        <p:nvSpPr>
          <p:cNvPr id="3" name="Slide Number Placeholder 2"/>
          <p:cNvSpPr>
            <a:spLocks noGrp="1"/>
          </p:cNvSpPr>
          <p:nvPr>
            <p:ph type="sldNum" sz="quarter" idx="12"/>
          </p:nvPr>
        </p:nvSpPr>
        <p:spPr/>
        <p:txBody>
          <a:bodyPr/>
          <a:lstStyle/>
          <a:p>
            <a:pPr>
              <a:defRPr/>
            </a:pPr>
            <a:fld id="{E137397F-0792-4599-B73C-73CCDADE89F3}" type="slidenum">
              <a:rPr lang="en-US" smtClean="0"/>
              <a:pPr>
                <a:defRPr/>
              </a:pPr>
              <a:t>5</a:t>
            </a:fld>
            <a:endParaRPr lang="en-US" dirty="0"/>
          </a:p>
        </p:txBody>
      </p:sp>
      <p:grpSp>
        <p:nvGrpSpPr>
          <p:cNvPr id="7" name="Group 6"/>
          <p:cNvGrpSpPr/>
          <p:nvPr/>
        </p:nvGrpSpPr>
        <p:grpSpPr>
          <a:xfrm>
            <a:off x="2971800" y="1320164"/>
            <a:ext cx="5996049" cy="5562600"/>
            <a:chOff x="2971800" y="1320164"/>
            <a:chExt cx="5996049" cy="5562600"/>
          </a:xfrm>
        </p:grpSpPr>
        <p:sp>
          <p:nvSpPr>
            <p:cNvPr id="6" name="Rectangle 5"/>
            <p:cNvSpPr/>
            <p:nvPr/>
          </p:nvSpPr>
          <p:spPr>
            <a:xfrm>
              <a:off x="7162800" y="2695570"/>
              <a:ext cx="1600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9" descr="ca_precipation clea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1320164"/>
              <a:ext cx="5996049" cy="5562600"/>
            </a:xfrm>
            <a:prstGeom prst="rect">
              <a:avLst/>
            </a:prstGeom>
            <a:noFill/>
          </p:spPr>
        </p:pic>
      </p:grpSp>
      <p:pic>
        <p:nvPicPr>
          <p:cNvPr id="5" name="Picture 2" descr="http://sharonmcnett.bol.ucla.edu/index_files/ca_popnatural2.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667" t="15652" r="5804" b="6621"/>
          <a:stretch/>
        </p:blipFill>
        <p:spPr bwMode="auto">
          <a:xfrm>
            <a:off x="155460" y="1304924"/>
            <a:ext cx="4484745" cy="533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4986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a:spLocks noChangeArrowheads="1"/>
          </p:cNvSpPr>
          <p:nvPr/>
        </p:nvSpPr>
        <p:spPr bwMode="invGray">
          <a:xfrm>
            <a:off x="4295394" y="2363915"/>
            <a:ext cx="2800350" cy="1915716"/>
          </a:xfrm>
          <a:prstGeom prst="bevel">
            <a:avLst>
              <a:gd name="adj" fmla="val 2653"/>
            </a:avLst>
          </a:prstGeom>
          <a:solidFill>
            <a:schemeClr val="tx2"/>
          </a:solidFill>
          <a:ln w="1905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3" name="Group 5"/>
          <p:cNvGrpSpPr>
            <a:grpSpLocks/>
          </p:cNvGrpSpPr>
          <p:nvPr/>
        </p:nvGrpSpPr>
        <p:grpSpPr bwMode="auto">
          <a:xfrm>
            <a:off x="1156907" y="2016252"/>
            <a:ext cx="3183731" cy="3657600"/>
            <a:chOff x="638" y="1248"/>
            <a:chExt cx="2674" cy="3072"/>
          </a:xfrm>
        </p:grpSpPr>
        <p:pic>
          <p:nvPicPr>
            <p:cNvPr id="4" name="Picture 6" descr="CA2"/>
            <p:cNvPicPr>
              <a:picLocks noChangeAspect="1" noChangeArrowheads="1"/>
            </p:cNvPicPr>
            <p:nvPr/>
          </p:nvPicPr>
          <p:blipFill>
            <a:blip r:embed="rId3">
              <a:clrChange>
                <a:clrFrom>
                  <a:srgbClr val="243F90"/>
                </a:clrFrom>
                <a:clrTo>
                  <a:srgbClr val="243F90">
                    <a:alpha val="0"/>
                  </a:srgbClr>
                </a:clrTo>
              </a:clrChange>
            </a:blip>
            <a:srcRect/>
            <a:stretch>
              <a:fillRect/>
            </a:stretch>
          </p:blipFill>
          <p:spPr bwMode="auto">
            <a:xfrm>
              <a:off x="638" y="1248"/>
              <a:ext cx="2674" cy="3072"/>
            </a:xfrm>
            <a:prstGeom prst="rect">
              <a:avLst/>
            </a:prstGeom>
            <a:noFill/>
            <a:effectLst>
              <a:outerShdw dist="35921" dir="2700000" algn="ctr" rotWithShape="0">
                <a:schemeClr val="tx2"/>
              </a:outerShdw>
            </a:effectLst>
          </p:spPr>
        </p:pic>
        <p:grpSp>
          <p:nvGrpSpPr>
            <p:cNvPr id="5" name="Group 7"/>
            <p:cNvGrpSpPr>
              <a:grpSpLocks/>
            </p:cNvGrpSpPr>
            <p:nvPr/>
          </p:nvGrpSpPr>
          <p:grpSpPr bwMode="auto">
            <a:xfrm>
              <a:off x="870" y="1660"/>
              <a:ext cx="954" cy="1220"/>
              <a:chOff x="345" y="468"/>
              <a:chExt cx="1401" cy="1860"/>
            </a:xfrm>
          </p:grpSpPr>
          <p:sp>
            <p:nvSpPr>
              <p:cNvPr id="6" name="Freeform 8"/>
              <p:cNvSpPr>
                <a:spLocks/>
              </p:cNvSpPr>
              <p:nvPr/>
            </p:nvSpPr>
            <p:spPr bwMode="auto">
              <a:xfrm>
                <a:off x="816" y="794"/>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7" name="Freeform 9"/>
              <p:cNvSpPr>
                <a:spLocks/>
              </p:cNvSpPr>
              <p:nvPr/>
            </p:nvSpPr>
            <p:spPr bwMode="auto">
              <a:xfrm>
                <a:off x="345" y="468"/>
                <a:ext cx="357" cy="332"/>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8" name="Freeform 10"/>
              <p:cNvSpPr>
                <a:spLocks/>
              </p:cNvSpPr>
              <p:nvPr/>
            </p:nvSpPr>
            <p:spPr bwMode="auto">
              <a:xfrm>
                <a:off x="1056" y="1262"/>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 name="Freeform 11"/>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0" name="Freeform 12"/>
              <p:cNvSpPr>
                <a:spLocks/>
              </p:cNvSpPr>
              <p:nvPr/>
            </p:nvSpPr>
            <p:spPr bwMode="auto">
              <a:xfrm>
                <a:off x="1007" y="1813"/>
                <a:ext cx="739" cy="515"/>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grpSp>
      <p:sp>
        <p:nvSpPr>
          <p:cNvPr id="11" name="Rectangle 13"/>
          <p:cNvSpPr>
            <a:spLocks noChangeArrowheads="1"/>
          </p:cNvSpPr>
          <p:nvPr/>
        </p:nvSpPr>
        <p:spPr bwMode="auto">
          <a:xfrm>
            <a:off x="4754975" y="4553475"/>
            <a:ext cx="2242922" cy="507831"/>
          </a:xfrm>
          <a:prstGeom prst="rect">
            <a:avLst/>
          </a:prstGeom>
          <a:noFill/>
          <a:ln w="9525">
            <a:noFill/>
            <a:miter lim="800000"/>
            <a:headEnd/>
            <a:tailEnd/>
          </a:ln>
          <a:effectLst/>
        </p:spPr>
        <p:txBody>
          <a:bodyPr wrap="none">
            <a:spAutoFit/>
          </a:bodyPr>
          <a:lstStyle/>
          <a:p>
            <a:pPr eaLnBrk="1" hangingPunct="1">
              <a:defRPr/>
            </a:pPr>
            <a:r>
              <a:rPr lang="en-US" sz="1350" dirty="0">
                <a:effectLst>
                  <a:outerShdw blurRad="38100" dist="38100" dir="2700000" algn="tl">
                    <a:srgbClr val="C0C0C0"/>
                  </a:outerShdw>
                </a:effectLst>
                <a:latin typeface="Arial" charset="0"/>
              </a:rPr>
              <a:t>Groundwater, Local</a:t>
            </a:r>
            <a:br>
              <a:rPr lang="en-US" sz="1350" dirty="0">
                <a:effectLst>
                  <a:outerShdw blurRad="38100" dist="38100" dir="2700000" algn="tl">
                    <a:srgbClr val="C0C0C0"/>
                  </a:outerShdw>
                </a:effectLst>
                <a:latin typeface="Arial" charset="0"/>
              </a:rPr>
            </a:br>
            <a:r>
              <a:rPr lang="en-US" sz="1350" dirty="0">
                <a:effectLst>
                  <a:outerShdw blurRad="38100" dist="38100" dir="2700000" algn="tl">
                    <a:srgbClr val="C0C0C0"/>
                  </a:outerShdw>
                </a:effectLst>
                <a:latin typeface="Arial" charset="0"/>
              </a:rPr>
              <a:t>Resources &amp; Conservation</a:t>
            </a:r>
          </a:p>
        </p:txBody>
      </p:sp>
      <p:pic>
        <p:nvPicPr>
          <p:cNvPr id="12" name="Picture 78" descr="http://k41.pbase.com/u45/plbh/large/29094036.IMG_17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2076" y="2421064"/>
            <a:ext cx="1312069" cy="17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0" descr="http://www.flint.lib.mi.us/gallery/saginawstreet/images/0011fountain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2257" y="2421064"/>
            <a:ext cx="111323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 name="Group 131"/>
          <p:cNvGrpSpPr/>
          <p:nvPr/>
        </p:nvGrpSpPr>
        <p:grpSpPr>
          <a:xfrm>
            <a:off x="1114914" y="2421065"/>
            <a:ext cx="5980832" cy="3331696"/>
            <a:chOff x="636160" y="2139950"/>
            <a:chExt cx="7974442" cy="4442261"/>
          </a:xfrm>
        </p:grpSpPr>
        <p:sp>
          <p:nvSpPr>
            <p:cNvPr id="133" name="Rectangle 132"/>
            <p:cNvSpPr/>
            <p:nvPr/>
          </p:nvSpPr>
          <p:spPr>
            <a:xfrm>
              <a:off x="5130818" y="4924861"/>
              <a:ext cx="3314683" cy="165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grpSp>
          <p:nvGrpSpPr>
            <p:cNvPr id="135" name="Group 134"/>
            <p:cNvGrpSpPr/>
            <p:nvPr/>
          </p:nvGrpSpPr>
          <p:grpSpPr>
            <a:xfrm>
              <a:off x="636160" y="2139950"/>
              <a:ext cx="7974442" cy="4266407"/>
              <a:chOff x="-9753600" y="3953643"/>
              <a:chExt cx="7974442" cy="4266407"/>
            </a:xfrm>
          </p:grpSpPr>
          <p:sp>
            <p:nvSpPr>
              <p:cNvPr id="137" name="Rectangle 35"/>
              <p:cNvSpPr>
                <a:spLocks noChangeArrowheads="1"/>
              </p:cNvSpPr>
              <p:nvPr/>
            </p:nvSpPr>
            <p:spPr bwMode="auto">
              <a:xfrm>
                <a:off x="-9753600" y="5798318"/>
                <a:ext cx="1208088" cy="704808"/>
              </a:xfrm>
              <a:prstGeom prst="rect">
                <a:avLst/>
              </a:prstGeom>
              <a:noFill/>
              <a:ln w="9525">
                <a:noFill/>
                <a:miter lim="800000"/>
                <a:headEnd/>
                <a:tailEnd/>
              </a:ln>
              <a:effectLst/>
            </p:spPr>
            <p:txBody>
              <a:bodyPr>
                <a:spAutoFit/>
              </a:bodyPr>
              <a:lstStyle/>
              <a:p>
                <a:pPr algn="ctr">
                  <a:lnSpc>
                    <a:spcPct val="90000"/>
                  </a:lnSpc>
                  <a:defRPr/>
                </a:pPr>
                <a:r>
                  <a:rPr lang="en-US" sz="1050" dirty="0" err="1">
                    <a:effectLst>
                      <a:outerShdw blurRad="38100" dist="38100" dir="2700000" algn="tl">
                        <a:srgbClr val="C0C0C0"/>
                      </a:outerShdw>
                    </a:effectLst>
                    <a:latin typeface="Arial" charset="0"/>
                  </a:rPr>
                  <a:t>Hetch</a:t>
                </a:r>
                <a:r>
                  <a:rPr lang="en-US" sz="1050" dirty="0">
                    <a:effectLst>
                      <a:outerShdw blurRad="38100" dist="38100" dir="2700000" algn="tl">
                        <a:srgbClr val="C0C0C0"/>
                      </a:outerShdw>
                    </a:effectLst>
                    <a:latin typeface="Arial" charset="0"/>
                  </a:rPr>
                  <a:t> </a:t>
                </a:r>
                <a:r>
                  <a:rPr lang="en-US" sz="1050" dirty="0" err="1">
                    <a:effectLst>
                      <a:outerShdw blurRad="38100" dist="38100" dir="2700000" algn="tl">
                        <a:srgbClr val="C0C0C0"/>
                      </a:outerShdw>
                    </a:effectLst>
                    <a:latin typeface="Arial" charset="0"/>
                  </a:rPr>
                  <a:t>Hetchy</a:t>
                </a:r>
                <a:r>
                  <a:rPr lang="en-US" sz="1050" dirty="0">
                    <a:effectLst>
                      <a:outerShdw blurRad="38100" dist="38100" dir="2700000" algn="tl">
                        <a:srgbClr val="C0C0C0"/>
                      </a:outerShdw>
                    </a:effectLst>
                    <a:latin typeface="Arial" charset="0"/>
                  </a:rPr>
                  <a:t> System </a:t>
                </a:r>
              </a:p>
            </p:txBody>
          </p:sp>
          <p:pic>
            <p:nvPicPr>
              <p:cNvPr id="138" name="Picture 37" descr="HetchHetchy_reservoir_with_before_in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3422" y="3953643"/>
                <a:ext cx="3578272"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Rectangle 138"/>
              <p:cNvSpPr/>
              <p:nvPr/>
            </p:nvSpPr>
            <p:spPr bwMode="auto">
              <a:xfrm>
                <a:off x="-5410200" y="4045718"/>
                <a:ext cx="2930525" cy="400109"/>
              </a:xfrm>
              <a:prstGeom prst="rect">
                <a:avLst/>
              </a:prstGeom>
            </p:spPr>
            <p:txBody>
              <a:bodyPr>
                <a:spAutoFit/>
              </a:bodyPr>
              <a:lstStyle/>
              <a:p>
                <a:pPr algn="r">
                  <a:defRPr/>
                </a:pPr>
                <a:r>
                  <a:rPr lang="en-US" sz="1350" dirty="0" err="1">
                    <a:solidFill>
                      <a:srgbClr val="FFFF66"/>
                    </a:solidFill>
                    <a:effectLst>
                      <a:outerShdw blurRad="38100" dist="38100" dir="2700000" algn="tl">
                        <a:srgbClr val="C0C0C0"/>
                      </a:outerShdw>
                    </a:effectLst>
                    <a:latin typeface="Arial" charset="0"/>
                  </a:rPr>
                  <a:t>Hetch</a:t>
                </a:r>
                <a:r>
                  <a:rPr lang="en-US" sz="1350" dirty="0">
                    <a:solidFill>
                      <a:srgbClr val="FFFF66"/>
                    </a:solidFill>
                    <a:effectLst>
                      <a:outerShdw blurRad="38100" dist="38100" dir="2700000" algn="tl">
                        <a:srgbClr val="C0C0C0"/>
                      </a:outerShdw>
                    </a:effectLst>
                    <a:latin typeface="Arial" charset="0"/>
                  </a:rPr>
                  <a:t> </a:t>
                </a:r>
                <a:r>
                  <a:rPr lang="en-US" sz="1350" dirty="0" err="1">
                    <a:solidFill>
                      <a:srgbClr val="FFFF66"/>
                    </a:solidFill>
                    <a:effectLst>
                      <a:outerShdw blurRad="38100" dist="38100" dir="2700000" algn="tl">
                        <a:srgbClr val="C0C0C0"/>
                      </a:outerShdw>
                    </a:effectLst>
                    <a:latin typeface="Arial" charset="0"/>
                  </a:rPr>
                  <a:t>Hetchy</a:t>
                </a:r>
                <a:r>
                  <a:rPr lang="en-US" sz="1350" dirty="0">
                    <a:solidFill>
                      <a:srgbClr val="FFFF66"/>
                    </a:solidFill>
                    <a:effectLst>
                      <a:outerShdw blurRad="38100" dist="38100" dir="2700000" algn="tl">
                        <a:srgbClr val="C0C0C0"/>
                      </a:outerShdw>
                    </a:effectLst>
                    <a:latin typeface="Arial" charset="0"/>
                  </a:rPr>
                  <a:t> Reservoir</a:t>
                </a:r>
                <a:endParaRPr lang="en-US" sz="1350" dirty="0">
                  <a:latin typeface="Arial" charset="0"/>
                </a:endParaRPr>
              </a:p>
            </p:txBody>
          </p:sp>
          <p:sp>
            <p:nvSpPr>
              <p:cNvPr id="140" name="Rectangle 76"/>
              <p:cNvSpPr>
                <a:spLocks noChangeArrowheads="1"/>
              </p:cNvSpPr>
              <p:nvPr/>
            </p:nvSpPr>
            <p:spPr bwMode="auto">
              <a:xfrm>
                <a:off x="-5278009" y="6988943"/>
                <a:ext cx="3498851"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r>
                  <a:rPr lang="en-US" sz="1350" dirty="0"/>
                  <a:t>San Francisco Public Utilities Commission</a:t>
                </a:r>
              </a:p>
              <a:p>
                <a:r>
                  <a:rPr lang="en-US" sz="1350" dirty="0" err="1"/>
                  <a:t>Hetch</a:t>
                </a:r>
                <a:r>
                  <a:rPr lang="en-US" sz="1350" dirty="0"/>
                  <a:t> </a:t>
                </a:r>
                <a:r>
                  <a:rPr lang="en-US" sz="1350" dirty="0" err="1"/>
                  <a:t>Hetchy</a:t>
                </a:r>
                <a:r>
                  <a:rPr lang="en-US" sz="1350" dirty="0"/>
                  <a:t> System</a:t>
                </a:r>
              </a:p>
              <a:p>
                <a:r>
                  <a:rPr lang="en-US" sz="1350" dirty="0"/>
                  <a:t>1913 - </a:t>
                </a:r>
                <a:r>
                  <a:rPr lang="en-US" sz="1350" dirty="0" err="1"/>
                  <a:t>Raker</a:t>
                </a:r>
                <a:r>
                  <a:rPr lang="en-US" sz="1350" dirty="0"/>
                  <a:t> Act</a:t>
                </a:r>
              </a:p>
            </p:txBody>
          </p:sp>
          <p:grpSp>
            <p:nvGrpSpPr>
              <p:cNvPr id="141" name="Group 166"/>
              <p:cNvGrpSpPr>
                <a:grpSpLocks/>
              </p:cNvGrpSpPr>
              <p:nvPr/>
            </p:nvGrpSpPr>
            <p:grpSpPr bwMode="auto">
              <a:xfrm>
                <a:off x="-8832851" y="5518918"/>
                <a:ext cx="1196976" cy="249238"/>
                <a:chOff x="1533524" y="3797300"/>
                <a:chExt cx="1196976" cy="249238"/>
              </a:xfrm>
            </p:grpSpPr>
            <p:sp>
              <p:nvSpPr>
                <p:cNvPr id="142" name="Freeform 33"/>
                <p:cNvSpPr>
                  <a:spLocks/>
                </p:cNvSpPr>
                <p:nvPr/>
              </p:nvSpPr>
              <p:spPr bwMode="auto">
                <a:xfrm>
                  <a:off x="1533525" y="3797300"/>
                  <a:ext cx="1196975" cy="249238"/>
                </a:xfrm>
                <a:custGeom>
                  <a:avLst/>
                  <a:gdLst/>
                  <a:ahLst/>
                  <a:cxnLst>
                    <a:cxn ang="0">
                      <a:pos x="840" y="0"/>
                    </a:cxn>
                    <a:cxn ang="0">
                      <a:pos x="792" y="32"/>
                    </a:cxn>
                    <a:cxn ang="0">
                      <a:pos x="760" y="60"/>
                    </a:cxn>
                    <a:cxn ang="0">
                      <a:pos x="536" y="60"/>
                    </a:cxn>
                    <a:cxn ang="0">
                      <a:pos x="456" y="92"/>
                    </a:cxn>
                    <a:cxn ang="0">
                      <a:pos x="292" y="108"/>
                    </a:cxn>
                    <a:cxn ang="0">
                      <a:pos x="124" y="156"/>
                    </a:cxn>
                    <a:cxn ang="0">
                      <a:pos x="64" y="152"/>
                    </a:cxn>
                    <a:cxn ang="0">
                      <a:pos x="12" y="128"/>
                    </a:cxn>
                    <a:cxn ang="0">
                      <a:pos x="0" y="116"/>
                    </a:cxn>
                  </a:cxnLst>
                  <a:rect l="0" t="0" r="r" b="b"/>
                  <a:pathLst>
                    <a:path w="840" h="157">
                      <a:moveTo>
                        <a:pt x="840" y="0"/>
                      </a:moveTo>
                      <a:cubicBezTo>
                        <a:pt x="824" y="11"/>
                        <a:pt x="809" y="21"/>
                        <a:pt x="792" y="32"/>
                      </a:cubicBezTo>
                      <a:cubicBezTo>
                        <a:pt x="784" y="44"/>
                        <a:pt x="760" y="60"/>
                        <a:pt x="760" y="60"/>
                      </a:cubicBezTo>
                      <a:cubicBezTo>
                        <a:pt x="656" y="57"/>
                        <a:pt x="630" y="53"/>
                        <a:pt x="536" y="60"/>
                      </a:cubicBezTo>
                      <a:cubicBezTo>
                        <a:pt x="507" y="62"/>
                        <a:pt x="484" y="85"/>
                        <a:pt x="456" y="92"/>
                      </a:cubicBezTo>
                      <a:cubicBezTo>
                        <a:pt x="413" y="120"/>
                        <a:pt x="323" y="107"/>
                        <a:pt x="292" y="108"/>
                      </a:cubicBezTo>
                      <a:cubicBezTo>
                        <a:pt x="237" y="126"/>
                        <a:pt x="181" y="147"/>
                        <a:pt x="124" y="156"/>
                      </a:cubicBezTo>
                      <a:cubicBezTo>
                        <a:pt x="104" y="155"/>
                        <a:pt x="83" y="157"/>
                        <a:pt x="64" y="152"/>
                      </a:cubicBezTo>
                      <a:cubicBezTo>
                        <a:pt x="62" y="151"/>
                        <a:pt x="21" y="131"/>
                        <a:pt x="12" y="128"/>
                      </a:cubicBezTo>
                      <a:cubicBezTo>
                        <a:pt x="8" y="124"/>
                        <a:pt x="0" y="116"/>
                        <a:pt x="0" y="116"/>
                      </a:cubicBezTo>
                    </a:path>
                  </a:pathLst>
                </a:custGeom>
                <a:noFill/>
                <a:ln w="57150" cap="flat" cmpd="sng">
                  <a:solidFill>
                    <a:srgbClr val="FFA589"/>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43" name="Freeform 36"/>
                <p:cNvSpPr>
                  <a:spLocks/>
                </p:cNvSpPr>
                <p:nvPr/>
              </p:nvSpPr>
              <p:spPr bwMode="auto">
                <a:xfrm>
                  <a:off x="1533525" y="3797300"/>
                  <a:ext cx="1196975" cy="249238"/>
                </a:xfrm>
                <a:custGeom>
                  <a:avLst/>
                  <a:gdLst/>
                  <a:ahLst/>
                  <a:cxnLst>
                    <a:cxn ang="0">
                      <a:pos x="840" y="0"/>
                    </a:cxn>
                    <a:cxn ang="0">
                      <a:pos x="792" y="32"/>
                    </a:cxn>
                    <a:cxn ang="0">
                      <a:pos x="760" y="60"/>
                    </a:cxn>
                    <a:cxn ang="0">
                      <a:pos x="536" y="60"/>
                    </a:cxn>
                    <a:cxn ang="0">
                      <a:pos x="456" y="92"/>
                    </a:cxn>
                    <a:cxn ang="0">
                      <a:pos x="292" y="108"/>
                    </a:cxn>
                    <a:cxn ang="0">
                      <a:pos x="124" y="156"/>
                    </a:cxn>
                    <a:cxn ang="0">
                      <a:pos x="64" y="152"/>
                    </a:cxn>
                    <a:cxn ang="0">
                      <a:pos x="12" y="128"/>
                    </a:cxn>
                    <a:cxn ang="0">
                      <a:pos x="0" y="116"/>
                    </a:cxn>
                  </a:cxnLst>
                  <a:rect l="0" t="0" r="r" b="b"/>
                  <a:pathLst>
                    <a:path w="840" h="157">
                      <a:moveTo>
                        <a:pt x="840" y="0"/>
                      </a:moveTo>
                      <a:cubicBezTo>
                        <a:pt x="824" y="11"/>
                        <a:pt x="809" y="21"/>
                        <a:pt x="792" y="32"/>
                      </a:cubicBezTo>
                      <a:cubicBezTo>
                        <a:pt x="784" y="44"/>
                        <a:pt x="760" y="60"/>
                        <a:pt x="760" y="60"/>
                      </a:cubicBezTo>
                      <a:cubicBezTo>
                        <a:pt x="656" y="57"/>
                        <a:pt x="630" y="53"/>
                        <a:pt x="536" y="60"/>
                      </a:cubicBezTo>
                      <a:cubicBezTo>
                        <a:pt x="507" y="62"/>
                        <a:pt x="484" y="85"/>
                        <a:pt x="456" y="92"/>
                      </a:cubicBezTo>
                      <a:cubicBezTo>
                        <a:pt x="413" y="120"/>
                        <a:pt x="323" y="107"/>
                        <a:pt x="292" y="108"/>
                      </a:cubicBezTo>
                      <a:cubicBezTo>
                        <a:pt x="237" y="126"/>
                        <a:pt x="181" y="147"/>
                        <a:pt x="124" y="156"/>
                      </a:cubicBezTo>
                      <a:cubicBezTo>
                        <a:pt x="104" y="155"/>
                        <a:pt x="83" y="157"/>
                        <a:pt x="64" y="152"/>
                      </a:cubicBezTo>
                      <a:cubicBezTo>
                        <a:pt x="62" y="151"/>
                        <a:pt x="21" y="131"/>
                        <a:pt x="12" y="128"/>
                      </a:cubicBezTo>
                      <a:cubicBezTo>
                        <a:pt x="8" y="124"/>
                        <a:pt x="0" y="116"/>
                        <a:pt x="0" y="116"/>
                      </a:cubicBezTo>
                    </a:path>
                  </a:pathLst>
                </a:custGeom>
                <a:noFill/>
                <a:ln w="25400" cap="flat" cmpd="sng">
                  <a:solidFill>
                    <a:srgbClr val="CC3300"/>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grpSp>
      </p:grpSp>
      <p:grpSp>
        <p:nvGrpSpPr>
          <p:cNvPr id="156" name="Group 155"/>
          <p:cNvGrpSpPr/>
          <p:nvPr/>
        </p:nvGrpSpPr>
        <p:grpSpPr>
          <a:xfrm>
            <a:off x="1872362" y="2414765"/>
            <a:ext cx="5238749" cy="3322114"/>
            <a:chOff x="1619250" y="2102284"/>
            <a:chExt cx="6984999" cy="4429485"/>
          </a:xfrm>
        </p:grpSpPr>
        <p:sp>
          <p:nvSpPr>
            <p:cNvPr id="157" name="Rectangle 156"/>
            <p:cNvSpPr/>
            <p:nvPr/>
          </p:nvSpPr>
          <p:spPr>
            <a:xfrm>
              <a:off x="5105399" y="4874419"/>
              <a:ext cx="3327400" cy="165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grpSp>
          <p:nvGrpSpPr>
            <p:cNvPr id="158" name="Group 171"/>
            <p:cNvGrpSpPr>
              <a:grpSpLocks/>
            </p:cNvGrpSpPr>
            <p:nvPr/>
          </p:nvGrpSpPr>
          <p:grpSpPr bwMode="auto">
            <a:xfrm>
              <a:off x="1619250" y="2102284"/>
              <a:ext cx="6984999" cy="4362611"/>
              <a:chOff x="1625601" y="2130066"/>
              <a:chExt cx="6984999" cy="4362610"/>
            </a:xfrm>
          </p:grpSpPr>
          <p:grpSp>
            <p:nvGrpSpPr>
              <p:cNvPr id="159" name="Group 108"/>
              <p:cNvGrpSpPr>
                <a:grpSpLocks/>
              </p:cNvGrpSpPr>
              <p:nvPr/>
            </p:nvGrpSpPr>
            <p:grpSpPr bwMode="auto">
              <a:xfrm>
                <a:off x="1625601" y="2130066"/>
                <a:ext cx="6984999" cy="4362610"/>
                <a:chOff x="1625601" y="2130066"/>
                <a:chExt cx="6984999" cy="4362610"/>
              </a:xfrm>
            </p:grpSpPr>
            <p:grpSp>
              <p:nvGrpSpPr>
                <p:cNvPr id="161" name="Group 95"/>
                <p:cNvGrpSpPr>
                  <a:grpSpLocks/>
                </p:cNvGrpSpPr>
                <p:nvPr/>
              </p:nvGrpSpPr>
              <p:grpSpPr bwMode="auto">
                <a:xfrm>
                  <a:off x="5111750" y="4902200"/>
                  <a:ext cx="3498850" cy="1590476"/>
                  <a:chOff x="5295900" y="4902200"/>
                  <a:chExt cx="3498850" cy="1590476"/>
                </a:xfrm>
              </p:grpSpPr>
              <p:sp>
                <p:nvSpPr>
                  <p:cNvPr id="168" name="Rectangle 167"/>
                  <p:cNvSpPr/>
                  <p:nvPr/>
                </p:nvSpPr>
                <p:spPr bwMode="auto">
                  <a:xfrm>
                    <a:off x="5308600" y="4902200"/>
                    <a:ext cx="3314701" cy="492442"/>
                  </a:xfrm>
                  <a:prstGeom prst="rect">
                    <a:avLst/>
                  </a:prstGeom>
                  <a:solidFill>
                    <a:schemeClr val="bg1"/>
                  </a:solidFill>
                  <a:ln w="9525" cap="flat" cmpd="sng" algn="ctr">
                    <a:noFill/>
                    <a:prstDash val="solid"/>
                    <a:round/>
                    <a:headEnd type="none" w="med" len="med"/>
                    <a:tailEnd type="none" w="med" len="me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170" name="Rectangle 76"/>
                  <p:cNvSpPr>
                    <a:spLocks noChangeArrowheads="1"/>
                  </p:cNvSpPr>
                  <p:nvPr/>
                </p:nvSpPr>
                <p:spPr bwMode="auto">
                  <a:xfrm>
                    <a:off x="5295900" y="5261570"/>
                    <a:ext cx="349885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r>
                      <a:rPr lang="en-US" sz="1350" dirty="0"/>
                      <a:t>East Bay Municipal Utility District</a:t>
                    </a:r>
                  </a:p>
                  <a:p>
                    <a:r>
                      <a:rPr lang="en-US" sz="1350" dirty="0" err="1"/>
                      <a:t>Mokelumne</a:t>
                    </a:r>
                    <a:r>
                      <a:rPr lang="en-US" sz="1350" dirty="0"/>
                      <a:t> River Aqueduct </a:t>
                    </a:r>
                  </a:p>
                  <a:p>
                    <a:r>
                      <a:rPr lang="en-US" sz="1350" dirty="0"/>
                      <a:t>1929</a:t>
                    </a:r>
                  </a:p>
                </p:txBody>
              </p:sp>
            </p:grpSp>
            <p:grpSp>
              <p:nvGrpSpPr>
                <p:cNvPr id="162" name="Group 41"/>
                <p:cNvGrpSpPr>
                  <a:grpSpLocks/>
                </p:cNvGrpSpPr>
                <p:nvPr/>
              </p:nvGrpSpPr>
              <p:grpSpPr bwMode="auto">
                <a:xfrm>
                  <a:off x="1625601" y="3152775"/>
                  <a:ext cx="2486026" cy="644525"/>
                  <a:chOff x="873" y="1724"/>
                  <a:chExt cx="1747" cy="376"/>
                </a:xfrm>
              </p:grpSpPr>
              <p:sp>
                <p:nvSpPr>
                  <p:cNvPr id="164" name="Freeform 42"/>
                  <p:cNvSpPr>
                    <a:spLocks/>
                  </p:cNvSpPr>
                  <p:nvPr/>
                </p:nvSpPr>
                <p:spPr bwMode="auto">
                  <a:xfrm>
                    <a:off x="873" y="1964"/>
                    <a:ext cx="540" cy="136"/>
                  </a:xfrm>
                  <a:custGeom>
                    <a:avLst/>
                    <a:gdLst/>
                    <a:ahLst/>
                    <a:cxnLst>
                      <a:cxn ang="0">
                        <a:pos x="540" y="0"/>
                      </a:cxn>
                      <a:cxn ang="0">
                        <a:pos x="336" y="136"/>
                      </a:cxn>
                      <a:cxn ang="0">
                        <a:pos x="256" y="132"/>
                      </a:cxn>
                      <a:cxn ang="0">
                        <a:pos x="192" y="108"/>
                      </a:cxn>
                      <a:cxn ang="0">
                        <a:pos x="92" y="128"/>
                      </a:cxn>
                      <a:cxn ang="0">
                        <a:pos x="28" y="116"/>
                      </a:cxn>
                      <a:cxn ang="0">
                        <a:pos x="0" y="108"/>
                      </a:cxn>
                    </a:cxnLst>
                    <a:rect l="0" t="0" r="r" b="b"/>
                    <a:pathLst>
                      <a:path w="540" h="136">
                        <a:moveTo>
                          <a:pt x="540" y="0"/>
                        </a:moveTo>
                        <a:cubicBezTo>
                          <a:pt x="450" y="30"/>
                          <a:pt x="429" y="113"/>
                          <a:pt x="336" y="136"/>
                        </a:cubicBezTo>
                        <a:cubicBezTo>
                          <a:pt x="309" y="135"/>
                          <a:pt x="283" y="135"/>
                          <a:pt x="256" y="132"/>
                        </a:cubicBezTo>
                        <a:cubicBezTo>
                          <a:pt x="232" y="129"/>
                          <a:pt x="214" y="114"/>
                          <a:pt x="192" y="108"/>
                        </a:cubicBezTo>
                        <a:cubicBezTo>
                          <a:pt x="132" y="112"/>
                          <a:pt x="137" y="117"/>
                          <a:pt x="92" y="128"/>
                        </a:cubicBezTo>
                        <a:cubicBezTo>
                          <a:pt x="69" y="125"/>
                          <a:pt x="50" y="121"/>
                          <a:pt x="28" y="116"/>
                        </a:cubicBezTo>
                        <a:cubicBezTo>
                          <a:pt x="19" y="114"/>
                          <a:pt x="0" y="108"/>
                          <a:pt x="0" y="108"/>
                        </a:cubicBezTo>
                      </a:path>
                    </a:pathLst>
                  </a:custGeom>
                  <a:noFill/>
                  <a:ln w="57150" cap="flat" cmpd="sng">
                    <a:solidFill>
                      <a:srgbClr val="FFA589"/>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165" name="Group 43"/>
                  <p:cNvGrpSpPr>
                    <a:grpSpLocks/>
                  </p:cNvGrpSpPr>
                  <p:nvPr/>
                </p:nvGrpSpPr>
                <p:grpSpPr bwMode="auto">
                  <a:xfrm>
                    <a:off x="873" y="1724"/>
                    <a:ext cx="1747" cy="376"/>
                    <a:chOff x="873" y="1724"/>
                    <a:chExt cx="1747" cy="376"/>
                  </a:xfrm>
                </p:grpSpPr>
                <p:sp>
                  <p:nvSpPr>
                    <p:cNvPr id="166" name="Freeform 44"/>
                    <p:cNvSpPr>
                      <a:spLocks/>
                    </p:cNvSpPr>
                    <p:nvPr/>
                  </p:nvSpPr>
                  <p:spPr bwMode="auto">
                    <a:xfrm>
                      <a:off x="873" y="1993"/>
                      <a:ext cx="518" cy="107"/>
                    </a:xfrm>
                    <a:custGeom>
                      <a:avLst/>
                      <a:gdLst/>
                      <a:ahLst/>
                      <a:cxnLst>
                        <a:cxn ang="0">
                          <a:pos x="540" y="0"/>
                        </a:cxn>
                        <a:cxn ang="0">
                          <a:pos x="336" y="136"/>
                        </a:cxn>
                        <a:cxn ang="0">
                          <a:pos x="256" y="132"/>
                        </a:cxn>
                        <a:cxn ang="0">
                          <a:pos x="192" y="108"/>
                        </a:cxn>
                        <a:cxn ang="0">
                          <a:pos x="92" y="128"/>
                        </a:cxn>
                        <a:cxn ang="0">
                          <a:pos x="28" y="116"/>
                        </a:cxn>
                        <a:cxn ang="0">
                          <a:pos x="0" y="108"/>
                        </a:cxn>
                      </a:cxnLst>
                      <a:rect l="0" t="0" r="r" b="b"/>
                      <a:pathLst>
                        <a:path w="540" h="136">
                          <a:moveTo>
                            <a:pt x="540" y="0"/>
                          </a:moveTo>
                          <a:cubicBezTo>
                            <a:pt x="450" y="30"/>
                            <a:pt x="429" y="113"/>
                            <a:pt x="336" y="136"/>
                          </a:cubicBezTo>
                          <a:cubicBezTo>
                            <a:pt x="309" y="135"/>
                            <a:pt x="283" y="135"/>
                            <a:pt x="256" y="132"/>
                          </a:cubicBezTo>
                          <a:cubicBezTo>
                            <a:pt x="232" y="129"/>
                            <a:pt x="214" y="114"/>
                            <a:pt x="192" y="108"/>
                          </a:cubicBezTo>
                          <a:cubicBezTo>
                            <a:pt x="132" y="112"/>
                            <a:pt x="137" y="117"/>
                            <a:pt x="92" y="128"/>
                          </a:cubicBezTo>
                          <a:cubicBezTo>
                            <a:pt x="69" y="125"/>
                            <a:pt x="50" y="121"/>
                            <a:pt x="28" y="116"/>
                          </a:cubicBezTo>
                          <a:cubicBezTo>
                            <a:pt x="19" y="114"/>
                            <a:pt x="0" y="108"/>
                            <a:pt x="0" y="108"/>
                          </a:cubicBezTo>
                        </a:path>
                      </a:pathLst>
                    </a:custGeom>
                    <a:noFill/>
                    <a:ln w="25400" cap="flat" cmpd="sng">
                      <a:solidFill>
                        <a:srgbClr val="CC3300"/>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67" name="Rectangle 45"/>
                    <p:cNvSpPr>
                      <a:spLocks noChangeArrowheads="1"/>
                    </p:cNvSpPr>
                    <p:nvPr/>
                  </p:nvSpPr>
                  <p:spPr bwMode="auto">
                    <a:xfrm>
                      <a:off x="1302" y="1724"/>
                      <a:ext cx="1318" cy="298"/>
                    </a:xfrm>
                    <a:prstGeom prst="rect">
                      <a:avLst/>
                    </a:prstGeom>
                    <a:noFill/>
                    <a:ln w="9525">
                      <a:noFill/>
                      <a:miter lim="800000"/>
                      <a:headEnd/>
                      <a:tailEnd/>
                    </a:ln>
                    <a:effectLst/>
                  </p:spPr>
                  <p:txBody>
                    <a:bodyPr>
                      <a:spAutoFit/>
                    </a:bodyPr>
                    <a:lstStyle/>
                    <a:p>
                      <a:pPr algn="ctr">
                        <a:lnSpc>
                          <a:spcPct val="90000"/>
                        </a:lnSpc>
                        <a:defRPr/>
                      </a:pPr>
                      <a:r>
                        <a:rPr lang="en-US" sz="1050" dirty="0" err="1">
                          <a:effectLst>
                            <a:outerShdw blurRad="38100" dist="38100" dir="2700000" algn="tl">
                              <a:srgbClr val="C0C0C0"/>
                            </a:outerShdw>
                          </a:effectLst>
                          <a:latin typeface="Arial" charset="0"/>
                        </a:rPr>
                        <a:t>Mokelumne</a:t>
                      </a:r>
                      <a:r>
                        <a:rPr lang="en-US" sz="1050" dirty="0">
                          <a:effectLst>
                            <a:outerShdw blurRad="38100" dist="38100" dir="2700000" algn="tl">
                              <a:srgbClr val="C0C0C0"/>
                            </a:outerShdw>
                          </a:effectLst>
                          <a:latin typeface="Arial" charset="0"/>
                        </a:rPr>
                        <a:t> River Aqueduct</a:t>
                      </a:r>
                    </a:p>
                  </p:txBody>
                </p:sp>
              </p:grpSp>
            </p:grpSp>
            <p:pic>
              <p:nvPicPr>
                <p:cNvPr id="163" name="Picture 46" descr="ebmud-Pardee2medres"/>
                <p:cNvPicPr>
                  <a:picLocks noChangeAspect="1" noChangeArrowheads="1"/>
                </p:cNvPicPr>
                <p:nvPr/>
              </p:nvPicPr>
              <p:blipFill>
                <a:blip r:embed="rId7">
                  <a:extLst>
                    <a:ext uri="{28A0092B-C50C-407E-A947-70E740481C1C}">
                      <a14:useLocalDpi xmlns:a14="http://schemas.microsoft.com/office/drawing/2010/main" val="0"/>
                    </a:ext>
                  </a:extLst>
                </a:blip>
                <a:srcRect b="13647"/>
                <a:stretch>
                  <a:fillRect/>
                </a:stretch>
              </p:blipFill>
              <p:spPr bwMode="auto">
                <a:xfrm>
                  <a:off x="4962297" y="2130066"/>
                  <a:ext cx="3569392"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0" name="Text Box 47"/>
              <p:cNvSpPr txBox="1">
                <a:spLocks noChangeArrowheads="1"/>
              </p:cNvSpPr>
              <p:nvPr/>
            </p:nvSpPr>
            <p:spPr bwMode="auto">
              <a:xfrm>
                <a:off x="5148204" y="2232026"/>
                <a:ext cx="2041584" cy="400109"/>
              </a:xfrm>
              <a:prstGeom prst="rect">
                <a:avLst/>
              </a:prstGeom>
              <a:noFill/>
              <a:ln w="9525">
                <a:noFill/>
                <a:miter lim="800000"/>
                <a:headEnd/>
                <a:tailEnd/>
              </a:ln>
              <a:effectLst/>
            </p:spPr>
            <p:txBody>
              <a:bodyPr wrap="none">
                <a:spAutoFit/>
              </a:bodyPr>
              <a:lstStyle/>
              <a:p>
                <a:pPr algn="r">
                  <a:defRPr/>
                </a:pPr>
                <a:r>
                  <a:rPr lang="en-US" sz="1350" dirty="0" err="1">
                    <a:solidFill>
                      <a:srgbClr val="FFFF66"/>
                    </a:solidFill>
                    <a:effectLst>
                      <a:outerShdw blurRad="38100" dist="38100" dir="2700000" algn="tl">
                        <a:srgbClr val="C0C0C0"/>
                      </a:outerShdw>
                    </a:effectLst>
                    <a:latin typeface="Arial" charset="0"/>
                  </a:rPr>
                  <a:t>Pardee</a:t>
                </a:r>
                <a:r>
                  <a:rPr lang="en-US" sz="1350" dirty="0">
                    <a:solidFill>
                      <a:srgbClr val="FFFF66"/>
                    </a:solidFill>
                    <a:effectLst>
                      <a:outerShdw blurRad="38100" dist="38100" dir="2700000" algn="tl">
                        <a:srgbClr val="C0C0C0"/>
                      </a:outerShdw>
                    </a:effectLst>
                    <a:latin typeface="Arial" charset="0"/>
                  </a:rPr>
                  <a:t> Reservoir</a:t>
                </a:r>
                <a:endParaRPr lang="en-US" dirty="0">
                  <a:latin typeface="Arial" charset="0"/>
                </a:endParaRPr>
              </a:p>
            </p:txBody>
          </p:sp>
        </p:grpSp>
      </p:grpSp>
      <p:grpSp>
        <p:nvGrpSpPr>
          <p:cNvPr id="171" name="Group 170"/>
          <p:cNvGrpSpPr/>
          <p:nvPr/>
        </p:nvGrpSpPr>
        <p:grpSpPr>
          <a:xfrm>
            <a:off x="1185608" y="2414764"/>
            <a:ext cx="5938838" cy="3327816"/>
            <a:chOff x="711200" y="2119161"/>
            <a:chExt cx="7918450" cy="4437087"/>
          </a:xfrm>
        </p:grpSpPr>
        <p:sp>
          <p:nvSpPr>
            <p:cNvPr id="172" name="Rectangle 171"/>
            <p:cNvSpPr/>
            <p:nvPr/>
          </p:nvSpPr>
          <p:spPr>
            <a:xfrm>
              <a:off x="5120640" y="4937760"/>
              <a:ext cx="3300984" cy="161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grpSp>
          <p:nvGrpSpPr>
            <p:cNvPr id="173" name="Group 94"/>
            <p:cNvGrpSpPr>
              <a:grpSpLocks/>
            </p:cNvGrpSpPr>
            <p:nvPr/>
          </p:nvGrpSpPr>
          <p:grpSpPr bwMode="auto">
            <a:xfrm>
              <a:off x="711200" y="2119161"/>
              <a:ext cx="7918450" cy="4220958"/>
              <a:chOff x="704809" y="2096500"/>
              <a:chExt cx="7918491" cy="4220958"/>
            </a:xfrm>
          </p:grpSpPr>
          <p:grpSp>
            <p:nvGrpSpPr>
              <p:cNvPr id="174" name="Group 66"/>
              <p:cNvGrpSpPr>
                <a:grpSpLocks/>
              </p:cNvGrpSpPr>
              <p:nvPr/>
            </p:nvGrpSpPr>
            <p:grpSpPr bwMode="auto">
              <a:xfrm>
                <a:off x="704809" y="2520950"/>
                <a:ext cx="1998227" cy="2574755"/>
                <a:chOff x="198" y="860"/>
                <a:chExt cx="1649" cy="2168"/>
              </a:xfrm>
            </p:grpSpPr>
            <p:grpSp>
              <p:nvGrpSpPr>
                <p:cNvPr id="182" name="Group 67"/>
                <p:cNvGrpSpPr>
                  <a:grpSpLocks/>
                </p:cNvGrpSpPr>
                <p:nvPr/>
              </p:nvGrpSpPr>
              <p:grpSpPr bwMode="auto">
                <a:xfrm>
                  <a:off x="691" y="860"/>
                  <a:ext cx="1156" cy="2168"/>
                  <a:chOff x="2881" y="672"/>
                  <a:chExt cx="1156" cy="2168"/>
                </a:xfrm>
              </p:grpSpPr>
              <p:sp>
                <p:nvSpPr>
                  <p:cNvPr id="184" name="Oval 68"/>
                  <p:cNvSpPr>
                    <a:spLocks noChangeArrowheads="1"/>
                  </p:cNvSpPr>
                  <p:nvPr/>
                </p:nvSpPr>
                <p:spPr bwMode="auto">
                  <a:xfrm>
                    <a:off x="3416" y="1536"/>
                    <a:ext cx="77" cy="78"/>
                  </a:xfrm>
                  <a:prstGeom prst="ellipse">
                    <a:avLst/>
                  </a:prstGeom>
                  <a:solidFill>
                    <a:srgbClr val="3333CC"/>
                  </a:solidFill>
                  <a:ln w="12700">
                    <a:solidFill>
                      <a:srgbClr val="8989E1"/>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185" name="Group 69"/>
                  <p:cNvGrpSpPr>
                    <a:grpSpLocks/>
                  </p:cNvGrpSpPr>
                  <p:nvPr/>
                </p:nvGrpSpPr>
                <p:grpSpPr bwMode="auto">
                  <a:xfrm>
                    <a:off x="2916" y="756"/>
                    <a:ext cx="1116" cy="2084"/>
                    <a:chOff x="748" y="756"/>
                    <a:chExt cx="1116" cy="2084"/>
                  </a:xfrm>
                </p:grpSpPr>
                <p:sp>
                  <p:nvSpPr>
                    <p:cNvPr id="200" name="Freeform 70"/>
                    <p:cNvSpPr>
                      <a:spLocks/>
                    </p:cNvSpPr>
                    <p:nvPr/>
                  </p:nvSpPr>
                  <p:spPr bwMode="auto">
                    <a:xfrm>
                      <a:off x="980" y="1856"/>
                      <a:ext cx="164" cy="60"/>
                    </a:xfrm>
                    <a:custGeom>
                      <a:avLst/>
                      <a:gdLst/>
                      <a:ahLst/>
                      <a:cxnLst>
                        <a:cxn ang="0">
                          <a:pos x="164" y="4"/>
                        </a:cxn>
                        <a:cxn ang="0">
                          <a:pos x="128" y="24"/>
                        </a:cxn>
                        <a:cxn ang="0">
                          <a:pos x="36" y="0"/>
                        </a:cxn>
                        <a:cxn ang="0">
                          <a:pos x="0" y="24"/>
                        </a:cxn>
                        <a:cxn ang="0">
                          <a:pos x="32" y="60"/>
                        </a:cxn>
                      </a:cxnLst>
                      <a:rect l="0" t="0" r="r" b="b"/>
                      <a:pathLst>
                        <a:path w="164" h="60">
                          <a:moveTo>
                            <a:pt x="164" y="4"/>
                          </a:moveTo>
                          <a:cubicBezTo>
                            <a:pt x="152" y="12"/>
                            <a:pt x="140" y="16"/>
                            <a:pt x="128" y="24"/>
                          </a:cubicBezTo>
                          <a:cubicBezTo>
                            <a:pt x="93" y="12"/>
                            <a:pt x="75" y="4"/>
                            <a:pt x="36" y="0"/>
                          </a:cubicBezTo>
                          <a:cubicBezTo>
                            <a:pt x="16" y="4"/>
                            <a:pt x="7" y="4"/>
                            <a:pt x="0" y="24"/>
                          </a:cubicBezTo>
                          <a:cubicBezTo>
                            <a:pt x="6" y="42"/>
                            <a:pt x="24" y="44"/>
                            <a:pt x="32" y="60"/>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01" name="Freeform 71"/>
                    <p:cNvSpPr>
                      <a:spLocks/>
                    </p:cNvSpPr>
                    <p:nvPr/>
                  </p:nvSpPr>
                  <p:spPr bwMode="auto">
                    <a:xfrm>
                      <a:off x="748" y="756"/>
                      <a:ext cx="96" cy="60"/>
                    </a:xfrm>
                    <a:custGeom>
                      <a:avLst/>
                      <a:gdLst/>
                      <a:ahLst/>
                      <a:cxnLst>
                        <a:cxn ang="0">
                          <a:pos x="0" y="0"/>
                        </a:cxn>
                        <a:cxn ang="0">
                          <a:pos x="52" y="52"/>
                        </a:cxn>
                        <a:cxn ang="0">
                          <a:pos x="76" y="60"/>
                        </a:cxn>
                        <a:cxn ang="0">
                          <a:pos x="96" y="56"/>
                        </a:cxn>
                      </a:cxnLst>
                      <a:rect l="0" t="0" r="r" b="b"/>
                      <a:pathLst>
                        <a:path w="96" h="60">
                          <a:moveTo>
                            <a:pt x="0" y="0"/>
                          </a:moveTo>
                          <a:cubicBezTo>
                            <a:pt x="6" y="19"/>
                            <a:pt x="31" y="45"/>
                            <a:pt x="52" y="52"/>
                          </a:cubicBezTo>
                          <a:cubicBezTo>
                            <a:pt x="60" y="55"/>
                            <a:pt x="76" y="60"/>
                            <a:pt x="76" y="60"/>
                          </a:cubicBezTo>
                          <a:cubicBezTo>
                            <a:pt x="83" y="59"/>
                            <a:pt x="96" y="56"/>
                            <a:pt x="96" y="56"/>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02" name="Freeform 72"/>
                    <p:cNvSpPr>
                      <a:spLocks/>
                    </p:cNvSpPr>
                    <p:nvPr/>
                  </p:nvSpPr>
                  <p:spPr bwMode="auto">
                    <a:xfrm>
                      <a:off x="903" y="1052"/>
                      <a:ext cx="114" cy="520"/>
                    </a:xfrm>
                    <a:custGeom>
                      <a:avLst/>
                      <a:gdLst/>
                      <a:ahLst/>
                      <a:cxnLst>
                        <a:cxn ang="0">
                          <a:pos x="34" y="0"/>
                        </a:cxn>
                        <a:cxn ang="0">
                          <a:pos x="66" y="32"/>
                        </a:cxn>
                        <a:cxn ang="0">
                          <a:pos x="74" y="56"/>
                        </a:cxn>
                        <a:cxn ang="0">
                          <a:pos x="70" y="88"/>
                        </a:cxn>
                        <a:cxn ang="0">
                          <a:pos x="54" y="112"/>
                        </a:cxn>
                        <a:cxn ang="0">
                          <a:pos x="26" y="232"/>
                        </a:cxn>
                        <a:cxn ang="0">
                          <a:pos x="66" y="420"/>
                        </a:cxn>
                        <a:cxn ang="0">
                          <a:pos x="74" y="432"/>
                        </a:cxn>
                        <a:cxn ang="0">
                          <a:pos x="86" y="436"/>
                        </a:cxn>
                        <a:cxn ang="0">
                          <a:pos x="114" y="520"/>
                        </a:cxn>
                      </a:cxnLst>
                      <a:rect l="0" t="0" r="r" b="b"/>
                      <a:pathLst>
                        <a:path w="114" h="520">
                          <a:moveTo>
                            <a:pt x="34" y="0"/>
                          </a:moveTo>
                          <a:cubicBezTo>
                            <a:pt x="44" y="10"/>
                            <a:pt x="60" y="18"/>
                            <a:pt x="66" y="32"/>
                          </a:cubicBezTo>
                          <a:cubicBezTo>
                            <a:pt x="69" y="40"/>
                            <a:pt x="74" y="56"/>
                            <a:pt x="74" y="56"/>
                          </a:cubicBezTo>
                          <a:cubicBezTo>
                            <a:pt x="73" y="67"/>
                            <a:pt x="74" y="78"/>
                            <a:pt x="70" y="88"/>
                          </a:cubicBezTo>
                          <a:cubicBezTo>
                            <a:pt x="67" y="97"/>
                            <a:pt x="54" y="112"/>
                            <a:pt x="54" y="112"/>
                          </a:cubicBezTo>
                          <a:cubicBezTo>
                            <a:pt x="61" y="155"/>
                            <a:pt x="50" y="196"/>
                            <a:pt x="26" y="232"/>
                          </a:cubicBezTo>
                          <a:cubicBezTo>
                            <a:pt x="23" y="308"/>
                            <a:pt x="0" y="376"/>
                            <a:pt x="66" y="420"/>
                          </a:cubicBezTo>
                          <a:cubicBezTo>
                            <a:pt x="69" y="424"/>
                            <a:pt x="70" y="429"/>
                            <a:pt x="74" y="432"/>
                          </a:cubicBezTo>
                          <a:cubicBezTo>
                            <a:pt x="77" y="435"/>
                            <a:pt x="83" y="433"/>
                            <a:pt x="86" y="436"/>
                          </a:cubicBezTo>
                          <a:cubicBezTo>
                            <a:pt x="113" y="463"/>
                            <a:pt x="114" y="484"/>
                            <a:pt x="114" y="520"/>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03" name="Freeform 73"/>
                    <p:cNvSpPr>
                      <a:spLocks/>
                    </p:cNvSpPr>
                    <p:nvPr/>
                  </p:nvSpPr>
                  <p:spPr bwMode="auto">
                    <a:xfrm>
                      <a:off x="1212" y="1604"/>
                      <a:ext cx="45" cy="144"/>
                    </a:xfrm>
                    <a:custGeom>
                      <a:avLst/>
                      <a:gdLst/>
                      <a:ahLst/>
                      <a:cxnLst>
                        <a:cxn ang="0">
                          <a:pos x="20" y="0"/>
                        </a:cxn>
                        <a:cxn ang="0">
                          <a:pos x="28" y="112"/>
                        </a:cxn>
                        <a:cxn ang="0">
                          <a:pos x="44" y="144"/>
                        </a:cxn>
                      </a:cxnLst>
                      <a:rect l="0" t="0" r="r" b="b"/>
                      <a:pathLst>
                        <a:path w="44" h="144">
                          <a:moveTo>
                            <a:pt x="20" y="0"/>
                          </a:moveTo>
                          <a:cubicBezTo>
                            <a:pt x="18" y="25"/>
                            <a:pt x="0" y="93"/>
                            <a:pt x="28" y="112"/>
                          </a:cubicBezTo>
                          <a:cubicBezTo>
                            <a:pt x="35" y="123"/>
                            <a:pt x="38" y="133"/>
                            <a:pt x="44" y="144"/>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04" name="Group 74"/>
                    <p:cNvGrpSpPr>
                      <a:grpSpLocks/>
                    </p:cNvGrpSpPr>
                    <p:nvPr/>
                  </p:nvGrpSpPr>
                  <p:grpSpPr bwMode="auto">
                    <a:xfrm>
                      <a:off x="1139" y="2192"/>
                      <a:ext cx="125" cy="104"/>
                      <a:chOff x="1143" y="2200"/>
                      <a:chExt cx="125" cy="104"/>
                    </a:xfrm>
                  </p:grpSpPr>
                  <p:sp>
                    <p:nvSpPr>
                      <p:cNvPr id="208" name="Freeform 75"/>
                      <p:cNvSpPr>
                        <a:spLocks/>
                      </p:cNvSpPr>
                      <p:nvPr/>
                    </p:nvSpPr>
                    <p:spPr bwMode="auto">
                      <a:xfrm>
                        <a:off x="1144" y="2200"/>
                        <a:ext cx="124" cy="49"/>
                      </a:xfrm>
                      <a:custGeom>
                        <a:avLst/>
                        <a:gdLst/>
                        <a:ahLst/>
                        <a:cxnLst>
                          <a:cxn ang="0">
                            <a:pos x="125" y="12"/>
                          </a:cxn>
                          <a:cxn ang="0">
                            <a:pos x="89" y="40"/>
                          </a:cxn>
                          <a:cxn ang="0">
                            <a:pos x="65" y="48"/>
                          </a:cxn>
                          <a:cxn ang="0">
                            <a:pos x="37" y="44"/>
                          </a:cxn>
                          <a:cxn ang="0">
                            <a:pos x="13" y="8"/>
                          </a:cxn>
                          <a:cxn ang="0">
                            <a:pos x="1" y="0"/>
                          </a:cxn>
                        </a:cxnLst>
                        <a:rect l="0" t="0" r="r" b="b"/>
                        <a:pathLst>
                          <a:path w="125" h="49">
                            <a:moveTo>
                              <a:pt x="125" y="12"/>
                            </a:moveTo>
                            <a:cubicBezTo>
                              <a:pt x="106" y="31"/>
                              <a:pt x="118" y="21"/>
                              <a:pt x="89" y="40"/>
                            </a:cubicBezTo>
                            <a:cubicBezTo>
                              <a:pt x="82" y="45"/>
                              <a:pt x="65" y="48"/>
                              <a:pt x="65" y="48"/>
                            </a:cubicBezTo>
                            <a:cubicBezTo>
                              <a:pt x="56" y="47"/>
                              <a:pt x="45" y="49"/>
                              <a:pt x="37" y="44"/>
                            </a:cubicBezTo>
                            <a:cubicBezTo>
                              <a:pt x="25" y="36"/>
                              <a:pt x="27" y="13"/>
                              <a:pt x="13" y="8"/>
                            </a:cubicBezTo>
                            <a:cubicBezTo>
                              <a:pt x="0" y="4"/>
                              <a:pt x="1" y="8"/>
                              <a:pt x="1" y="0"/>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09" name="Freeform 76"/>
                      <p:cNvSpPr>
                        <a:spLocks/>
                      </p:cNvSpPr>
                      <p:nvPr/>
                    </p:nvSpPr>
                    <p:spPr bwMode="auto">
                      <a:xfrm>
                        <a:off x="1145" y="2252"/>
                        <a:ext cx="67" cy="52"/>
                      </a:xfrm>
                      <a:custGeom>
                        <a:avLst/>
                        <a:gdLst/>
                        <a:ahLst/>
                        <a:cxnLst>
                          <a:cxn ang="0">
                            <a:pos x="68" y="0"/>
                          </a:cxn>
                          <a:cxn ang="0">
                            <a:pos x="0" y="48"/>
                          </a:cxn>
                        </a:cxnLst>
                        <a:rect l="0" t="0" r="r" b="b"/>
                        <a:pathLst>
                          <a:path w="68" h="52">
                            <a:moveTo>
                              <a:pt x="68" y="0"/>
                            </a:moveTo>
                            <a:cubicBezTo>
                              <a:pt x="61" y="52"/>
                              <a:pt x="57" y="48"/>
                              <a:pt x="0" y="48"/>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sp>
                  <p:nvSpPr>
                    <p:cNvPr id="205" name="Freeform 77"/>
                    <p:cNvSpPr>
                      <a:spLocks/>
                    </p:cNvSpPr>
                    <p:nvPr/>
                  </p:nvSpPr>
                  <p:spPr bwMode="auto">
                    <a:xfrm>
                      <a:off x="1124" y="1888"/>
                      <a:ext cx="421" cy="484"/>
                    </a:xfrm>
                    <a:custGeom>
                      <a:avLst/>
                      <a:gdLst/>
                      <a:ahLst/>
                      <a:cxnLst>
                        <a:cxn ang="0">
                          <a:pos x="0" y="0"/>
                        </a:cxn>
                        <a:cxn ang="0">
                          <a:pos x="124" y="128"/>
                        </a:cxn>
                        <a:cxn ang="0">
                          <a:pos x="168" y="172"/>
                        </a:cxn>
                        <a:cxn ang="0">
                          <a:pos x="176" y="196"/>
                        </a:cxn>
                        <a:cxn ang="0">
                          <a:pos x="180" y="208"/>
                        </a:cxn>
                        <a:cxn ang="0">
                          <a:pos x="160" y="328"/>
                        </a:cxn>
                        <a:cxn ang="0">
                          <a:pos x="280" y="404"/>
                        </a:cxn>
                        <a:cxn ang="0">
                          <a:pos x="332" y="420"/>
                        </a:cxn>
                        <a:cxn ang="0">
                          <a:pos x="368" y="440"/>
                        </a:cxn>
                        <a:cxn ang="0">
                          <a:pos x="404" y="468"/>
                        </a:cxn>
                        <a:cxn ang="0">
                          <a:pos x="420" y="484"/>
                        </a:cxn>
                        <a:cxn ang="0">
                          <a:pos x="408" y="456"/>
                        </a:cxn>
                      </a:cxnLst>
                      <a:rect l="0" t="0" r="r" b="b"/>
                      <a:pathLst>
                        <a:path w="420" h="484">
                          <a:moveTo>
                            <a:pt x="0" y="0"/>
                          </a:moveTo>
                          <a:cubicBezTo>
                            <a:pt x="24" y="73"/>
                            <a:pt x="64" y="88"/>
                            <a:pt x="124" y="128"/>
                          </a:cubicBezTo>
                          <a:cubicBezTo>
                            <a:pt x="138" y="138"/>
                            <a:pt x="161" y="156"/>
                            <a:pt x="168" y="172"/>
                          </a:cubicBezTo>
                          <a:cubicBezTo>
                            <a:pt x="171" y="180"/>
                            <a:pt x="173" y="188"/>
                            <a:pt x="176" y="196"/>
                          </a:cubicBezTo>
                          <a:cubicBezTo>
                            <a:pt x="177" y="200"/>
                            <a:pt x="180" y="208"/>
                            <a:pt x="180" y="208"/>
                          </a:cubicBezTo>
                          <a:cubicBezTo>
                            <a:pt x="182" y="239"/>
                            <a:pt x="202" y="314"/>
                            <a:pt x="160" y="328"/>
                          </a:cubicBezTo>
                          <a:cubicBezTo>
                            <a:pt x="202" y="342"/>
                            <a:pt x="243" y="379"/>
                            <a:pt x="280" y="404"/>
                          </a:cubicBezTo>
                          <a:cubicBezTo>
                            <a:pt x="295" y="414"/>
                            <a:pt x="316" y="411"/>
                            <a:pt x="332" y="420"/>
                          </a:cubicBezTo>
                          <a:cubicBezTo>
                            <a:pt x="373" y="443"/>
                            <a:pt x="341" y="431"/>
                            <a:pt x="368" y="440"/>
                          </a:cubicBezTo>
                          <a:cubicBezTo>
                            <a:pt x="379" y="451"/>
                            <a:pt x="404" y="468"/>
                            <a:pt x="404" y="468"/>
                          </a:cubicBezTo>
                          <a:cubicBezTo>
                            <a:pt x="414" y="482"/>
                            <a:pt x="408" y="478"/>
                            <a:pt x="420" y="484"/>
                          </a:cubicBezTo>
                          <a:lnTo>
                            <a:pt x="408" y="456"/>
                          </a:ln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06" name="Freeform 78"/>
                    <p:cNvSpPr>
                      <a:spLocks/>
                    </p:cNvSpPr>
                    <p:nvPr/>
                  </p:nvSpPr>
                  <p:spPr bwMode="auto">
                    <a:xfrm>
                      <a:off x="1484" y="2465"/>
                      <a:ext cx="56" cy="123"/>
                    </a:xfrm>
                    <a:custGeom>
                      <a:avLst/>
                      <a:gdLst/>
                      <a:ahLst/>
                      <a:cxnLst>
                        <a:cxn ang="0">
                          <a:pos x="16" y="0"/>
                        </a:cxn>
                        <a:cxn ang="0">
                          <a:pos x="20" y="104"/>
                        </a:cxn>
                        <a:cxn ang="0">
                          <a:pos x="44" y="120"/>
                        </a:cxn>
                        <a:cxn ang="0">
                          <a:pos x="56" y="124"/>
                        </a:cxn>
                      </a:cxnLst>
                      <a:rect l="0" t="0" r="r" b="b"/>
                      <a:pathLst>
                        <a:path w="56" h="124">
                          <a:moveTo>
                            <a:pt x="16" y="0"/>
                          </a:moveTo>
                          <a:cubicBezTo>
                            <a:pt x="13" y="27"/>
                            <a:pt x="0" y="84"/>
                            <a:pt x="20" y="104"/>
                          </a:cubicBezTo>
                          <a:cubicBezTo>
                            <a:pt x="27" y="111"/>
                            <a:pt x="36" y="115"/>
                            <a:pt x="44" y="120"/>
                          </a:cubicBezTo>
                          <a:cubicBezTo>
                            <a:pt x="48" y="122"/>
                            <a:pt x="56" y="124"/>
                            <a:pt x="56" y="124"/>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207" name="Freeform 79"/>
                    <p:cNvSpPr>
                      <a:spLocks/>
                    </p:cNvSpPr>
                    <p:nvPr/>
                  </p:nvSpPr>
                  <p:spPr bwMode="auto">
                    <a:xfrm>
                      <a:off x="1564" y="2180"/>
                      <a:ext cx="300" cy="660"/>
                    </a:xfrm>
                    <a:custGeom>
                      <a:avLst/>
                      <a:gdLst/>
                      <a:ahLst/>
                      <a:cxnLst>
                        <a:cxn ang="0">
                          <a:pos x="0" y="0"/>
                        </a:cxn>
                        <a:cxn ang="0">
                          <a:pos x="132" y="76"/>
                        </a:cxn>
                        <a:cxn ang="0">
                          <a:pos x="164" y="144"/>
                        </a:cxn>
                        <a:cxn ang="0">
                          <a:pos x="232" y="212"/>
                        </a:cxn>
                        <a:cxn ang="0">
                          <a:pos x="256" y="236"/>
                        </a:cxn>
                        <a:cxn ang="0">
                          <a:pos x="296" y="352"/>
                        </a:cxn>
                        <a:cxn ang="0">
                          <a:pos x="272" y="448"/>
                        </a:cxn>
                        <a:cxn ang="0">
                          <a:pos x="260" y="488"/>
                        </a:cxn>
                        <a:cxn ang="0">
                          <a:pos x="252" y="512"/>
                        </a:cxn>
                        <a:cxn ang="0">
                          <a:pos x="284" y="616"/>
                        </a:cxn>
                        <a:cxn ang="0">
                          <a:pos x="300" y="660"/>
                        </a:cxn>
                      </a:cxnLst>
                      <a:rect l="0" t="0" r="r" b="b"/>
                      <a:pathLst>
                        <a:path w="300" h="660">
                          <a:moveTo>
                            <a:pt x="0" y="0"/>
                          </a:moveTo>
                          <a:cubicBezTo>
                            <a:pt x="31" y="47"/>
                            <a:pt x="81" y="63"/>
                            <a:pt x="132" y="76"/>
                          </a:cubicBezTo>
                          <a:cubicBezTo>
                            <a:pt x="122" y="107"/>
                            <a:pt x="139" y="128"/>
                            <a:pt x="164" y="144"/>
                          </a:cubicBezTo>
                          <a:cubicBezTo>
                            <a:pt x="182" y="171"/>
                            <a:pt x="209" y="189"/>
                            <a:pt x="232" y="212"/>
                          </a:cubicBezTo>
                          <a:cubicBezTo>
                            <a:pt x="240" y="220"/>
                            <a:pt x="256" y="236"/>
                            <a:pt x="256" y="236"/>
                          </a:cubicBezTo>
                          <a:cubicBezTo>
                            <a:pt x="269" y="275"/>
                            <a:pt x="283" y="313"/>
                            <a:pt x="296" y="352"/>
                          </a:cubicBezTo>
                          <a:cubicBezTo>
                            <a:pt x="288" y="384"/>
                            <a:pt x="282" y="416"/>
                            <a:pt x="272" y="448"/>
                          </a:cubicBezTo>
                          <a:cubicBezTo>
                            <a:pt x="268" y="461"/>
                            <a:pt x="264" y="475"/>
                            <a:pt x="260" y="488"/>
                          </a:cubicBezTo>
                          <a:cubicBezTo>
                            <a:pt x="258" y="496"/>
                            <a:pt x="252" y="512"/>
                            <a:pt x="252" y="512"/>
                          </a:cubicBezTo>
                          <a:cubicBezTo>
                            <a:pt x="255" y="549"/>
                            <a:pt x="250" y="593"/>
                            <a:pt x="284" y="616"/>
                          </a:cubicBezTo>
                          <a:cubicBezTo>
                            <a:pt x="289" y="632"/>
                            <a:pt x="300" y="643"/>
                            <a:pt x="300" y="660"/>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sp>
                <p:nvSpPr>
                  <p:cNvPr id="186" name="Oval 82"/>
                  <p:cNvSpPr>
                    <a:spLocks noChangeArrowheads="1"/>
                  </p:cNvSpPr>
                  <p:nvPr/>
                </p:nvSpPr>
                <p:spPr bwMode="auto">
                  <a:xfrm>
                    <a:off x="3005" y="672"/>
                    <a:ext cx="123" cy="124"/>
                  </a:xfrm>
                  <a:prstGeom prst="ellipse">
                    <a:avLst/>
                  </a:prstGeom>
                  <a:solidFill>
                    <a:srgbClr val="3333CC"/>
                  </a:solidFill>
                  <a:ln w="12700">
                    <a:solidFill>
                      <a:srgbClr val="8989E1"/>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87" name="Oval 83"/>
                  <p:cNvSpPr>
                    <a:spLocks noChangeArrowheads="1"/>
                  </p:cNvSpPr>
                  <p:nvPr/>
                </p:nvSpPr>
                <p:spPr bwMode="auto">
                  <a:xfrm>
                    <a:off x="2881" y="720"/>
                    <a:ext cx="84" cy="84"/>
                  </a:xfrm>
                  <a:prstGeom prst="ellipse">
                    <a:avLst/>
                  </a:prstGeom>
                  <a:solidFill>
                    <a:srgbClr val="3333CC"/>
                  </a:solidFill>
                  <a:ln w="12700">
                    <a:solidFill>
                      <a:srgbClr val="8989E1"/>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88" name="Oval 84"/>
                  <p:cNvSpPr>
                    <a:spLocks noChangeArrowheads="1"/>
                  </p:cNvSpPr>
                  <p:nvPr/>
                </p:nvSpPr>
                <p:spPr bwMode="auto">
                  <a:xfrm>
                    <a:off x="3905" y="2211"/>
                    <a:ext cx="76" cy="78"/>
                  </a:xfrm>
                  <a:prstGeom prst="ellipse">
                    <a:avLst/>
                  </a:prstGeom>
                  <a:solidFill>
                    <a:srgbClr val="3333CC"/>
                  </a:solidFill>
                  <a:ln w="12700">
                    <a:solidFill>
                      <a:srgbClr val="8989E1"/>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189" name="Group 85"/>
                  <p:cNvGrpSpPr>
                    <a:grpSpLocks/>
                  </p:cNvGrpSpPr>
                  <p:nvPr/>
                </p:nvGrpSpPr>
                <p:grpSpPr bwMode="auto">
                  <a:xfrm>
                    <a:off x="2921" y="756"/>
                    <a:ext cx="1116" cy="2084"/>
                    <a:chOff x="751" y="756"/>
                    <a:chExt cx="1116" cy="2084"/>
                  </a:xfrm>
                </p:grpSpPr>
                <p:sp>
                  <p:nvSpPr>
                    <p:cNvPr id="190" name="Freeform 86"/>
                    <p:cNvSpPr>
                      <a:spLocks/>
                    </p:cNvSpPr>
                    <p:nvPr/>
                  </p:nvSpPr>
                  <p:spPr bwMode="auto">
                    <a:xfrm>
                      <a:off x="983" y="1856"/>
                      <a:ext cx="164" cy="60"/>
                    </a:xfrm>
                    <a:custGeom>
                      <a:avLst/>
                      <a:gdLst/>
                      <a:ahLst/>
                      <a:cxnLst>
                        <a:cxn ang="0">
                          <a:pos x="164" y="4"/>
                        </a:cxn>
                        <a:cxn ang="0">
                          <a:pos x="128" y="24"/>
                        </a:cxn>
                        <a:cxn ang="0">
                          <a:pos x="36" y="0"/>
                        </a:cxn>
                        <a:cxn ang="0">
                          <a:pos x="0" y="24"/>
                        </a:cxn>
                        <a:cxn ang="0">
                          <a:pos x="32" y="60"/>
                        </a:cxn>
                      </a:cxnLst>
                      <a:rect l="0" t="0" r="r" b="b"/>
                      <a:pathLst>
                        <a:path w="164" h="60">
                          <a:moveTo>
                            <a:pt x="164" y="4"/>
                          </a:moveTo>
                          <a:cubicBezTo>
                            <a:pt x="152" y="12"/>
                            <a:pt x="140" y="16"/>
                            <a:pt x="128" y="24"/>
                          </a:cubicBezTo>
                          <a:cubicBezTo>
                            <a:pt x="93" y="12"/>
                            <a:pt x="75" y="4"/>
                            <a:pt x="36" y="0"/>
                          </a:cubicBezTo>
                          <a:cubicBezTo>
                            <a:pt x="16" y="4"/>
                            <a:pt x="7" y="4"/>
                            <a:pt x="0" y="24"/>
                          </a:cubicBezTo>
                          <a:cubicBezTo>
                            <a:pt x="6" y="42"/>
                            <a:pt x="24" y="44"/>
                            <a:pt x="32" y="60"/>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1" name="Freeform 87"/>
                    <p:cNvSpPr>
                      <a:spLocks/>
                    </p:cNvSpPr>
                    <p:nvPr/>
                  </p:nvSpPr>
                  <p:spPr bwMode="auto">
                    <a:xfrm>
                      <a:off x="751" y="756"/>
                      <a:ext cx="96" cy="60"/>
                    </a:xfrm>
                    <a:custGeom>
                      <a:avLst/>
                      <a:gdLst/>
                      <a:ahLst/>
                      <a:cxnLst>
                        <a:cxn ang="0">
                          <a:pos x="0" y="0"/>
                        </a:cxn>
                        <a:cxn ang="0">
                          <a:pos x="52" y="52"/>
                        </a:cxn>
                        <a:cxn ang="0">
                          <a:pos x="76" y="60"/>
                        </a:cxn>
                        <a:cxn ang="0">
                          <a:pos x="96" y="56"/>
                        </a:cxn>
                      </a:cxnLst>
                      <a:rect l="0" t="0" r="r" b="b"/>
                      <a:pathLst>
                        <a:path w="96" h="60">
                          <a:moveTo>
                            <a:pt x="0" y="0"/>
                          </a:moveTo>
                          <a:cubicBezTo>
                            <a:pt x="6" y="19"/>
                            <a:pt x="31" y="45"/>
                            <a:pt x="52" y="52"/>
                          </a:cubicBezTo>
                          <a:cubicBezTo>
                            <a:pt x="60" y="55"/>
                            <a:pt x="76" y="60"/>
                            <a:pt x="76" y="60"/>
                          </a:cubicBezTo>
                          <a:cubicBezTo>
                            <a:pt x="83" y="59"/>
                            <a:pt x="96" y="56"/>
                            <a:pt x="96" y="56"/>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2" name="Freeform 88"/>
                    <p:cNvSpPr>
                      <a:spLocks/>
                    </p:cNvSpPr>
                    <p:nvPr/>
                  </p:nvSpPr>
                  <p:spPr bwMode="auto">
                    <a:xfrm>
                      <a:off x="906" y="1052"/>
                      <a:ext cx="114" cy="520"/>
                    </a:xfrm>
                    <a:custGeom>
                      <a:avLst/>
                      <a:gdLst/>
                      <a:ahLst/>
                      <a:cxnLst>
                        <a:cxn ang="0">
                          <a:pos x="34" y="0"/>
                        </a:cxn>
                        <a:cxn ang="0">
                          <a:pos x="66" y="32"/>
                        </a:cxn>
                        <a:cxn ang="0">
                          <a:pos x="74" y="56"/>
                        </a:cxn>
                        <a:cxn ang="0">
                          <a:pos x="70" y="88"/>
                        </a:cxn>
                        <a:cxn ang="0">
                          <a:pos x="54" y="112"/>
                        </a:cxn>
                        <a:cxn ang="0">
                          <a:pos x="26" y="232"/>
                        </a:cxn>
                        <a:cxn ang="0">
                          <a:pos x="66" y="420"/>
                        </a:cxn>
                        <a:cxn ang="0">
                          <a:pos x="74" y="432"/>
                        </a:cxn>
                        <a:cxn ang="0">
                          <a:pos x="86" y="436"/>
                        </a:cxn>
                        <a:cxn ang="0">
                          <a:pos x="114" y="520"/>
                        </a:cxn>
                      </a:cxnLst>
                      <a:rect l="0" t="0" r="r" b="b"/>
                      <a:pathLst>
                        <a:path w="114" h="520">
                          <a:moveTo>
                            <a:pt x="34" y="0"/>
                          </a:moveTo>
                          <a:cubicBezTo>
                            <a:pt x="44" y="10"/>
                            <a:pt x="60" y="18"/>
                            <a:pt x="66" y="32"/>
                          </a:cubicBezTo>
                          <a:cubicBezTo>
                            <a:pt x="69" y="40"/>
                            <a:pt x="74" y="56"/>
                            <a:pt x="74" y="56"/>
                          </a:cubicBezTo>
                          <a:cubicBezTo>
                            <a:pt x="73" y="67"/>
                            <a:pt x="74" y="78"/>
                            <a:pt x="70" y="88"/>
                          </a:cubicBezTo>
                          <a:cubicBezTo>
                            <a:pt x="67" y="97"/>
                            <a:pt x="54" y="112"/>
                            <a:pt x="54" y="112"/>
                          </a:cubicBezTo>
                          <a:cubicBezTo>
                            <a:pt x="61" y="155"/>
                            <a:pt x="50" y="196"/>
                            <a:pt x="26" y="232"/>
                          </a:cubicBezTo>
                          <a:cubicBezTo>
                            <a:pt x="23" y="308"/>
                            <a:pt x="0" y="376"/>
                            <a:pt x="66" y="420"/>
                          </a:cubicBezTo>
                          <a:cubicBezTo>
                            <a:pt x="69" y="424"/>
                            <a:pt x="70" y="429"/>
                            <a:pt x="74" y="432"/>
                          </a:cubicBezTo>
                          <a:cubicBezTo>
                            <a:pt x="77" y="435"/>
                            <a:pt x="83" y="433"/>
                            <a:pt x="86" y="436"/>
                          </a:cubicBezTo>
                          <a:cubicBezTo>
                            <a:pt x="113" y="463"/>
                            <a:pt x="114" y="484"/>
                            <a:pt x="114" y="520"/>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3" name="Freeform 89"/>
                    <p:cNvSpPr>
                      <a:spLocks/>
                    </p:cNvSpPr>
                    <p:nvPr/>
                  </p:nvSpPr>
                  <p:spPr bwMode="auto">
                    <a:xfrm>
                      <a:off x="1215" y="1604"/>
                      <a:ext cx="45" cy="144"/>
                    </a:xfrm>
                    <a:custGeom>
                      <a:avLst/>
                      <a:gdLst/>
                      <a:ahLst/>
                      <a:cxnLst>
                        <a:cxn ang="0">
                          <a:pos x="20" y="0"/>
                        </a:cxn>
                        <a:cxn ang="0">
                          <a:pos x="28" y="112"/>
                        </a:cxn>
                        <a:cxn ang="0">
                          <a:pos x="44" y="144"/>
                        </a:cxn>
                      </a:cxnLst>
                      <a:rect l="0" t="0" r="r" b="b"/>
                      <a:pathLst>
                        <a:path w="44" h="144">
                          <a:moveTo>
                            <a:pt x="20" y="0"/>
                          </a:moveTo>
                          <a:cubicBezTo>
                            <a:pt x="18" y="25"/>
                            <a:pt x="0" y="93"/>
                            <a:pt x="28" y="112"/>
                          </a:cubicBezTo>
                          <a:cubicBezTo>
                            <a:pt x="35" y="123"/>
                            <a:pt x="38" y="133"/>
                            <a:pt x="44" y="144"/>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194" name="Group 90"/>
                    <p:cNvGrpSpPr>
                      <a:grpSpLocks/>
                    </p:cNvGrpSpPr>
                    <p:nvPr/>
                  </p:nvGrpSpPr>
                  <p:grpSpPr bwMode="auto">
                    <a:xfrm>
                      <a:off x="1141" y="2192"/>
                      <a:ext cx="125" cy="104"/>
                      <a:chOff x="1143" y="2200"/>
                      <a:chExt cx="125" cy="104"/>
                    </a:xfrm>
                  </p:grpSpPr>
                  <p:sp>
                    <p:nvSpPr>
                      <p:cNvPr id="198" name="Freeform 91"/>
                      <p:cNvSpPr>
                        <a:spLocks/>
                      </p:cNvSpPr>
                      <p:nvPr/>
                    </p:nvSpPr>
                    <p:spPr bwMode="auto">
                      <a:xfrm>
                        <a:off x="1144" y="2200"/>
                        <a:ext cx="126" cy="49"/>
                      </a:xfrm>
                      <a:custGeom>
                        <a:avLst/>
                        <a:gdLst/>
                        <a:ahLst/>
                        <a:cxnLst>
                          <a:cxn ang="0">
                            <a:pos x="125" y="12"/>
                          </a:cxn>
                          <a:cxn ang="0">
                            <a:pos x="89" y="40"/>
                          </a:cxn>
                          <a:cxn ang="0">
                            <a:pos x="65" y="48"/>
                          </a:cxn>
                          <a:cxn ang="0">
                            <a:pos x="37" y="44"/>
                          </a:cxn>
                          <a:cxn ang="0">
                            <a:pos x="13" y="8"/>
                          </a:cxn>
                          <a:cxn ang="0">
                            <a:pos x="1" y="0"/>
                          </a:cxn>
                        </a:cxnLst>
                        <a:rect l="0" t="0" r="r" b="b"/>
                        <a:pathLst>
                          <a:path w="125" h="49">
                            <a:moveTo>
                              <a:pt x="125" y="12"/>
                            </a:moveTo>
                            <a:cubicBezTo>
                              <a:pt x="106" y="31"/>
                              <a:pt x="118" y="21"/>
                              <a:pt x="89" y="40"/>
                            </a:cubicBezTo>
                            <a:cubicBezTo>
                              <a:pt x="82" y="45"/>
                              <a:pt x="65" y="48"/>
                              <a:pt x="65" y="48"/>
                            </a:cubicBezTo>
                            <a:cubicBezTo>
                              <a:pt x="56" y="47"/>
                              <a:pt x="45" y="49"/>
                              <a:pt x="37" y="44"/>
                            </a:cubicBezTo>
                            <a:cubicBezTo>
                              <a:pt x="25" y="36"/>
                              <a:pt x="27" y="13"/>
                              <a:pt x="13" y="8"/>
                            </a:cubicBezTo>
                            <a:cubicBezTo>
                              <a:pt x="0" y="4"/>
                              <a:pt x="1" y="8"/>
                              <a:pt x="1" y="0"/>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9" name="Freeform 92"/>
                      <p:cNvSpPr>
                        <a:spLocks/>
                      </p:cNvSpPr>
                      <p:nvPr/>
                    </p:nvSpPr>
                    <p:spPr bwMode="auto">
                      <a:xfrm>
                        <a:off x="1145" y="2252"/>
                        <a:ext cx="68" cy="52"/>
                      </a:xfrm>
                      <a:custGeom>
                        <a:avLst/>
                        <a:gdLst/>
                        <a:ahLst/>
                        <a:cxnLst>
                          <a:cxn ang="0">
                            <a:pos x="68" y="0"/>
                          </a:cxn>
                          <a:cxn ang="0">
                            <a:pos x="0" y="48"/>
                          </a:cxn>
                        </a:cxnLst>
                        <a:rect l="0" t="0" r="r" b="b"/>
                        <a:pathLst>
                          <a:path w="68" h="52">
                            <a:moveTo>
                              <a:pt x="68" y="0"/>
                            </a:moveTo>
                            <a:cubicBezTo>
                              <a:pt x="61" y="52"/>
                              <a:pt x="57" y="48"/>
                              <a:pt x="0" y="48"/>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sp>
                  <p:nvSpPr>
                    <p:cNvPr id="195" name="Freeform 93"/>
                    <p:cNvSpPr>
                      <a:spLocks/>
                    </p:cNvSpPr>
                    <p:nvPr/>
                  </p:nvSpPr>
                  <p:spPr bwMode="auto">
                    <a:xfrm>
                      <a:off x="1127" y="1888"/>
                      <a:ext cx="419" cy="484"/>
                    </a:xfrm>
                    <a:custGeom>
                      <a:avLst/>
                      <a:gdLst/>
                      <a:ahLst/>
                      <a:cxnLst>
                        <a:cxn ang="0">
                          <a:pos x="0" y="0"/>
                        </a:cxn>
                        <a:cxn ang="0">
                          <a:pos x="124" y="128"/>
                        </a:cxn>
                        <a:cxn ang="0">
                          <a:pos x="168" y="172"/>
                        </a:cxn>
                        <a:cxn ang="0">
                          <a:pos x="176" y="196"/>
                        </a:cxn>
                        <a:cxn ang="0">
                          <a:pos x="180" y="208"/>
                        </a:cxn>
                        <a:cxn ang="0">
                          <a:pos x="160" y="328"/>
                        </a:cxn>
                        <a:cxn ang="0">
                          <a:pos x="280" y="404"/>
                        </a:cxn>
                        <a:cxn ang="0">
                          <a:pos x="332" y="420"/>
                        </a:cxn>
                        <a:cxn ang="0">
                          <a:pos x="368" y="440"/>
                        </a:cxn>
                        <a:cxn ang="0">
                          <a:pos x="404" y="468"/>
                        </a:cxn>
                        <a:cxn ang="0">
                          <a:pos x="420" y="484"/>
                        </a:cxn>
                        <a:cxn ang="0">
                          <a:pos x="408" y="456"/>
                        </a:cxn>
                      </a:cxnLst>
                      <a:rect l="0" t="0" r="r" b="b"/>
                      <a:pathLst>
                        <a:path w="420" h="484">
                          <a:moveTo>
                            <a:pt x="0" y="0"/>
                          </a:moveTo>
                          <a:cubicBezTo>
                            <a:pt x="24" y="73"/>
                            <a:pt x="64" y="88"/>
                            <a:pt x="124" y="128"/>
                          </a:cubicBezTo>
                          <a:cubicBezTo>
                            <a:pt x="138" y="138"/>
                            <a:pt x="161" y="156"/>
                            <a:pt x="168" y="172"/>
                          </a:cubicBezTo>
                          <a:cubicBezTo>
                            <a:pt x="171" y="180"/>
                            <a:pt x="173" y="188"/>
                            <a:pt x="176" y="196"/>
                          </a:cubicBezTo>
                          <a:cubicBezTo>
                            <a:pt x="177" y="200"/>
                            <a:pt x="180" y="208"/>
                            <a:pt x="180" y="208"/>
                          </a:cubicBezTo>
                          <a:cubicBezTo>
                            <a:pt x="182" y="239"/>
                            <a:pt x="202" y="314"/>
                            <a:pt x="160" y="328"/>
                          </a:cubicBezTo>
                          <a:cubicBezTo>
                            <a:pt x="202" y="342"/>
                            <a:pt x="243" y="379"/>
                            <a:pt x="280" y="404"/>
                          </a:cubicBezTo>
                          <a:cubicBezTo>
                            <a:pt x="295" y="414"/>
                            <a:pt x="316" y="411"/>
                            <a:pt x="332" y="420"/>
                          </a:cubicBezTo>
                          <a:cubicBezTo>
                            <a:pt x="373" y="443"/>
                            <a:pt x="341" y="431"/>
                            <a:pt x="368" y="440"/>
                          </a:cubicBezTo>
                          <a:cubicBezTo>
                            <a:pt x="379" y="451"/>
                            <a:pt x="404" y="468"/>
                            <a:pt x="404" y="468"/>
                          </a:cubicBezTo>
                          <a:cubicBezTo>
                            <a:pt x="414" y="482"/>
                            <a:pt x="408" y="478"/>
                            <a:pt x="420" y="484"/>
                          </a:cubicBezTo>
                          <a:lnTo>
                            <a:pt x="408" y="456"/>
                          </a:ln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6" name="Freeform 94"/>
                    <p:cNvSpPr>
                      <a:spLocks/>
                    </p:cNvSpPr>
                    <p:nvPr/>
                  </p:nvSpPr>
                  <p:spPr bwMode="auto">
                    <a:xfrm>
                      <a:off x="1487" y="2465"/>
                      <a:ext cx="55" cy="123"/>
                    </a:xfrm>
                    <a:custGeom>
                      <a:avLst/>
                      <a:gdLst/>
                      <a:ahLst/>
                      <a:cxnLst>
                        <a:cxn ang="0">
                          <a:pos x="16" y="0"/>
                        </a:cxn>
                        <a:cxn ang="0">
                          <a:pos x="20" y="104"/>
                        </a:cxn>
                        <a:cxn ang="0">
                          <a:pos x="44" y="120"/>
                        </a:cxn>
                        <a:cxn ang="0">
                          <a:pos x="56" y="124"/>
                        </a:cxn>
                      </a:cxnLst>
                      <a:rect l="0" t="0" r="r" b="b"/>
                      <a:pathLst>
                        <a:path w="56" h="124">
                          <a:moveTo>
                            <a:pt x="16" y="0"/>
                          </a:moveTo>
                          <a:cubicBezTo>
                            <a:pt x="13" y="27"/>
                            <a:pt x="0" y="84"/>
                            <a:pt x="20" y="104"/>
                          </a:cubicBezTo>
                          <a:cubicBezTo>
                            <a:pt x="27" y="111"/>
                            <a:pt x="36" y="115"/>
                            <a:pt x="44" y="120"/>
                          </a:cubicBezTo>
                          <a:cubicBezTo>
                            <a:pt x="48" y="122"/>
                            <a:pt x="56" y="124"/>
                            <a:pt x="56" y="124"/>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7" name="Freeform 95"/>
                    <p:cNvSpPr>
                      <a:spLocks/>
                    </p:cNvSpPr>
                    <p:nvPr/>
                  </p:nvSpPr>
                  <p:spPr bwMode="auto">
                    <a:xfrm>
                      <a:off x="1567" y="2180"/>
                      <a:ext cx="300" cy="660"/>
                    </a:xfrm>
                    <a:custGeom>
                      <a:avLst/>
                      <a:gdLst/>
                      <a:ahLst/>
                      <a:cxnLst>
                        <a:cxn ang="0">
                          <a:pos x="0" y="0"/>
                        </a:cxn>
                        <a:cxn ang="0">
                          <a:pos x="132" y="76"/>
                        </a:cxn>
                        <a:cxn ang="0">
                          <a:pos x="164" y="144"/>
                        </a:cxn>
                        <a:cxn ang="0">
                          <a:pos x="232" y="212"/>
                        </a:cxn>
                        <a:cxn ang="0">
                          <a:pos x="256" y="236"/>
                        </a:cxn>
                        <a:cxn ang="0">
                          <a:pos x="296" y="352"/>
                        </a:cxn>
                        <a:cxn ang="0">
                          <a:pos x="272" y="448"/>
                        </a:cxn>
                        <a:cxn ang="0">
                          <a:pos x="260" y="488"/>
                        </a:cxn>
                        <a:cxn ang="0">
                          <a:pos x="252" y="512"/>
                        </a:cxn>
                        <a:cxn ang="0">
                          <a:pos x="284" y="616"/>
                        </a:cxn>
                        <a:cxn ang="0">
                          <a:pos x="300" y="660"/>
                        </a:cxn>
                      </a:cxnLst>
                      <a:rect l="0" t="0" r="r" b="b"/>
                      <a:pathLst>
                        <a:path w="300" h="660">
                          <a:moveTo>
                            <a:pt x="0" y="0"/>
                          </a:moveTo>
                          <a:cubicBezTo>
                            <a:pt x="31" y="47"/>
                            <a:pt x="81" y="63"/>
                            <a:pt x="132" y="76"/>
                          </a:cubicBezTo>
                          <a:cubicBezTo>
                            <a:pt x="122" y="107"/>
                            <a:pt x="139" y="128"/>
                            <a:pt x="164" y="144"/>
                          </a:cubicBezTo>
                          <a:cubicBezTo>
                            <a:pt x="182" y="171"/>
                            <a:pt x="209" y="189"/>
                            <a:pt x="232" y="212"/>
                          </a:cubicBezTo>
                          <a:cubicBezTo>
                            <a:pt x="240" y="220"/>
                            <a:pt x="256" y="236"/>
                            <a:pt x="256" y="236"/>
                          </a:cubicBezTo>
                          <a:cubicBezTo>
                            <a:pt x="269" y="275"/>
                            <a:pt x="283" y="313"/>
                            <a:pt x="296" y="352"/>
                          </a:cubicBezTo>
                          <a:cubicBezTo>
                            <a:pt x="288" y="384"/>
                            <a:pt x="282" y="416"/>
                            <a:pt x="272" y="448"/>
                          </a:cubicBezTo>
                          <a:cubicBezTo>
                            <a:pt x="268" y="461"/>
                            <a:pt x="264" y="475"/>
                            <a:pt x="260" y="488"/>
                          </a:cubicBezTo>
                          <a:cubicBezTo>
                            <a:pt x="258" y="496"/>
                            <a:pt x="252" y="512"/>
                            <a:pt x="252" y="512"/>
                          </a:cubicBezTo>
                          <a:cubicBezTo>
                            <a:pt x="255" y="549"/>
                            <a:pt x="250" y="593"/>
                            <a:pt x="284" y="616"/>
                          </a:cubicBezTo>
                          <a:cubicBezTo>
                            <a:pt x="289" y="632"/>
                            <a:pt x="300" y="643"/>
                            <a:pt x="300" y="660"/>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a:effectLst>
                          <a:outerShdw blurRad="38100" dist="38100" dir="2700000" algn="tl">
                            <a:srgbClr val="000000">
                              <a:alpha val="43137"/>
                            </a:srgbClr>
                          </a:outerShdw>
                        </a:effectLst>
                      </a:endParaRPr>
                    </a:p>
                  </p:txBody>
                </p:sp>
              </p:grpSp>
            </p:grpSp>
            <p:sp>
              <p:nvSpPr>
                <p:cNvPr id="183" name="Rectangle 98"/>
                <p:cNvSpPr>
                  <a:spLocks noChangeArrowheads="1"/>
                </p:cNvSpPr>
                <p:nvPr/>
              </p:nvSpPr>
              <p:spPr bwMode="auto">
                <a:xfrm>
                  <a:off x="198" y="1359"/>
                  <a:ext cx="667"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1350">
                      <a:latin typeface="Arial" charset="0"/>
                    </a:rPr>
                    <a:t>CVP</a:t>
                  </a:r>
                </a:p>
              </p:txBody>
            </p:sp>
          </p:grpSp>
          <p:grpSp>
            <p:nvGrpSpPr>
              <p:cNvPr id="175" name="Group 99"/>
              <p:cNvGrpSpPr>
                <a:grpSpLocks/>
              </p:cNvGrpSpPr>
              <p:nvPr/>
            </p:nvGrpSpPr>
            <p:grpSpPr bwMode="auto">
              <a:xfrm>
                <a:off x="4940300" y="2096500"/>
                <a:ext cx="3590924" cy="2346365"/>
                <a:chOff x="2670" y="445"/>
                <a:chExt cx="2826" cy="1890"/>
              </a:xfrm>
            </p:grpSpPr>
            <p:pic>
              <p:nvPicPr>
                <p:cNvPr id="180" name="Picture 100" descr="shastadam3"/>
                <p:cNvPicPr>
                  <a:picLocks noChangeAspect="1" noChangeArrowheads="1"/>
                </p:cNvPicPr>
                <p:nvPr/>
              </p:nvPicPr>
              <p:blipFill>
                <a:blip r:embed="rId8" cstate="print">
                  <a:extLst>
                    <a:ext uri="{28A0092B-C50C-407E-A947-70E740481C1C}">
                      <a14:useLocalDpi xmlns:a14="http://schemas.microsoft.com/office/drawing/2010/main" val="0"/>
                    </a:ext>
                  </a:extLst>
                </a:blip>
                <a:srcRect l="247" b="684"/>
                <a:stretch>
                  <a:fillRect/>
                </a:stretch>
              </p:blipFill>
              <p:spPr bwMode="auto">
                <a:xfrm>
                  <a:off x="2670" y="445"/>
                  <a:ext cx="2826"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Text Box 101"/>
                <p:cNvSpPr txBox="1">
                  <a:spLocks noChangeArrowheads="1"/>
                </p:cNvSpPr>
                <p:nvPr/>
              </p:nvSpPr>
              <p:spPr bwMode="auto">
                <a:xfrm>
                  <a:off x="2918" y="599"/>
                  <a:ext cx="1193" cy="322"/>
                </a:xfrm>
                <a:prstGeom prst="rect">
                  <a:avLst/>
                </a:prstGeom>
                <a:noFill/>
                <a:ln w="9525">
                  <a:noFill/>
                  <a:miter lim="800000"/>
                  <a:headEnd/>
                  <a:tailEnd/>
                </a:ln>
                <a:effectLst/>
              </p:spPr>
              <p:txBody>
                <a:bodyPr wrap="none">
                  <a:spAutoFit/>
                </a:bodyPr>
                <a:lstStyle/>
                <a:p>
                  <a:pPr algn="ctr">
                    <a:defRPr/>
                  </a:pPr>
                  <a:r>
                    <a:rPr lang="en-US" sz="1350" dirty="0">
                      <a:solidFill>
                        <a:srgbClr val="FFFF66"/>
                      </a:solidFill>
                      <a:effectLst>
                        <a:outerShdw blurRad="38100" dist="38100" dir="2700000" algn="tl">
                          <a:srgbClr val="C0C0C0"/>
                        </a:outerShdw>
                      </a:effectLst>
                      <a:latin typeface="Arial" charset="0"/>
                    </a:rPr>
                    <a:t>Shasta Dam</a:t>
                  </a:r>
                </a:p>
              </p:txBody>
            </p:sp>
          </p:grpSp>
          <p:grpSp>
            <p:nvGrpSpPr>
              <p:cNvPr id="176" name="Group 90"/>
              <p:cNvGrpSpPr>
                <a:grpSpLocks/>
              </p:cNvGrpSpPr>
              <p:nvPr/>
            </p:nvGrpSpPr>
            <p:grpSpPr bwMode="auto">
              <a:xfrm>
                <a:off x="5124450" y="4902200"/>
                <a:ext cx="3498850" cy="1415258"/>
                <a:chOff x="5308582" y="4902200"/>
                <a:chExt cx="3498868" cy="1415258"/>
              </a:xfrm>
            </p:grpSpPr>
            <p:sp>
              <p:nvSpPr>
                <p:cNvPr id="177" name="Rectangle 176"/>
                <p:cNvSpPr/>
                <p:nvPr/>
              </p:nvSpPr>
              <p:spPr bwMode="auto">
                <a:xfrm>
                  <a:off x="5308582" y="4902200"/>
                  <a:ext cx="3314717" cy="492442"/>
                </a:xfrm>
                <a:prstGeom prst="rect">
                  <a:avLst/>
                </a:prstGeom>
                <a:solidFill>
                  <a:schemeClr val="bg1"/>
                </a:solidFill>
                <a:ln w="9525" cap="flat" cmpd="sng" algn="ctr">
                  <a:noFill/>
                  <a:prstDash val="solid"/>
                  <a:round/>
                  <a:headEnd type="none" w="med" len="med"/>
                  <a:tailEnd type="none" w="med" len="me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179" name="Rectangle 76"/>
                <p:cNvSpPr>
                  <a:spLocks noChangeArrowheads="1"/>
                </p:cNvSpPr>
                <p:nvPr/>
              </p:nvSpPr>
              <p:spPr bwMode="auto">
                <a:xfrm>
                  <a:off x="5308599" y="5086351"/>
                  <a:ext cx="3498851"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r>
                    <a:rPr lang="en-US" sz="1350" dirty="0"/>
                    <a:t>US Bureau of Reclamation</a:t>
                  </a:r>
                </a:p>
                <a:p>
                  <a:r>
                    <a:rPr lang="en-US" sz="1350" dirty="0"/>
                    <a:t>Central Valley Project</a:t>
                  </a:r>
                </a:p>
                <a:p>
                  <a:r>
                    <a:rPr lang="en-US" sz="1350" dirty="0"/>
                    <a:t>1940 - 1st water delivered (Contra Costa Canal)</a:t>
                  </a:r>
                </a:p>
              </p:txBody>
            </p:sp>
          </p:grpSp>
        </p:grpSp>
      </p:grpSp>
      <p:grpSp>
        <p:nvGrpSpPr>
          <p:cNvPr id="288" name="Group 287"/>
          <p:cNvGrpSpPr/>
          <p:nvPr/>
        </p:nvGrpSpPr>
        <p:grpSpPr>
          <a:xfrm>
            <a:off x="1612756" y="2420599"/>
            <a:ext cx="5467670" cy="3302274"/>
            <a:chOff x="1294973" y="2125785"/>
            <a:chExt cx="7290226" cy="4403031"/>
          </a:xfrm>
        </p:grpSpPr>
        <p:sp>
          <p:nvSpPr>
            <p:cNvPr id="289" name="Rectangle 288"/>
            <p:cNvSpPr/>
            <p:nvPr/>
          </p:nvSpPr>
          <p:spPr>
            <a:xfrm>
              <a:off x="5111496" y="4946904"/>
              <a:ext cx="3246120" cy="158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grpSp>
          <p:nvGrpSpPr>
            <p:cNvPr id="290" name="Group 43"/>
            <p:cNvGrpSpPr>
              <a:grpSpLocks/>
            </p:cNvGrpSpPr>
            <p:nvPr/>
          </p:nvGrpSpPr>
          <p:grpSpPr bwMode="auto">
            <a:xfrm>
              <a:off x="1294973" y="2125785"/>
              <a:ext cx="7259638" cy="3584576"/>
              <a:chOff x="1344613" y="2125661"/>
              <a:chExt cx="7259638" cy="3584576"/>
            </a:xfrm>
          </p:grpSpPr>
          <p:grpSp>
            <p:nvGrpSpPr>
              <p:cNvPr id="295" name="Group 49"/>
              <p:cNvGrpSpPr>
                <a:grpSpLocks/>
              </p:cNvGrpSpPr>
              <p:nvPr/>
            </p:nvGrpSpPr>
            <p:grpSpPr bwMode="auto">
              <a:xfrm>
                <a:off x="1344613" y="2784537"/>
                <a:ext cx="2582864" cy="2925700"/>
                <a:chOff x="690" y="1394"/>
                <a:chExt cx="1790" cy="2191"/>
              </a:xfrm>
            </p:grpSpPr>
            <p:grpSp>
              <p:nvGrpSpPr>
                <p:cNvPr id="303" name="Group 50"/>
                <p:cNvGrpSpPr>
                  <a:grpSpLocks/>
                </p:cNvGrpSpPr>
                <p:nvPr/>
              </p:nvGrpSpPr>
              <p:grpSpPr bwMode="auto">
                <a:xfrm>
                  <a:off x="690" y="1872"/>
                  <a:ext cx="1758" cy="1668"/>
                  <a:chOff x="690" y="1872"/>
                  <a:chExt cx="1758" cy="1668"/>
                </a:xfrm>
              </p:grpSpPr>
              <p:grpSp>
                <p:nvGrpSpPr>
                  <p:cNvPr id="309" name="Group 51"/>
                  <p:cNvGrpSpPr>
                    <a:grpSpLocks/>
                  </p:cNvGrpSpPr>
                  <p:nvPr/>
                </p:nvGrpSpPr>
                <p:grpSpPr bwMode="auto">
                  <a:xfrm>
                    <a:off x="816" y="1872"/>
                    <a:ext cx="1632" cy="1668"/>
                    <a:chOff x="876" y="1716"/>
                    <a:chExt cx="1632" cy="1668"/>
                  </a:xfrm>
                </p:grpSpPr>
                <p:sp>
                  <p:nvSpPr>
                    <p:cNvPr id="311" name="Freeform 52"/>
                    <p:cNvSpPr>
                      <a:spLocks/>
                    </p:cNvSpPr>
                    <p:nvPr/>
                  </p:nvSpPr>
                  <p:spPr bwMode="auto">
                    <a:xfrm>
                      <a:off x="1105" y="1927"/>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63500" cmpd="sng">
                      <a:solidFill>
                        <a:srgbClr val="00FF0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2" name="Freeform 53"/>
                    <p:cNvSpPr>
                      <a:spLocks/>
                    </p:cNvSpPr>
                    <p:nvPr/>
                  </p:nvSpPr>
                  <p:spPr bwMode="auto">
                    <a:xfrm>
                      <a:off x="877"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63500" cmpd="sng">
                      <a:solidFill>
                        <a:srgbClr val="00FF0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3" name="Freeform 54"/>
                    <p:cNvSpPr>
                      <a:spLocks/>
                    </p:cNvSpPr>
                    <p:nvPr/>
                  </p:nvSpPr>
                  <p:spPr bwMode="auto">
                    <a:xfrm>
                      <a:off x="991" y="1889"/>
                      <a:ext cx="125" cy="187"/>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63500" cap="flat" cmpd="sng">
                      <a:solidFill>
                        <a:srgbClr val="00FF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4" name="Freeform 55"/>
                    <p:cNvSpPr>
                      <a:spLocks/>
                    </p:cNvSpPr>
                    <p:nvPr/>
                  </p:nvSpPr>
                  <p:spPr bwMode="auto">
                    <a:xfrm>
                      <a:off x="1386" y="2661"/>
                      <a:ext cx="241" cy="386"/>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63500" cap="flat" cmpd="sng">
                      <a:solidFill>
                        <a:srgbClr val="00FF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5" name="Freeform 56"/>
                    <p:cNvSpPr>
                      <a:spLocks/>
                    </p:cNvSpPr>
                    <p:nvPr/>
                  </p:nvSpPr>
                  <p:spPr bwMode="auto">
                    <a:xfrm>
                      <a:off x="1989" y="3051"/>
                      <a:ext cx="516" cy="306"/>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63500" cap="flat" cmpd="sng">
                      <a:solidFill>
                        <a:srgbClr val="00FF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316" name="Group 57"/>
                    <p:cNvGrpSpPr>
                      <a:grpSpLocks/>
                    </p:cNvGrpSpPr>
                    <p:nvPr/>
                  </p:nvGrpSpPr>
                  <p:grpSpPr bwMode="auto">
                    <a:xfrm>
                      <a:off x="876" y="1716"/>
                      <a:ext cx="1632" cy="1668"/>
                      <a:chOff x="876" y="1716"/>
                      <a:chExt cx="1632" cy="1668"/>
                    </a:xfrm>
                  </p:grpSpPr>
                  <p:sp>
                    <p:nvSpPr>
                      <p:cNvPr id="317" name="Freeform 58"/>
                      <p:cNvSpPr>
                        <a:spLocks/>
                      </p:cNvSpPr>
                      <p:nvPr/>
                    </p:nvSpPr>
                    <p:spPr bwMode="auto">
                      <a:xfrm>
                        <a:off x="1105" y="1927"/>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5400" cmpd="sng">
                        <a:solidFill>
                          <a:srgbClr val="00660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8" name="Freeform 59"/>
                      <p:cNvSpPr>
                        <a:spLocks/>
                      </p:cNvSpPr>
                      <p:nvPr/>
                    </p:nvSpPr>
                    <p:spPr bwMode="auto">
                      <a:xfrm>
                        <a:off x="877"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5400" cmpd="sng">
                        <a:solidFill>
                          <a:srgbClr val="00660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19" name="Freeform 60"/>
                      <p:cNvSpPr>
                        <a:spLocks/>
                      </p:cNvSpPr>
                      <p:nvPr/>
                    </p:nvSpPr>
                    <p:spPr bwMode="auto">
                      <a:xfrm>
                        <a:off x="991" y="1889"/>
                        <a:ext cx="125" cy="187"/>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5400" cap="flat" cmpd="sng">
                        <a:solidFill>
                          <a:srgbClr val="0066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20" name="Freeform 61"/>
                      <p:cNvSpPr>
                        <a:spLocks/>
                      </p:cNvSpPr>
                      <p:nvPr/>
                    </p:nvSpPr>
                    <p:spPr bwMode="auto">
                      <a:xfrm>
                        <a:off x="1386" y="2661"/>
                        <a:ext cx="241" cy="386"/>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5400" cap="flat" cmpd="sng">
                        <a:solidFill>
                          <a:srgbClr val="0066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21" name="Freeform 62"/>
                      <p:cNvSpPr>
                        <a:spLocks/>
                      </p:cNvSpPr>
                      <p:nvPr/>
                    </p:nvSpPr>
                    <p:spPr bwMode="auto">
                      <a:xfrm>
                        <a:off x="1989" y="3051"/>
                        <a:ext cx="519" cy="333"/>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 ang="0">
                            <a:pos x="519" y="333"/>
                          </a:cxn>
                        </a:cxnLst>
                        <a:rect l="0" t="0" r="r" b="b"/>
                        <a:pathLst>
                          <a:path w="519" h="333">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lnTo>
                              <a:pt x="519" y="333"/>
                            </a:lnTo>
                          </a:path>
                        </a:pathLst>
                      </a:custGeom>
                      <a:noFill/>
                      <a:ln w="25400" cap="flat" cmpd="sng">
                        <a:solidFill>
                          <a:srgbClr val="0066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ndParaRPr>
                      </a:p>
                    </p:txBody>
                  </p:sp>
                </p:grpSp>
              </p:grpSp>
              <p:sp>
                <p:nvSpPr>
                  <p:cNvPr id="310" name="Rectangle 63"/>
                  <p:cNvSpPr>
                    <a:spLocks noChangeArrowheads="1"/>
                  </p:cNvSpPr>
                  <p:nvPr/>
                </p:nvSpPr>
                <p:spPr bwMode="auto">
                  <a:xfrm>
                    <a:off x="690" y="3118"/>
                    <a:ext cx="736" cy="279"/>
                  </a:xfrm>
                  <a:prstGeom prst="rect">
                    <a:avLst/>
                  </a:prstGeom>
                  <a:noFill/>
                  <a:ln w="9525">
                    <a:noFill/>
                    <a:miter lim="800000"/>
                    <a:headEnd/>
                    <a:tailEnd/>
                  </a:ln>
                  <a:effectLst/>
                </p:spPr>
                <p:txBody>
                  <a:bodyPr>
                    <a:spAutoFit/>
                  </a:bodyPr>
                  <a:lstStyle/>
                  <a:p>
                    <a:pPr algn="ctr">
                      <a:lnSpc>
                        <a:spcPct val="90000"/>
                      </a:lnSpc>
                      <a:defRPr/>
                    </a:pPr>
                    <a:r>
                      <a:rPr lang="en-US" sz="1350" dirty="0">
                        <a:effectLst>
                          <a:outerShdw blurRad="38100" dist="38100" dir="2700000" algn="tl">
                            <a:srgbClr val="C0C0C0"/>
                          </a:outerShdw>
                        </a:effectLst>
                        <a:latin typeface="Arial" charset="0"/>
                      </a:rPr>
                      <a:t>SWP</a:t>
                    </a:r>
                    <a:endParaRPr lang="en-US" sz="1500" dirty="0">
                      <a:effectLst>
                        <a:outerShdw blurRad="38100" dist="38100" dir="2700000" algn="tl">
                          <a:srgbClr val="C0C0C0"/>
                        </a:outerShdw>
                      </a:effectLst>
                      <a:latin typeface="Arial" charset="0"/>
                    </a:endParaRPr>
                  </a:p>
                </p:txBody>
              </p:sp>
            </p:grpSp>
            <p:grpSp>
              <p:nvGrpSpPr>
                <p:cNvPr id="304" name="Group 64"/>
                <p:cNvGrpSpPr>
                  <a:grpSpLocks/>
                </p:cNvGrpSpPr>
                <p:nvPr/>
              </p:nvGrpSpPr>
              <p:grpSpPr bwMode="auto">
                <a:xfrm>
                  <a:off x="1012" y="1394"/>
                  <a:ext cx="1468" cy="2191"/>
                  <a:chOff x="1172" y="1230"/>
                  <a:chExt cx="1468" cy="2191"/>
                </a:xfrm>
              </p:grpSpPr>
              <p:sp>
                <p:nvSpPr>
                  <p:cNvPr id="305" name="Oval 65"/>
                  <p:cNvSpPr>
                    <a:spLocks noChangeArrowheads="1"/>
                  </p:cNvSpPr>
                  <p:nvPr/>
                </p:nvSpPr>
                <p:spPr bwMode="auto">
                  <a:xfrm>
                    <a:off x="1172" y="1230"/>
                    <a:ext cx="124" cy="124"/>
                  </a:xfrm>
                  <a:prstGeom prst="ellipse">
                    <a:avLst/>
                  </a:prstGeom>
                  <a:solidFill>
                    <a:srgbClr val="006600"/>
                  </a:solidFill>
                  <a:ln w="12700">
                    <a:solidFill>
                      <a:srgbClr val="66FF33"/>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06" name="Oval 66"/>
                  <p:cNvSpPr>
                    <a:spLocks noChangeArrowheads="1"/>
                  </p:cNvSpPr>
                  <p:nvPr/>
                </p:nvSpPr>
                <p:spPr bwMode="auto">
                  <a:xfrm>
                    <a:off x="1233" y="2160"/>
                    <a:ext cx="123" cy="125"/>
                  </a:xfrm>
                  <a:prstGeom prst="ellipse">
                    <a:avLst/>
                  </a:prstGeom>
                  <a:solidFill>
                    <a:srgbClr val="006600"/>
                  </a:solidFill>
                  <a:ln w="12700">
                    <a:solidFill>
                      <a:srgbClr val="66FF33"/>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07" name="Oval 67"/>
                  <p:cNvSpPr>
                    <a:spLocks noChangeArrowheads="1"/>
                  </p:cNvSpPr>
                  <p:nvPr/>
                </p:nvSpPr>
                <p:spPr bwMode="auto">
                  <a:xfrm>
                    <a:off x="2106" y="3134"/>
                    <a:ext cx="84" cy="84"/>
                  </a:xfrm>
                  <a:prstGeom prst="ellipse">
                    <a:avLst/>
                  </a:prstGeom>
                  <a:solidFill>
                    <a:srgbClr val="006600"/>
                  </a:solidFill>
                  <a:ln w="12700">
                    <a:solidFill>
                      <a:srgbClr val="66FF33"/>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308" name="Oval 68"/>
                  <p:cNvSpPr>
                    <a:spLocks noChangeArrowheads="1"/>
                  </p:cNvSpPr>
                  <p:nvPr/>
                </p:nvSpPr>
                <p:spPr bwMode="auto">
                  <a:xfrm>
                    <a:off x="2563" y="3344"/>
                    <a:ext cx="77" cy="77"/>
                  </a:xfrm>
                  <a:prstGeom prst="ellipse">
                    <a:avLst/>
                  </a:prstGeom>
                  <a:solidFill>
                    <a:srgbClr val="006600"/>
                  </a:solidFill>
                  <a:ln w="12700">
                    <a:solidFill>
                      <a:srgbClr val="66FF33"/>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grpSp>
          </p:grpSp>
          <p:grpSp>
            <p:nvGrpSpPr>
              <p:cNvPr id="296" name="Group 69"/>
              <p:cNvGrpSpPr>
                <a:grpSpLocks/>
              </p:cNvGrpSpPr>
              <p:nvPr/>
            </p:nvGrpSpPr>
            <p:grpSpPr bwMode="auto">
              <a:xfrm>
                <a:off x="4999038" y="2125661"/>
                <a:ext cx="3605213" cy="2405063"/>
                <a:chOff x="3149" y="1339"/>
                <a:chExt cx="2271" cy="1515"/>
              </a:xfrm>
            </p:grpSpPr>
            <p:grpSp>
              <p:nvGrpSpPr>
                <p:cNvPr id="297" name="Group 70"/>
                <p:cNvGrpSpPr>
                  <a:grpSpLocks/>
                </p:cNvGrpSpPr>
                <p:nvPr/>
              </p:nvGrpSpPr>
              <p:grpSpPr bwMode="auto">
                <a:xfrm>
                  <a:off x="3149" y="1339"/>
                  <a:ext cx="2260" cy="1515"/>
                  <a:chOff x="2645" y="555"/>
                  <a:chExt cx="2907" cy="1912"/>
                </a:xfrm>
              </p:grpSpPr>
              <p:grpSp>
                <p:nvGrpSpPr>
                  <p:cNvPr id="299" name="Group 71"/>
                  <p:cNvGrpSpPr>
                    <a:grpSpLocks/>
                  </p:cNvGrpSpPr>
                  <p:nvPr/>
                </p:nvGrpSpPr>
                <p:grpSpPr bwMode="auto">
                  <a:xfrm>
                    <a:off x="2645" y="555"/>
                    <a:ext cx="2907" cy="1890"/>
                    <a:chOff x="2645" y="459"/>
                    <a:chExt cx="2907" cy="1890"/>
                  </a:xfrm>
                </p:grpSpPr>
                <p:pic>
                  <p:nvPicPr>
                    <p:cNvPr id="301" name="Picture 72" descr="Oroville-medres"/>
                    <p:cNvPicPr>
                      <a:picLocks noChangeAspect="1" noChangeArrowheads="1"/>
                    </p:cNvPicPr>
                    <p:nvPr/>
                  </p:nvPicPr>
                  <p:blipFill>
                    <a:blip r:embed="rId9" cstate="print">
                      <a:extLst>
                        <a:ext uri="{28A0092B-C50C-407E-A947-70E740481C1C}">
                          <a14:useLocalDpi xmlns:a14="http://schemas.microsoft.com/office/drawing/2010/main" val="0"/>
                        </a:ext>
                      </a:extLst>
                    </a:blip>
                    <a:srcRect r="1668" b="1151"/>
                    <a:stretch>
                      <a:fillRect/>
                    </a:stretch>
                  </p:blipFill>
                  <p:spPr bwMode="auto">
                    <a:xfrm>
                      <a:off x="2648" y="459"/>
                      <a:ext cx="2904"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 name="Text Box 73"/>
                    <p:cNvSpPr txBox="1">
                      <a:spLocks noChangeArrowheads="1"/>
                    </p:cNvSpPr>
                    <p:nvPr/>
                  </p:nvSpPr>
                  <p:spPr bwMode="auto">
                    <a:xfrm>
                      <a:off x="2645" y="638"/>
                      <a:ext cx="1122" cy="269"/>
                    </a:xfrm>
                    <a:prstGeom prst="rect">
                      <a:avLst/>
                    </a:prstGeom>
                    <a:noFill/>
                    <a:ln w="9525">
                      <a:noFill/>
                      <a:miter lim="800000"/>
                      <a:headEnd/>
                      <a:tailEnd/>
                    </a:ln>
                    <a:effectLst/>
                  </p:spPr>
                  <p:txBody>
                    <a:bodyPr wrap="none">
                      <a:spAutoFit/>
                    </a:bodyPr>
                    <a:lstStyle/>
                    <a:p>
                      <a:pPr algn="r">
                        <a:defRPr/>
                      </a:pPr>
                      <a:r>
                        <a:rPr lang="en-US" sz="1050">
                          <a:solidFill>
                            <a:srgbClr val="FFB80A"/>
                          </a:solidFill>
                          <a:latin typeface="Arial" charset="0"/>
                        </a:rPr>
                        <a:t>  Oroville Dam</a:t>
                      </a:r>
                      <a:endParaRPr lang="en-US" sz="900">
                        <a:solidFill>
                          <a:srgbClr val="FFB80A"/>
                        </a:solidFill>
                        <a:effectLst>
                          <a:outerShdw blurRad="38100" dist="38100" dir="2700000" algn="tl">
                            <a:srgbClr val="C0C0C0"/>
                          </a:outerShdw>
                        </a:effectLst>
                        <a:latin typeface="Arial" charset="0"/>
                      </a:endParaRPr>
                    </a:p>
                  </p:txBody>
                </p:sp>
              </p:grpSp>
              <p:pic>
                <p:nvPicPr>
                  <p:cNvPr id="300" name="Picture 74" descr="California Aqueduct near Hwy 5b"/>
                  <p:cNvPicPr>
                    <a:picLocks noChangeAspect="1" noChangeArrowheads="1"/>
                  </p:cNvPicPr>
                  <p:nvPr/>
                </p:nvPicPr>
                <p:blipFill>
                  <a:blip r:embed="rId10" cstate="print">
                    <a:extLst>
                      <a:ext uri="{28A0092B-C50C-407E-A947-70E740481C1C}">
                        <a14:useLocalDpi xmlns:a14="http://schemas.microsoft.com/office/drawing/2010/main" val="0"/>
                      </a:ext>
                    </a:extLst>
                  </a:blip>
                  <a:srcRect l="21602" r="27495" b="6566"/>
                  <a:stretch>
                    <a:fillRect/>
                  </a:stretch>
                </p:blipFill>
                <p:spPr bwMode="auto">
                  <a:xfrm>
                    <a:off x="4468" y="580"/>
                    <a:ext cx="1028" cy="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298" name="Text Box 75"/>
                <p:cNvSpPr txBox="1">
                  <a:spLocks noChangeArrowheads="1"/>
                </p:cNvSpPr>
                <p:nvPr/>
              </p:nvSpPr>
              <p:spPr bwMode="auto">
                <a:xfrm>
                  <a:off x="4604" y="1980"/>
                  <a:ext cx="816"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i="1">
                      <a:solidFill>
                        <a:srgbClr val="FFCC00"/>
                      </a:solidFill>
                      <a:latin typeface="Arial Narrow" pitchFamily="34" charset="0"/>
                      <a:ea typeface="ＭＳ Ｐゴシック" pitchFamily="64" charset="-128"/>
                    </a:defRPr>
                  </a:lvl1pPr>
                  <a:lvl2pPr marL="742950" indent="-285750">
                    <a:defRPr sz="3200" b="1" i="1">
                      <a:solidFill>
                        <a:srgbClr val="FFCC00"/>
                      </a:solidFill>
                      <a:latin typeface="Arial Narrow" pitchFamily="34" charset="0"/>
                      <a:ea typeface="ＭＳ Ｐゴシック" pitchFamily="64" charset="-128"/>
                    </a:defRPr>
                  </a:lvl2pPr>
                  <a:lvl3pPr marL="1143000" indent="-228600">
                    <a:defRPr sz="3200" b="1" i="1">
                      <a:solidFill>
                        <a:srgbClr val="FFCC00"/>
                      </a:solidFill>
                      <a:latin typeface="Arial Narrow" pitchFamily="34" charset="0"/>
                      <a:ea typeface="ＭＳ Ｐゴシック" pitchFamily="64" charset="-128"/>
                    </a:defRPr>
                  </a:lvl3pPr>
                  <a:lvl4pPr marL="1600200" indent="-228600">
                    <a:defRPr sz="3200" b="1" i="1">
                      <a:solidFill>
                        <a:srgbClr val="FFCC00"/>
                      </a:solidFill>
                      <a:latin typeface="Arial Narrow" pitchFamily="34" charset="0"/>
                      <a:ea typeface="ＭＳ Ｐゴシック" pitchFamily="64" charset="-128"/>
                    </a:defRPr>
                  </a:lvl4pPr>
                  <a:lvl5pPr marL="2057400" indent="-228600">
                    <a:defRPr sz="3200" b="1" i="1">
                      <a:solidFill>
                        <a:srgbClr val="FFCC00"/>
                      </a:solidFill>
                      <a:latin typeface="Arial Narrow" pitchFamily="34" charset="0"/>
                      <a:ea typeface="ＭＳ Ｐゴシック" pitchFamily="64" charset="-128"/>
                    </a:defRPr>
                  </a:lvl5pPr>
                  <a:lvl6pPr marL="2514600" indent="-228600" eaLnBrk="0" fontAlgn="base" hangingPunct="0">
                    <a:spcBef>
                      <a:spcPct val="0"/>
                    </a:spcBef>
                    <a:spcAft>
                      <a:spcPct val="0"/>
                    </a:spcAft>
                    <a:defRPr sz="3200" b="1" i="1">
                      <a:solidFill>
                        <a:srgbClr val="FFCC00"/>
                      </a:solidFill>
                      <a:latin typeface="Arial Narrow" pitchFamily="34" charset="0"/>
                      <a:ea typeface="ＭＳ Ｐゴシック" pitchFamily="64" charset="-128"/>
                    </a:defRPr>
                  </a:lvl6pPr>
                  <a:lvl7pPr marL="2971800" indent="-228600" eaLnBrk="0" fontAlgn="base" hangingPunct="0">
                    <a:spcBef>
                      <a:spcPct val="0"/>
                    </a:spcBef>
                    <a:spcAft>
                      <a:spcPct val="0"/>
                    </a:spcAft>
                    <a:defRPr sz="3200" b="1" i="1">
                      <a:solidFill>
                        <a:srgbClr val="FFCC00"/>
                      </a:solidFill>
                      <a:latin typeface="Arial Narrow" pitchFamily="34" charset="0"/>
                      <a:ea typeface="ＭＳ Ｐゴシック" pitchFamily="64" charset="-128"/>
                    </a:defRPr>
                  </a:lvl7pPr>
                  <a:lvl8pPr marL="3429000" indent="-228600" eaLnBrk="0" fontAlgn="base" hangingPunct="0">
                    <a:spcBef>
                      <a:spcPct val="0"/>
                    </a:spcBef>
                    <a:spcAft>
                      <a:spcPct val="0"/>
                    </a:spcAft>
                    <a:defRPr sz="3200" b="1" i="1">
                      <a:solidFill>
                        <a:srgbClr val="FFCC00"/>
                      </a:solidFill>
                      <a:latin typeface="Arial Narrow" pitchFamily="34" charset="0"/>
                      <a:ea typeface="ＭＳ Ｐゴシック" pitchFamily="64" charset="-128"/>
                    </a:defRPr>
                  </a:lvl8pPr>
                  <a:lvl9pPr marL="3886200" indent="-228600" eaLnBrk="0" fontAlgn="base" hangingPunct="0">
                    <a:spcBef>
                      <a:spcPct val="0"/>
                    </a:spcBef>
                    <a:spcAft>
                      <a:spcPct val="0"/>
                    </a:spcAft>
                    <a:defRPr sz="3200" b="1" i="1">
                      <a:solidFill>
                        <a:srgbClr val="FFCC00"/>
                      </a:solidFill>
                      <a:latin typeface="Arial Narrow" pitchFamily="34" charset="0"/>
                      <a:ea typeface="ＭＳ Ｐゴシック" pitchFamily="64" charset="-128"/>
                    </a:defRPr>
                  </a:lvl9pPr>
                </a:lstStyle>
                <a:p>
                  <a:pPr algn="ctr">
                    <a:lnSpc>
                      <a:spcPct val="90000"/>
                    </a:lnSpc>
                  </a:pPr>
                  <a:r>
                    <a:rPr lang="en-US" sz="900" i="0">
                      <a:solidFill>
                        <a:srgbClr val="FFB80A"/>
                      </a:solidFill>
                      <a:latin typeface="Arial" charset="0"/>
                    </a:rPr>
                    <a:t>California Aqueduct</a:t>
                  </a:r>
                </a:p>
              </p:txBody>
            </p:sp>
          </p:grpSp>
        </p:grpSp>
        <p:grpSp>
          <p:nvGrpSpPr>
            <p:cNvPr id="291" name="Group 47"/>
            <p:cNvGrpSpPr>
              <a:grpSpLocks/>
            </p:cNvGrpSpPr>
            <p:nvPr/>
          </p:nvGrpSpPr>
          <p:grpSpPr bwMode="auto">
            <a:xfrm>
              <a:off x="5086349" y="4906573"/>
              <a:ext cx="3498850" cy="1415258"/>
              <a:chOff x="5308600" y="4902200"/>
              <a:chExt cx="3498850" cy="1415258"/>
            </a:xfrm>
          </p:grpSpPr>
          <p:sp>
            <p:nvSpPr>
              <p:cNvPr id="292" name="Rectangle 291"/>
              <p:cNvSpPr/>
              <p:nvPr/>
            </p:nvSpPr>
            <p:spPr bwMode="auto">
              <a:xfrm>
                <a:off x="5308600" y="4902200"/>
                <a:ext cx="3314699" cy="492442"/>
              </a:xfrm>
              <a:prstGeom prst="rect">
                <a:avLst/>
              </a:prstGeom>
              <a:solidFill>
                <a:schemeClr val="bg1"/>
              </a:solidFill>
              <a:ln w="9525" cap="flat" cmpd="sng" algn="ctr">
                <a:noFill/>
                <a:prstDash val="solid"/>
                <a:round/>
                <a:headEnd type="none" w="med" len="med"/>
                <a:tailEnd type="none" w="med" len="me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294" name="Rectangle 76"/>
              <p:cNvSpPr>
                <a:spLocks noChangeArrowheads="1"/>
              </p:cNvSpPr>
              <p:nvPr/>
            </p:nvSpPr>
            <p:spPr bwMode="auto">
              <a:xfrm>
                <a:off x="5308600" y="5086351"/>
                <a:ext cx="3498850"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r>
                  <a:rPr lang="en-US" sz="1350" dirty="0"/>
                  <a:t>CA Dept. of Water Resources</a:t>
                </a:r>
              </a:p>
              <a:p>
                <a:r>
                  <a:rPr lang="en-US" sz="1350" dirty="0"/>
                  <a:t>State Water Project</a:t>
                </a:r>
              </a:p>
              <a:p>
                <a:r>
                  <a:rPr lang="en-US" sz="1350" dirty="0"/>
                  <a:t>1960 - Burns Porter Act</a:t>
                </a:r>
              </a:p>
              <a:p>
                <a:r>
                  <a:rPr lang="en-US" sz="1350" dirty="0"/>
                  <a:t>1973 - 1st water to </a:t>
                </a:r>
                <a:r>
                  <a:rPr lang="en-US" sz="1350" dirty="0" err="1"/>
                  <a:t>So.Cal</a:t>
                </a:r>
                <a:r>
                  <a:rPr lang="en-US" sz="1350" dirty="0"/>
                  <a:t>.</a:t>
                </a:r>
              </a:p>
            </p:txBody>
          </p:sp>
        </p:grpSp>
      </p:grpSp>
      <p:sp>
        <p:nvSpPr>
          <p:cNvPr id="322" name="Isosceles Triangle 321"/>
          <p:cNvSpPr/>
          <p:nvPr/>
        </p:nvSpPr>
        <p:spPr>
          <a:xfrm>
            <a:off x="1561729" y="3188076"/>
            <a:ext cx="783216" cy="811889"/>
          </a:xfrm>
          <a:prstGeom prst="triangl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10" name="Rectangle 14"/>
          <p:cNvSpPr txBox="1">
            <a:spLocks noChangeArrowheads="1"/>
          </p:cNvSpPr>
          <p:nvPr/>
        </p:nvSpPr>
        <p:spPr>
          <a:xfrm>
            <a:off x="610584" y="450985"/>
            <a:ext cx="7772400" cy="1096963"/>
          </a:xfrm>
          <a:prstGeom prst="rect">
            <a:avLst/>
          </a:prstGeom>
        </p:spPr>
        <p:txBody>
          <a:bodyPr>
            <a:normAutofit fontScale="90000" lnSpcReduction="2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auto">
              <a:spcAft>
                <a:spcPts val="0"/>
              </a:spcAft>
            </a:pPr>
            <a:r>
              <a:rPr lang="en-US" smtClean="0"/>
              <a:t>… Drives Water Development</a:t>
            </a:r>
            <a:br>
              <a:rPr lang="en-US" smtClean="0"/>
            </a:br>
            <a:endParaRPr lang="en-US" dirty="0"/>
          </a:p>
        </p:txBody>
      </p:sp>
      <p:sp>
        <p:nvSpPr>
          <p:cNvPr id="112" name="Slide Number Placeholder 2"/>
          <p:cNvSpPr>
            <a:spLocks noGrp="1"/>
          </p:cNvSpPr>
          <p:nvPr>
            <p:ph type="sldNum" sz="quarter" idx="12"/>
          </p:nvPr>
        </p:nvSpPr>
        <p:spPr>
          <a:xfrm>
            <a:off x="8531788" y="5648960"/>
            <a:ext cx="548640" cy="396240"/>
          </a:xfrm>
        </p:spPr>
        <p:txBody>
          <a:bodyPr/>
          <a:lstStyle/>
          <a:p>
            <a:pPr>
              <a:defRPr/>
            </a:pPr>
            <a:r>
              <a:rPr lang="en-US" dirty="0" smtClean="0"/>
              <a:t>6</a:t>
            </a:r>
            <a:endParaRPr lang="en-US" dirty="0"/>
          </a:p>
        </p:txBody>
      </p:sp>
    </p:spTree>
    <p:extLst>
      <p:ext uri="{BB962C8B-B14F-4D97-AF65-F5344CB8AC3E}">
        <p14:creationId xmlns:p14="http://schemas.microsoft.com/office/powerpoint/2010/main" val="3349951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322"/>
                                        </p:tgtEl>
                                        <p:attrNameLst>
                                          <p:attrName>style.visibility</p:attrName>
                                        </p:attrNameLst>
                                      </p:cBhvr>
                                      <p:to>
                                        <p:strVal val="visible"/>
                                      </p:to>
                                    </p:set>
                                    <p:animEffect transition="in" filter="fade">
                                      <p:cBhvr>
                                        <p:cTn id="23" dur="2000"/>
                                        <p:tgtEl>
                                          <p:spTgt spid="322"/>
                                        </p:tgtEl>
                                      </p:cBhvr>
                                    </p:animEffect>
                                    <p:anim calcmode="lin" valueType="num">
                                      <p:cBhvr>
                                        <p:cTn id="24" dur="2000" fill="hold"/>
                                        <p:tgtEl>
                                          <p:spTgt spid="322"/>
                                        </p:tgtEl>
                                        <p:attrNameLst>
                                          <p:attrName>ppt_w</p:attrName>
                                        </p:attrNameLst>
                                      </p:cBhvr>
                                      <p:tavLst>
                                        <p:tav tm="0" fmla="#ppt_w*sin(2.5*pi*$)">
                                          <p:val>
                                            <p:fltVal val="0"/>
                                          </p:val>
                                        </p:tav>
                                        <p:tav tm="100000">
                                          <p:val>
                                            <p:fltVal val="1"/>
                                          </p:val>
                                        </p:tav>
                                      </p:tavLst>
                                    </p:anim>
                                    <p:anim calcmode="lin" valueType="num">
                                      <p:cBhvr>
                                        <p:cTn id="25" dur="2000" fill="hold"/>
                                        <p:tgtEl>
                                          <p:spTgt spid="3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Delta Map blank"/>
          <p:cNvPicPr>
            <a:picLocks noChangeAspect="1" noChangeArrowheads="1"/>
          </p:cNvPicPr>
          <p:nvPr/>
        </p:nvPicPr>
        <p:blipFill>
          <a:blip r:embed="rId3" cstate="print">
            <a:lum bright="-10000"/>
          </a:blip>
          <a:srcRect/>
          <a:stretch>
            <a:fillRect/>
          </a:stretch>
        </p:blipFill>
        <p:spPr bwMode="ltGray">
          <a:xfrm>
            <a:off x="0" y="-45992"/>
            <a:ext cx="9144000" cy="6858000"/>
          </a:xfrm>
          <a:prstGeom prst="rect">
            <a:avLst/>
          </a:prstGeom>
          <a:noFill/>
          <a:ln w="9525">
            <a:noFill/>
            <a:miter lim="800000"/>
            <a:headEnd/>
            <a:tailEnd/>
          </a:ln>
          <a:effectLst>
            <a:outerShdw dist="35921" dir="2700000" algn="ctr" rotWithShape="0">
              <a:schemeClr val="tx1"/>
            </a:outerShdw>
          </a:effectLst>
        </p:spPr>
      </p:pic>
      <p:sp>
        <p:nvSpPr>
          <p:cNvPr id="140294" name="Rectangle 6"/>
          <p:cNvSpPr>
            <a:spLocks noChangeArrowheads="1"/>
          </p:cNvSpPr>
          <p:nvPr/>
        </p:nvSpPr>
        <p:spPr bwMode="invGray">
          <a:xfrm>
            <a:off x="5572126" y="1797784"/>
            <a:ext cx="3441394" cy="892552"/>
          </a:xfrm>
          <a:prstGeom prst="rect">
            <a:avLst/>
          </a:prstGeom>
          <a:noFill/>
          <a:ln w="38100">
            <a:noFill/>
            <a:miter lim="800000"/>
            <a:headEnd/>
            <a:tailEnd/>
          </a:ln>
          <a:effectLst/>
        </p:spPr>
        <p:txBody>
          <a:bodyPr>
            <a:spAutoFit/>
          </a:bodyPr>
          <a:lstStyle/>
          <a:p>
            <a:pPr>
              <a:spcBef>
                <a:spcPct val="50000"/>
              </a:spcBef>
              <a:defRPr/>
            </a:pPr>
            <a:r>
              <a:rPr lang="en-US" sz="2800" b="1" spc="-150" dirty="0" smtClean="0">
                <a:ln>
                  <a:solidFill>
                    <a:schemeClr val="bg1"/>
                  </a:solidFill>
                </a:ln>
                <a:latin typeface="Arial" charset="0"/>
                <a:ea typeface="Geneva" pitchFamily="-96" charset="0"/>
                <a:cs typeface="Geneva" pitchFamily="-96" charset="0"/>
              </a:rPr>
              <a:t>Sacramento </a:t>
            </a:r>
            <a:r>
              <a:rPr lang="en-US" sz="2800" b="1" spc="-150" dirty="0">
                <a:ln>
                  <a:solidFill>
                    <a:schemeClr val="bg1"/>
                  </a:solidFill>
                </a:ln>
                <a:latin typeface="Arial" charset="0"/>
                <a:ea typeface="Geneva" pitchFamily="-96" charset="0"/>
                <a:cs typeface="Geneva" pitchFamily="-96" charset="0"/>
              </a:rPr>
              <a:t>River</a:t>
            </a:r>
            <a:r>
              <a:rPr lang="en-US" sz="2800" u="sng" dirty="0">
                <a:solidFill>
                  <a:schemeClr val="tx2"/>
                </a:solidFill>
                <a:effectLst>
                  <a:outerShdw blurRad="38100" dist="38100" dir="2700000" algn="tl">
                    <a:srgbClr val="000000">
                      <a:alpha val="43137"/>
                    </a:srgbClr>
                  </a:outerShdw>
                </a:effectLst>
                <a:latin typeface="Arial" charset="0"/>
                <a:ea typeface="Geneva" pitchFamily="-96" charset="0"/>
                <a:cs typeface="Geneva" pitchFamily="-96" charset="0"/>
              </a:rPr>
              <a:t/>
            </a:r>
            <a:br>
              <a:rPr lang="en-US" sz="2800" u="sng" dirty="0">
                <a:solidFill>
                  <a:schemeClr val="tx2"/>
                </a:solidFill>
                <a:effectLst>
                  <a:outerShdw blurRad="38100" dist="38100" dir="2700000" algn="tl">
                    <a:srgbClr val="000000">
                      <a:alpha val="43137"/>
                    </a:srgbClr>
                  </a:outerShdw>
                </a:effectLst>
                <a:latin typeface="Arial" charset="0"/>
                <a:ea typeface="Geneva" pitchFamily="-96" charset="0"/>
                <a:cs typeface="Geneva" pitchFamily="-96" charset="0"/>
              </a:rPr>
            </a:br>
            <a:endParaRPr lang="en-US" sz="2400" b="1" u="sng" spc="-150" dirty="0">
              <a:ln>
                <a:solidFill>
                  <a:schemeClr val="bg1"/>
                </a:solidFill>
              </a:ln>
              <a:latin typeface="Arial" charset="0"/>
              <a:ea typeface="Geneva" pitchFamily="-96" charset="0"/>
              <a:cs typeface="Geneva" pitchFamily="-96" charset="0"/>
            </a:endParaRPr>
          </a:p>
        </p:txBody>
      </p:sp>
      <p:sp>
        <p:nvSpPr>
          <p:cNvPr id="140295" name="Oval 7"/>
          <p:cNvSpPr>
            <a:spLocks noChangeArrowheads="1"/>
          </p:cNvSpPr>
          <p:nvPr/>
        </p:nvSpPr>
        <p:spPr bwMode="invGray">
          <a:xfrm>
            <a:off x="5041510" y="1638300"/>
            <a:ext cx="421395" cy="381000"/>
          </a:xfrm>
          <a:prstGeom prst="ellipse">
            <a:avLst/>
          </a:prstGeom>
          <a:solidFill>
            <a:srgbClr val="0000FF"/>
          </a:solidFill>
          <a:ln w="9525">
            <a:solidFill>
              <a:schemeClr val="tx1"/>
            </a:solidFill>
            <a:round/>
            <a:headEnd/>
            <a:tailEnd/>
          </a:ln>
          <a:effectLst>
            <a:outerShdw dist="35921" dir="2700000" algn="ctr" rotWithShape="0">
              <a:schemeClr val="tx1"/>
            </a:outerShdw>
          </a:effectLst>
        </p:spPr>
        <p:txBody>
          <a:bodyPr wrap="none" anchor="ctr"/>
          <a:lstStyle/>
          <a:p>
            <a:pPr algn="ctr" eaLnBrk="0" hangingPunct="0">
              <a:spcBef>
                <a:spcPct val="50000"/>
              </a:spcBef>
              <a:defRPr/>
            </a:pPr>
            <a:r>
              <a:rPr lang="en-US" sz="2400" b="1" dirty="0">
                <a:effectLst>
                  <a:outerShdw blurRad="38100" dist="38100" dir="2700000" algn="tl">
                    <a:srgbClr val="000000"/>
                  </a:outerShdw>
                </a:effectLst>
                <a:latin typeface="Arial" charset="0"/>
                <a:ea typeface="Geneva" pitchFamily="-96" charset="0"/>
                <a:cs typeface="Geneva" pitchFamily="-96" charset="0"/>
              </a:rPr>
              <a:t>1</a:t>
            </a:r>
          </a:p>
        </p:txBody>
      </p:sp>
      <p:grpSp>
        <p:nvGrpSpPr>
          <p:cNvPr id="3" name="Group 8"/>
          <p:cNvGrpSpPr>
            <a:grpSpLocks/>
          </p:cNvGrpSpPr>
          <p:nvPr/>
        </p:nvGrpSpPr>
        <p:grpSpPr bwMode="auto">
          <a:xfrm>
            <a:off x="6718300" y="3540125"/>
            <a:ext cx="2295220" cy="1384300"/>
            <a:chOff x="4232" y="2230"/>
            <a:chExt cx="1512" cy="872"/>
          </a:xfrm>
        </p:grpSpPr>
        <p:sp>
          <p:nvSpPr>
            <p:cNvPr id="140297" name="Rectangle 9"/>
            <p:cNvSpPr>
              <a:spLocks noChangeArrowheads="1"/>
            </p:cNvSpPr>
            <p:nvPr/>
          </p:nvSpPr>
          <p:spPr bwMode="invGray">
            <a:xfrm>
              <a:off x="4552" y="2230"/>
              <a:ext cx="1192" cy="872"/>
            </a:xfrm>
            <a:prstGeom prst="rect">
              <a:avLst/>
            </a:prstGeom>
            <a:noFill/>
            <a:ln w="38100">
              <a:noFill/>
              <a:miter lim="800000"/>
              <a:headEnd/>
              <a:tailEnd/>
            </a:ln>
            <a:effectLst/>
          </p:spPr>
          <p:txBody>
            <a:bodyPr>
              <a:spAutoFit/>
            </a:bodyPr>
            <a:lstStyle/>
            <a:p>
              <a:pPr algn="ctr">
                <a:spcBef>
                  <a:spcPct val="50000"/>
                </a:spcBef>
                <a:defRPr/>
              </a:pPr>
              <a:r>
                <a:rPr lang="en-US" sz="2800" b="1" spc="-150" dirty="0">
                  <a:ln>
                    <a:solidFill>
                      <a:schemeClr val="bg1"/>
                    </a:solidFill>
                  </a:ln>
                  <a:latin typeface="Arial" charset="0"/>
                  <a:ea typeface="Geneva" pitchFamily="-96" charset="0"/>
                  <a:cs typeface="Geneva" pitchFamily="-96" charset="0"/>
                </a:rPr>
                <a:t>San</a:t>
              </a:r>
              <a:br>
                <a:rPr lang="en-US" sz="2800" b="1" spc="-150" dirty="0">
                  <a:ln>
                    <a:solidFill>
                      <a:schemeClr val="bg1"/>
                    </a:solidFill>
                  </a:ln>
                  <a:latin typeface="Arial" charset="0"/>
                  <a:ea typeface="Geneva" pitchFamily="-96" charset="0"/>
                  <a:cs typeface="Geneva" pitchFamily="-96" charset="0"/>
                </a:rPr>
              </a:br>
              <a:r>
                <a:rPr lang="en-US" sz="2800" b="1" spc="-150" dirty="0">
                  <a:ln>
                    <a:solidFill>
                      <a:schemeClr val="bg1"/>
                    </a:solidFill>
                  </a:ln>
                  <a:latin typeface="Arial" charset="0"/>
                  <a:ea typeface="Geneva" pitchFamily="-96" charset="0"/>
                  <a:cs typeface="Geneva" pitchFamily="-96" charset="0"/>
                </a:rPr>
                <a:t>Joaquin River</a:t>
              </a:r>
            </a:p>
          </p:txBody>
        </p:sp>
        <p:sp>
          <p:nvSpPr>
            <p:cNvPr id="140298" name="Oval 10"/>
            <p:cNvSpPr>
              <a:spLocks noChangeArrowheads="1"/>
            </p:cNvSpPr>
            <p:nvPr/>
          </p:nvSpPr>
          <p:spPr bwMode="invGray">
            <a:xfrm>
              <a:off x="4232" y="2546"/>
              <a:ext cx="288" cy="240"/>
            </a:xfrm>
            <a:prstGeom prst="ellipse">
              <a:avLst/>
            </a:prstGeom>
            <a:solidFill>
              <a:srgbClr val="0000FF"/>
            </a:solidFill>
            <a:ln w="9525">
              <a:solidFill>
                <a:schemeClr val="tx1"/>
              </a:solidFill>
              <a:round/>
              <a:headEnd/>
              <a:tailEnd/>
            </a:ln>
            <a:effectLst>
              <a:outerShdw dist="35921" dir="2700000" algn="ctr" rotWithShape="0">
                <a:schemeClr val="tx1"/>
              </a:outerShdw>
            </a:effectLst>
          </p:spPr>
          <p:txBody>
            <a:bodyPr wrap="none" anchor="ctr"/>
            <a:lstStyle/>
            <a:p>
              <a:pPr algn="ctr" eaLnBrk="0" hangingPunct="0">
                <a:spcBef>
                  <a:spcPct val="50000"/>
                </a:spcBef>
                <a:defRPr/>
              </a:pPr>
              <a:r>
                <a:rPr lang="en-US" sz="2400" b="1" dirty="0">
                  <a:effectLst>
                    <a:outerShdw blurRad="38100" dist="38100" dir="2700000" algn="tl">
                      <a:srgbClr val="000000"/>
                    </a:outerShdw>
                  </a:effectLst>
                  <a:latin typeface="Arial" charset="0"/>
                  <a:ea typeface="Geneva" pitchFamily="-96" charset="0"/>
                  <a:cs typeface="Geneva" pitchFamily="-96" charset="0"/>
                </a:rPr>
                <a:t>2</a:t>
              </a:r>
            </a:p>
          </p:txBody>
        </p:sp>
      </p:grpSp>
      <p:grpSp>
        <p:nvGrpSpPr>
          <p:cNvPr id="4" name="Group 11"/>
          <p:cNvGrpSpPr>
            <a:grpSpLocks/>
          </p:cNvGrpSpPr>
          <p:nvPr/>
        </p:nvGrpSpPr>
        <p:grpSpPr bwMode="auto">
          <a:xfrm>
            <a:off x="4686300" y="4071938"/>
            <a:ext cx="4457700" cy="2395537"/>
            <a:chOff x="2952" y="2565"/>
            <a:chExt cx="2808" cy="1509"/>
          </a:xfrm>
        </p:grpSpPr>
        <p:sp>
          <p:nvSpPr>
            <p:cNvPr id="140300" name="Freeform 12"/>
            <p:cNvSpPr>
              <a:spLocks/>
            </p:cNvSpPr>
            <p:nvPr/>
          </p:nvSpPr>
          <p:spPr bwMode="auto">
            <a:xfrm>
              <a:off x="3621" y="3290"/>
              <a:ext cx="1812" cy="619"/>
            </a:xfrm>
            <a:custGeom>
              <a:avLst/>
              <a:gdLst/>
              <a:ahLst/>
              <a:cxnLst>
                <a:cxn ang="0">
                  <a:pos x="0" y="13"/>
                </a:cxn>
                <a:cxn ang="0">
                  <a:pos x="210" y="58"/>
                </a:cxn>
                <a:cxn ang="0">
                  <a:pos x="423" y="4"/>
                </a:cxn>
                <a:cxn ang="0">
                  <a:pos x="633" y="34"/>
                </a:cxn>
                <a:cxn ang="0">
                  <a:pos x="846" y="43"/>
                </a:cxn>
                <a:cxn ang="0">
                  <a:pos x="1038" y="148"/>
                </a:cxn>
                <a:cxn ang="0">
                  <a:pos x="1065" y="295"/>
                </a:cxn>
                <a:cxn ang="0">
                  <a:pos x="1050" y="430"/>
                </a:cxn>
                <a:cxn ang="0">
                  <a:pos x="1158" y="469"/>
                </a:cxn>
                <a:cxn ang="0">
                  <a:pos x="1587" y="514"/>
                </a:cxn>
                <a:cxn ang="0">
                  <a:pos x="1677" y="559"/>
                </a:cxn>
                <a:cxn ang="0">
                  <a:pos x="1812" y="619"/>
                </a:cxn>
              </a:cxnLst>
              <a:rect l="0" t="0" r="r" b="b"/>
              <a:pathLst>
                <a:path w="1812" h="619">
                  <a:moveTo>
                    <a:pt x="0" y="13"/>
                  </a:moveTo>
                  <a:lnTo>
                    <a:pt x="210" y="58"/>
                  </a:lnTo>
                  <a:cubicBezTo>
                    <a:pt x="280" y="57"/>
                    <a:pt x="353" y="8"/>
                    <a:pt x="423" y="4"/>
                  </a:cubicBezTo>
                  <a:cubicBezTo>
                    <a:pt x="493" y="0"/>
                    <a:pt x="563" y="28"/>
                    <a:pt x="633" y="34"/>
                  </a:cubicBezTo>
                  <a:lnTo>
                    <a:pt x="846" y="43"/>
                  </a:lnTo>
                  <a:cubicBezTo>
                    <a:pt x="913" y="62"/>
                    <a:pt x="1002" y="106"/>
                    <a:pt x="1038" y="148"/>
                  </a:cubicBezTo>
                  <a:cubicBezTo>
                    <a:pt x="1074" y="190"/>
                    <a:pt x="1063" y="248"/>
                    <a:pt x="1065" y="295"/>
                  </a:cubicBezTo>
                  <a:lnTo>
                    <a:pt x="1050" y="430"/>
                  </a:lnTo>
                  <a:lnTo>
                    <a:pt x="1158" y="469"/>
                  </a:lnTo>
                  <a:cubicBezTo>
                    <a:pt x="1247" y="483"/>
                    <a:pt x="1501" y="499"/>
                    <a:pt x="1587" y="514"/>
                  </a:cubicBezTo>
                  <a:cubicBezTo>
                    <a:pt x="1673" y="529"/>
                    <a:pt x="1639" y="542"/>
                    <a:pt x="1677" y="559"/>
                  </a:cubicBezTo>
                  <a:cubicBezTo>
                    <a:pt x="1715" y="576"/>
                    <a:pt x="1784" y="607"/>
                    <a:pt x="1812" y="619"/>
                  </a:cubicBezTo>
                </a:path>
              </a:pathLst>
            </a:custGeom>
            <a:noFill/>
            <a:ln w="57150" cap="flat" cmpd="sng">
              <a:solidFill>
                <a:srgbClr val="3399FF"/>
              </a:solidFill>
              <a:prstDash val="solid"/>
              <a:round/>
              <a:headEnd type="triangle" w="med" len="med"/>
              <a:tailEnd type="none" w="med" len="med"/>
            </a:ln>
            <a:effectLst>
              <a:outerShdw dist="35921" dir="2700000" algn="ctr" rotWithShape="0">
                <a:schemeClr val="tx1"/>
              </a:outerShdw>
            </a:effectLst>
          </p:spPr>
          <p:txBody>
            <a:bodyPr rot="10800000" vert="eaVert" wrap="none">
              <a:spAutoFit/>
            </a:bodyPr>
            <a:lstStyle/>
            <a:p>
              <a:pPr eaLnBrk="0" hangingPunct="0">
                <a:defRPr/>
              </a:pPr>
              <a:endParaRPr lang="en-US" sz="2400">
                <a:latin typeface="Arial" charset="0"/>
                <a:ea typeface="Geneva" pitchFamily="-96" charset="0"/>
                <a:cs typeface="Geneva" pitchFamily="-96" charset="0"/>
              </a:endParaRPr>
            </a:p>
          </p:txBody>
        </p:sp>
        <p:sp>
          <p:nvSpPr>
            <p:cNvPr id="140301" name="Freeform 13"/>
            <p:cNvSpPr>
              <a:spLocks/>
            </p:cNvSpPr>
            <p:nvPr/>
          </p:nvSpPr>
          <p:spPr bwMode="auto">
            <a:xfrm>
              <a:off x="2952" y="3684"/>
              <a:ext cx="1860" cy="168"/>
            </a:xfrm>
            <a:custGeom>
              <a:avLst/>
              <a:gdLst/>
              <a:ahLst/>
              <a:cxnLst>
                <a:cxn ang="0">
                  <a:pos x="0" y="0"/>
                </a:cxn>
                <a:cxn ang="0">
                  <a:pos x="186" y="66"/>
                </a:cxn>
                <a:cxn ang="0">
                  <a:pos x="348" y="75"/>
                </a:cxn>
                <a:cxn ang="0">
                  <a:pos x="1401" y="84"/>
                </a:cxn>
                <a:cxn ang="0">
                  <a:pos x="1551" y="159"/>
                </a:cxn>
                <a:cxn ang="0">
                  <a:pos x="1755" y="168"/>
                </a:cxn>
                <a:cxn ang="0">
                  <a:pos x="1860" y="87"/>
                </a:cxn>
              </a:cxnLst>
              <a:rect l="0" t="0" r="r" b="b"/>
              <a:pathLst>
                <a:path w="1860" h="168">
                  <a:moveTo>
                    <a:pt x="0" y="0"/>
                  </a:moveTo>
                  <a:lnTo>
                    <a:pt x="186" y="66"/>
                  </a:lnTo>
                  <a:lnTo>
                    <a:pt x="348" y="75"/>
                  </a:lnTo>
                  <a:cubicBezTo>
                    <a:pt x="550" y="78"/>
                    <a:pt x="1201" y="70"/>
                    <a:pt x="1401" y="84"/>
                  </a:cubicBezTo>
                  <a:cubicBezTo>
                    <a:pt x="1560" y="159"/>
                    <a:pt x="1492" y="145"/>
                    <a:pt x="1551" y="159"/>
                  </a:cubicBezTo>
                  <a:lnTo>
                    <a:pt x="1755" y="168"/>
                  </a:lnTo>
                  <a:lnTo>
                    <a:pt x="1860" y="87"/>
                  </a:lnTo>
                </a:path>
              </a:pathLst>
            </a:custGeom>
            <a:noFill/>
            <a:ln w="57150" cap="flat" cmpd="sng">
              <a:solidFill>
                <a:srgbClr val="3399FF"/>
              </a:solidFill>
              <a:prstDash val="solid"/>
              <a:round/>
              <a:headEnd type="triangle" w="med" len="med"/>
              <a:tailEnd type="none" w="med" len="med"/>
            </a:ln>
            <a:effectLst>
              <a:outerShdw dist="35921" dir="2700000" algn="ctr" rotWithShape="0">
                <a:srgbClr val="000000"/>
              </a:outerShdw>
            </a:effectLst>
          </p:spPr>
          <p:txBody>
            <a:bodyPr rot="10800000" vert="eaVert" wrap="none">
              <a:spAutoFit/>
            </a:bodyPr>
            <a:lstStyle/>
            <a:p>
              <a:pPr eaLnBrk="0" hangingPunct="0">
                <a:defRPr/>
              </a:pPr>
              <a:endParaRPr lang="en-US" sz="2400">
                <a:latin typeface="Arial" charset="0"/>
                <a:ea typeface="Geneva" pitchFamily="-96" charset="0"/>
                <a:cs typeface="Geneva" pitchFamily="-96" charset="0"/>
              </a:endParaRPr>
            </a:p>
          </p:txBody>
        </p:sp>
        <p:sp>
          <p:nvSpPr>
            <p:cNvPr id="140302" name="Freeform 14"/>
            <p:cNvSpPr>
              <a:spLocks/>
            </p:cNvSpPr>
            <p:nvPr/>
          </p:nvSpPr>
          <p:spPr bwMode="auto">
            <a:xfrm>
              <a:off x="3507" y="2565"/>
              <a:ext cx="2253" cy="1509"/>
            </a:xfrm>
            <a:custGeom>
              <a:avLst/>
              <a:gdLst/>
              <a:ahLst/>
              <a:cxnLst>
                <a:cxn ang="0">
                  <a:pos x="2115" y="1481"/>
                </a:cxn>
                <a:cxn ang="0">
                  <a:pos x="2093" y="1425"/>
                </a:cxn>
                <a:cxn ang="0">
                  <a:pos x="2047" y="1373"/>
                </a:cxn>
                <a:cxn ang="0">
                  <a:pos x="1939" y="1357"/>
                </a:cxn>
                <a:cxn ang="0">
                  <a:pos x="1931" y="1297"/>
                </a:cxn>
                <a:cxn ang="0">
                  <a:pos x="1993" y="1209"/>
                </a:cxn>
                <a:cxn ang="0">
                  <a:pos x="1859" y="1125"/>
                </a:cxn>
                <a:cxn ang="0">
                  <a:pos x="1739" y="1039"/>
                </a:cxn>
                <a:cxn ang="0">
                  <a:pos x="1741" y="966"/>
                </a:cxn>
                <a:cxn ang="0">
                  <a:pos x="1591" y="851"/>
                </a:cxn>
                <a:cxn ang="0">
                  <a:pos x="1579" y="732"/>
                </a:cxn>
                <a:cxn ang="0">
                  <a:pos x="1582" y="609"/>
                </a:cxn>
                <a:cxn ang="0">
                  <a:pos x="1353" y="507"/>
                </a:cxn>
                <a:cxn ang="0">
                  <a:pos x="1197" y="441"/>
                </a:cxn>
                <a:cxn ang="0">
                  <a:pos x="1059" y="360"/>
                </a:cxn>
                <a:cxn ang="0">
                  <a:pos x="931" y="307"/>
                </a:cxn>
                <a:cxn ang="0">
                  <a:pos x="777" y="269"/>
                </a:cxn>
                <a:cxn ang="0">
                  <a:pos x="575" y="213"/>
                </a:cxn>
                <a:cxn ang="0">
                  <a:pos x="305" y="135"/>
                </a:cxn>
                <a:cxn ang="0">
                  <a:pos x="102" y="81"/>
                </a:cxn>
                <a:cxn ang="0">
                  <a:pos x="0" y="57"/>
                </a:cxn>
                <a:cxn ang="0">
                  <a:pos x="81" y="36"/>
                </a:cxn>
                <a:cxn ang="0">
                  <a:pos x="201" y="36"/>
                </a:cxn>
                <a:cxn ang="0">
                  <a:pos x="315" y="93"/>
                </a:cxn>
                <a:cxn ang="0">
                  <a:pos x="462" y="180"/>
                </a:cxn>
                <a:cxn ang="0">
                  <a:pos x="691" y="205"/>
                </a:cxn>
                <a:cxn ang="0">
                  <a:pos x="907" y="265"/>
                </a:cxn>
                <a:cxn ang="0">
                  <a:pos x="1107" y="323"/>
                </a:cxn>
                <a:cxn ang="0">
                  <a:pos x="1191" y="405"/>
                </a:cxn>
                <a:cxn ang="0">
                  <a:pos x="1397" y="475"/>
                </a:cxn>
                <a:cxn ang="0">
                  <a:pos x="1636" y="606"/>
                </a:cxn>
                <a:cxn ang="0">
                  <a:pos x="1630" y="738"/>
                </a:cxn>
                <a:cxn ang="0">
                  <a:pos x="1635" y="853"/>
                </a:cxn>
                <a:cxn ang="0">
                  <a:pos x="1801" y="960"/>
                </a:cxn>
                <a:cxn ang="0">
                  <a:pos x="1777" y="1037"/>
                </a:cxn>
                <a:cxn ang="0">
                  <a:pos x="1911" y="1125"/>
                </a:cxn>
                <a:cxn ang="0">
                  <a:pos x="2051" y="1213"/>
                </a:cxn>
                <a:cxn ang="0">
                  <a:pos x="1975" y="1307"/>
                </a:cxn>
                <a:cxn ang="0">
                  <a:pos x="1979" y="1345"/>
                </a:cxn>
                <a:cxn ang="0">
                  <a:pos x="2093" y="1371"/>
                </a:cxn>
                <a:cxn ang="0">
                  <a:pos x="2145" y="1421"/>
                </a:cxn>
                <a:cxn ang="0">
                  <a:pos x="2159" y="1475"/>
                </a:cxn>
              </a:cxnLst>
              <a:rect l="0" t="0" r="r" b="b"/>
              <a:pathLst>
                <a:path w="2253" h="1509">
                  <a:moveTo>
                    <a:pt x="2207" y="1509"/>
                  </a:moveTo>
                  <a:cubicBezTo>
                    <a:pt x="2163" y="1498"/>
                    <a:pt x="2148" y="1496"/>
                    <a:pt x="2115" y="1481"/>
                  </a:cubicBezTo>
                  <a:cubicBezTo>
                    <a:pt x="2100" y="1472"/>
                    <a:pt x="2150" y="1455"/>
                    <a:pt x="2145" y="1449"/>
                  </a:cubicBezTo>
                  <a:cubicBezTo>
                    <a:pt x="2141" y="1440"/>
                    <a:pt x="2108" y="1432"/>
                    <a:pt x="2093" y="1425"/>
                  </a:cubicBezTo>
                  <a:cubicBezTo>
                    <a:pt x="2114" y="1414"/>
                    <a:pt x="2010" y="1417"/>
                    <a:pt x="2056" y="1408"/>
                  </a:cubicBezTo>
                  <a:cubicBezTo>
                    <a:pt x="2049" y="1396"/>
                    <a:pt x="2025" y="1381"/>
                    <a:pt x="2047" y="1373"/>
                  </a:cubicBezTo>
                  <a:cubicBezTo>
                    <a:pt x="2038" y="1365"/>
                    <a:pt x="2019" y="1364"/>
                    <a:pt x="2001" y="1361"/>
                  </a:cubicBezTo>
                  <a:cubicBezTo>
                    <a:pt x="1983" y="1358"/>
                    <a:pt x="1963" y="1364"/>
                    <a:pt x="1939" y="1357"/>
                  </a:cubicBezTo>
                  <a:cubicBezTo>
                    <a:pt x="1915" y="1350"/>
                    <a:pt x="1860" y="1331"/>
                    <a:pt x="1859" y="1321"/>
                  </a:cubicBezTo>
                  <a:cubicBezTo>
                    <a:pt x="1858" y="1311"/>
                    <a:pt x="1923" y="1309"/>
                    <a:pt x="1931" y="1297"/>
                  </a:cubicBezTo>
                  <a:cubicBezTo>
                    <a:pt x="1939" y="1285"/>
                    <a:pt x="1895" y="1266"/>
                    <a:pt x="1905" y="1251"/>
                  </a:cubicBezTo>
                  <a:cubicBezTo>
                    <a:pt x="1910" y="1241"/>
                    <a:pt x="1951" y="1226"/>
                    <a:pt x="1993" y="1209"/>
                  </a:cubicBezTo>
                  <a:cubicBezTo>
                    <a:pt x="2002" y="1198"/>
                    <a:pt x="1983" y="1197"/>
                    <a:pt x="1961" y="1183"/>
                  </a:cubicBezTo>
                  <a:cubicBezTo>
                    <a:pt x="1939" y="1169"/>
                    <a:pt x="1889" y="1145"/>
                    <a:pt x="1859" y="1125"/>
                  </a:cubicBezTo>
                  <a:cubicBezTo>
                    <a:pt x="1829" y="1105"/>
                    <a:pt x="1801" y="1075"/>
                    <a:pt x="1781" y="1061"/>
                  </a:cubicBezTo>
                  <a:cubicBezTo>
                    <a:pt x="1767" y="1051"/>
                    <a:pt x="1749" y="1050"/>
                    <a:pt x="1739" y="1039"/>
                  </a:cubicBezTo>
                  <a:cubicBezTo>
                    <a:pt x="1729" y="1028"/>
                    <a:pt x="1723" y="1009"/>
                    <a:pt x="1723" y="997"/>
                  </a:cubicBezTo>
                  <a:cubicBezTo>
                    <a:pt x="1723" y="985"/>
                    <a:pt x="1743" y="974"/>
                    <a:pt x="1741" y="966"/>
                  </a:cubicBezTo>
                  <a:cubicBezTo>
                    <a:pt x="1731" y="954"/>
                    <a:pt x="1692" y="942"/>
                    <a:pt x="1663" y="923"/>
                  </a:cubicBezTo>
                  <a:cubicBezTo>
                    <a:pt x="1634" y="904"/>
                    <a:pt x="1607" y="886"/>
                    <a:pt x="1591" y="851"/>
                  </a:cubicBezTo>
                  <a:cubicBezTo>
                    <a:pt x="1576" y="828"/>
                    <a:pt x="1575" y="803"/>
                    <a:pt x="1573" y="783"/>
                  </a:cubicBezTo>
                  <a:cubicBezTo>
                    <a:pt x="1571" y="763"/>
                    <a:pt x="1579" y="753"/>
                    <a:pt x="1579" y="732"/>
                  </a:cubicBezTo>
                  <a:cubicBezTo>
                    <a:pt x="1579" y="711"/>
                    <a:pt x="1576" y="677"/>
                    <a:pt x="1576" y="657"/>
                  </a:cubicBezTo>
                  <a:cubicBezTo>
                    <a:pt x="1576" y="637"/>
                    <a:pt x="1600" y="631"/>
                    <a:pt x="1582" y="609"/>
                  </a:cubicBezTo>
                  <a:cubicBezTo>
                    <a:pt x="1561" y="585"/>
                    <a:pt x="1499" y="548"/>
                    <a:pt x="1469" y="523"/>
                  </a:cubicBezTo>
                  <a:cubicBezTo>
                    <a:pt x="1438" y="499"/>
                    <a:pt x="1395" y="503"/>
                    <a:pt x="1353" y="507"/>
                  </a:cubicBezTo>
                  <a:cubicBezTo>
                    <a:pt x="1281" y="507"/>
                    <a:pt x="1301" y="464"/>
                    <a:pt x="1287" y="456"/>
                  </a:cubicBezTo>
                  <a:cubicBezTo>
                    <a:pt x="1233" y="440"/>
                    <a:pt x="1257" y="450"/>
                    <a:pt x="1197" y="441"/>
                  </a:cubicBezTo>
                  <a:cubicBezTo>
                    <a:pt x="1140" y="438"/>
                    <a:pt x="1089" y="443"/>
                    <a:pt x="1083" y="411"/>
                  </a:cubicBezTo>
                  <a:cubicBezTo>
                    <a:pt x="1052" y="404"/>
                    <a:pt x="1067" y="372"/>
                    <a:pt x="1059" y="360"/>
                  </a:cubicBezTo>
                  <a:cubicBezTo>
                    <a:pt x="1051" y="348"/>
                    <a:pt x="1056" y="346"/>
                    <a:pt x="1035" y="337"/>
                  </a:cubicBezTo>
                  <a:cubicBezTo>
                    <a:pt x="997" y="325"/>
                    <a:pt x="963" y="316"/>
                    <a:pt x="931" y="307"/>
                  </a:cubicBezTo>
                  <a:cubicBezTo>
                    <a:pt x="899" y="298"/>
                    <a:pt x="865" y="301"/>
                    <a:pt x="839" y="285"/>
                  </a:cubicBezTo>
                  <a:cubicBezTo>
                    <a:pt x="801" y="287"/>
                    <a:pt x="815" y="275"/>
                    <a:pt x="777" y="269"/>
                  </a:cubicBezTo>
                  <a:cubicBezTo>
                    <a:pt x="735" y="259"/>
                    <a:pt x="719" y="249"/>
                    <a:pt x="693" y="243"/>
                  </a:cubicBezTo>
                  <a:cubicBezTo>
                    <a:pt x="659" y="234"/>
                    <a:pt x="616" y="224"/>
                    <a:pt x="575" y="213"/>
                  </a:cubicBezTo>
                  <a:cubicBezTo>
                    <a:pt x="534" y="208"/>
                    <a:pt x="489" y="223"/>
                    <a:pt x="444" y="210"/>
                  </a:cubicBezTo>
                  <a:cubicBezTo>
                    <a:pt x="399" y="197"/>
                    <a:pt x="345" y="153"/>
                    <a:pt x="305" y="135"/>
                  </a:cubicBezTo>
                  <a:cubicBezTo>
                    <a:pt x="265" y="117"/>
                    <a:pt x="238" y="108"/>
                    <a:pt x="204" y="99"/>
                  </a:cubicBezTo>
                  <a:cubicBezTo>
                    <a:pt x="170" y="90"/>
                    <a:pt x="117" y="78"/>
                    <a:pt x="102" y="81"/>
                  </a:cubicBezTo>
                  <a:lnTo>
                    <a:pt x="114" y="118"/>
                  </a:lnTo>
                  <a:lnTo>
                    <a:pt x="0" y="57"/>
                  </a:lnTo>
                  <a:lnTo>
                    <a:pt x="72" y="0"/>
                  </a:lnTo>
                  <a:cubicBezTo>
                    <a:pt x="104" y="1"/>
                    <a:pt x="70" y="31"/>
                    <a:pt x="81" y="36"/>
                  </a:cubicBezTo>
                  <a:cubicBezTo>
                    <a:pt x="92" y="41"/>
                    <a:pt x="121" y="30"/>
                    <a:pt x="141" y="30"/>
                  </a:cubicBezTo>
                  <a:cubicBezTo>
                    <a:pt x="161" y="30"/>
                    <a:pt x="182" y="31"/>
                    <a:pt x="201" y="36"/>
                  </a:cubicBezTo>
                  <a:cubicBezTo>
                    <a:pt x="220" y="41"/>
                    <a:pt x="236" y="51"/>
                    <a:pt x="255" y="61"/>
                  </a:cubicBezTo>
                  <a:cubicBezTo>
                    <a:pt x="274" y="71"/>
                    <a:pt x="294" y="81"/>
                    <a:pt x="315" y="93"/>
                  </a:cubicBezTo>
                  <a:cubicBezTo>
                    <a:pt x="336" y="105"/>
                    <a:pt x="354" y="118"/>
                    <a:pt x="378" y="132"/>
                  </a:cubicBezTo>
                  <a:cubicBezTo>
                    <a:pt x="402" y="146"/>
                    <a:pt x="431" y="174"/>
                    <a:pt x="462" y="180"/>
                  </a:cubicBezTo>
                  <a:cubicBezTo>
                    <a:pt x="493" y="186"/>
                    <a:pt x="529" y="165"/>
                    <a:pt x="567" y="169"/>
                  </a:cubicBezTo>
                  <a:cubicBezTo>
                    <a:pt x="605" y="173"/>
                    <a:pt x="655" y="196"/>
                    <a:pt x="691" y="205"/>
                  </a:cubicBezTo>
                  <a:cubicBezTo>
                    <a:pt x="739" y="217"/>
                    <a:pt x="751" y="233"/>
                    <a:pt x="783" y="225"/>
                  </a:cubicBezTo>
                  <a:cubicBezTo>
                    <a:pt x="825" y="235"/>
                    <a:pt x="864" y="255"/>
                    <a:pt x="907" y="265"/>
                  </a:cubicBezTo>
                  <a:cubicBezTo>
                    <a:pt x="924" y="266"/>
                    <a:pt x="968" y="288"/>
                    <a:pt x="985" y="295"/>
                  </a:cubicBezTo>
                  <a:cubicBezTo>
                    <a:pt x="1021" y="295"/>
                    <a:pt x="1115" y="293"/>
                    <a:pt x="1107" y="323"/>
                  </a:cubicBezTo>
                  <a:cubicBezTo>
                    <a:pt x="1085" y="347"/>
                    <a:pt x="1132" y="371"/>
                    <a:pt x="1098" y="387"/>
                  </a:cubicBezTo>
                  <a:cubicBezTo>
                    <a:pt x="1104" y="415"/>
                    <a:pt x="1151" y="370"/>
                    <a:pt x="1191" y="405"/>
                  </a:cubicBezTo>
                  <a:cubicBezTo>
                    <a:pt x="1205" y="417"/>
                    <a:pt x="1332" y="423"/>
                    <a:pt x="1347" y="435"/>
                  </a:cubicBezTo>
                  <a:cubicBezTo>
                    <a:pt x="1355" y="441"/>
                    <a:pt x="1293" y="487"/>
                    <a:pt x="1397" y="475"/>
                  </a:cubicBezTo>
                  <a:cubicBezTo>
                    <a:pt x="1427" y="477"/>
                    <a:pt x="1481" y="485"/>
                    <a:pt x="1509" y="511"/>
                  </a:cubicBezTo>
                  <a:cubicBezTo>
                    <a:pt x="1534" y="532"/>
                    <a:pt x="1615" y="581"/>
                    <a:pt x="1636" y="606"/>
                  </a:cubicBezTo>
                  <a:cubicBezTo>
                    <a:pt x="1657" y="631"/>
                    <a:pt x="1637" y="641"/>
                    <a:pt x="1636" y="663"/>
                  </a:cubicBezTo>
                  <a:cubicBezTo>
                    <a:pt x="1635" y="685"/>
                    <a:pt x="1630" y="717"/>
                    <a:pt x="1630" y="738"/>
                  </a:cubicBezTo>
                  <a:cubicBezTo>
                    <a:pt x="1630" y="759"/>
                    <a:pt x="1635" y="770"/>
                    <a:pt x="1636" y="789"/>
                  </a:cubicBezTo>
                  <a:cubicBezTo>
                    <a:pt x="1637" y="808"/>
                    <a:pt x="1624" y="832"/>
                    <a:pt x="1635" y="853"/>
                  </a:cubicBezTo>
                  <a:cubicBezTo>
                    <a:pt x="1646" y="874"/>
                    <a:pt x="1675" y="899"/>
                    <a:pt x="1703" y="917"/>
                  </a:cubicBezTo>
                  <a:cubicBezTo>
                    <a:pt x="1733" y="935"/>
                    <a:pt x="1790" y="946"/>
                    <a:pt x="1801" y="960"/>
                  </a:cubicBezTo>
                  <a:cubicBezTo>
                    <a:pt x="1812" y="974"/>
                    <a:pt x="1773" y="986"/>
                    <a:pt x="1769" y="999"/>
                  </a:cubicBezTo>
                  <a:cubicBezTo>
                    <a:pt x="1765" y="1012"/>
                    <a:pt x="1767" y="1026"/>
                    <a:pt x="1777" y="1037"/>
                  </a:cubicBezTo>
                  <a:cubicBezTo>
                    <a:pt x="1787" y="1048"/>
                    <a:pt x="1810" y="1053"/>
                    <a:pt x="1827" y="1063"/>
                  </a:cubicBezTo>
                  <a:cubicBezTo>
                    <a:pt x="1849" y="1078"/>
                    <a:pt x="1878" y="1106"/>
                    <a:pt x="1911" y="1125"/>
                  </a:cubicBezTo>
                  <a:cubicBezTo>
                    <a:pt x="1944" y="1144"/>
                    <a:pt x="2000" y="1164"/>
                    <a:pt x="2023" y="1179"/>
                  </a:cubicBezTo>
                  <a:cubicBezTo>
                    <a:pt x="2046" y="1194"/>
                    <a:pt x="2062" y="1201"/>
                    <a:pt x="2051" y="1213"/>
                  </a:cubicBezTo>
                  <a:cubicBezTo>
                    <a:pt x="2035" y="1217"/>
                    <a:pt x="1959" y="1251"/>
                    <a:pt x="1959" y="1251"/>
                  </a:cubicBezTo>
                  <a:cubicBezTo>
                    <a:pt x="1946" y="1267"/>
                    <a:pt x="1982" y="1295"/>
                    <a:pt x="1975" y="1307"/>
                  </a:cubicBezTo>
                  <a:cubicBezTo>
                    <a:pt x="1968" y="1319"/>
                    <a:pt x="1916" y="1319"/>
                    <a:pt x="1917" y="1325"/>
                  </a:cubicBezTo>
                  <a:cubicBezTo>
                    <a:pt x="1918" y="1331"/>
                    <a:pt x="1957" y="1340"/>
                    <a:pt x="1979" y="1345"/>
                  </a:cubicBezTo>
                  <a:cubicBezTo>
                    <a:pt x="2001" y="1350"/>
                    <a:pt x="2032" y="1349"/>
                    <a:pt x="2051" y="1353"/>
                  </a:cubicBezTo>
                  <a:cubicBezTo>
                    <a:pt x="2070" y="1357"/>
                    <a:pt x="2084" y="1363"/>
                    <a:pt x="2093" y="1371"/>
                  </a:cubicBezTo>
                  <a:cubicBezTo>
                    <a:pt x="2102" y="1379"/>
                    <a:pt x="2096" y="1393"/>
                    <a:pt x="2105" y="1401"/>
                  </a:cubicBezTo>
                  <a:cubicBezTo>
                    <a:pt x="2079" y="1422"/>
                    <a:pt x="2173" y="1413"/>
                    <a:pt x="2145" y="1421"/>
                  </a:cubicBezTo>
                  <a:cubicBezTo>
                    <a:pt x="2150" y="1429"/>
                    <a:pt x="2199" y="1440"/>
                    <a:pt x="2201" y="1449"/>
                  </a:cubicBezTo>
                  <a:cubicBezTo>
                    <a:pt x="2203" y="1458"/>
                    <a:pt x="2150" y="1467"/>
                    <a:pt x="2159" y="1475"/>
                  </a:cubicBezTo>
                  <a:cubicBezTo>
                    <a:pt x="2179" y="1485"/>
                    <a:pt x="2221" y="1488"/>
                    <a:pt x="2253" y="1495"/>
                  </a:cubicBezTo>
                </a:path>
              </a:pathLst>
            </a:custGeom>
            <a:solidFill>
              <a:srgbClr val="3399FF"/>
            </a:solidFill>
            <a:ln w="9525">
              <a:solidFill>
                <a:srgbClr val="0000CC"/>
              </a:solidFill>
              <a:round/>
              <a:headEnd/>
              <a:tailEnd/>
            </a:ln>
            <a:effectLst>
              <a:outerShdw dist="56796" dir="3806097" algn="ctr" rotWithShape="0">
                <a:schemeClr val="tx1"/>
              </a:outerShdw>
            </a:effectLst>
          </p:spPr>
          <p:txBody>
            <a:bodyPr wrap="none"/>
            <a:lstStyle/>
            <a:p>
              <a:pPr eaLnBrk="0" hangingPunct="0">
                <a:defRPr/>
              </a:pPr>
              <a:endParaRPr lang="en-US" sz="2400">
                <a:latin typeface="Arial" charset="0"/>
                <a:ea typeface="Geneva" pitchFamily="-96" charset="0"/>
                <a:cs typeface="Geneva" pitchFamily="-96" charset="0"/>
              </a:endParaRPr>
            </a:p>
          </p:txBody>
        </p:sp>
      </p:grpSp>
      <p:sp>
        <p:nvSpPr>
          <p:cNvPr id="140303" name="Freeform 15"/>
          <p:cNvSpPr>
            <a:spLocks/>
          </p:cNvSpPr>
          <p:nvPr/>
        </p:nvSpPr>
        <p:spPr bwMode="auto">
          <a:xfrm>
            <a:off x="5686425" y="4343400"/>
            <a:ext cx="738188" cy="847725"/>
          </a:xfrm>
          <a:custGeom>
            <a:avLst/>
            <a:gdLst/>
            <a:ahLst/>
            <a:cxnLst>
              <a:cxn ang="0">
                <a:pos x="306" y="0"/>
              </a:cxn>
              <a:cxn ang="0">
                <a:pos x="243" y="42"/>
              </a:cxn>
              <a:cxn ang="0">
                <a:pos x="189" y="51"/>
              </a:cxn>
              <a:cxn ang="0">
                <a:pos x="135" y="66"/>
              </a:cxn>
              <a:cxn ang="0">
                <a:pos x="99" y="78"/>
              </a:cxn>
              <a:cxn ang="0">
                <a:pos x="72" y="90"/>
              </a:cxn>
              <a:cxn ang="0">
                <a:pos x="72" y="129"/>
              </a:cxn>
              <a:cxn ang="0">
                <a:pos x="99" y="174"/>
              </a:cxn>
              <a:cxn ang="0">
                <a:pos x="183" y="189"/>
              </a:cxn>
              <a:cxn ang="0">
                <a:pos x="258" y="228"/>
              </a:cxn>
              <a:cxn ang="0">
                <a:pos x="300" y="246"/>
              </a:cxn>
              <a:cxn ang="0">
                <a:pos x="372" y="279"/>
              </a:cxn>
              <a:cxn ang="0">
                <a:pos x="405" y="297"/>
              </a:cxn>
              <a:cxn ang="0">
                <a:pos x="462" y="321"/>
              </a:cxn>
              <a:cxn ang="0">
                <a:pos x="426" y="333"/>
              </a:cxn>
              <a:cxn ang="0">
                <a:pos x="453" y="375"/>
              </a:cxn>
              <a:cxn ang="0">
                <a:pos x="420" y="411"/>
              </a:cxn>
              <a:cxn ang="0">
                <a:pos x="366" y="429"/>
              </a:cxn>
              <a:cxn ang="0">
                <a:pos x="297" y="453"/>
              </a:cxn>
              <a:cxn ang="0">
                <a:pos x="192" y="483"/>
              </a:cxn>
              <a:cxn ang="0">
                <a:pos x="126" y="498"/>
              </a:cxn>
              <a:cxn ang="0">
                <a:pos x="69" y="522"/>
              </a:cxn>
              <a:cxn ang="0">
                <a:pos x="24" y="531"/>
              </a:cxn>
              <a:cxn ang="0">
                <a:pos x="0" y="534"/>
              </a:cxn>
            </a:cxnLst>
            <a:rect l="0" t="0" r="r" b="b"/>
            <a:pathLst>
              <a:path w="465" h="534">
                <a:moveTo>
                  <a:pt x="306" y="0"/>
                </a:moveTo>
                <a:cubicBezTo>
                  <a:pt x="284" y="17"/>
                  <a:pt x="262" y="34"/>
                  <a:pt x="243" y="42"/>
                </a:cubicBezTo>
                <a:cubicBezTo>
                  <a:pt x="224" y="50"/>
                  <a:pt x="207" y="47"/>
                  <a:pt x="189" y="51"/>
                </a:cubicBezTo>
                <a:cubicBezTo>
                  <a:pt x="171" y="55"/>
                  <a:pt x="150" y="62"/>
                  <a:pt x="135" y="66"/>
                </a:cubicBezTo>
                <a:cubicBezTo>
                  <a:pt x="120" y="70"/>
                  <a:pt x="109" y="74"/>
                  <a:pt x="99" y="78"/>
                </a:cubicBezTo>
                <a:cubicBezTo>
                  <a:pt x="89" y="82"/>
                  <a:pt x="76" y="82"/>
                  <a:pt x="72" y="90"/>
                </a:cubicBezTo>
                <a:cubicBezTo>
                  <a:pt x="68" y="98"/>
                  <a:pt x="68" y="115"/>
                  <a:pt x="72" y="129"/>
                </a:cubicBezTo>
                <a:cubicBezTo>
                  <a:pt x="76" y="143"/>
                  <a:pt x="80" y="164"/>
                  <a:pt x="99" y="174"/>
                </a:cubicBezTo>
                <a:cubicBezTo>
                  <a:pt x="118" y="184"/>
                  <a:pt x="157" y="180"/>
                  <a:pt x="183" y="189"/>
                </a:cubicBezTo>
                <a:cubicBezTo>
                  <a:pt x="209" y="198"/>
                  <a:pt x="239" y="219"/>
                  <a:pt x="258" y="228"/>
                </a:cubicBezTo>
                <a:cubicBezTo>
                  <a:pt x="277" y="237"/>
                  <a:pt x="281" y="238"/>
                  <a:pt x="300" y="246"/>
                </a:cubicBezTo>
                <a:cubicBezTo>
                  <a:pt x="319" y="254"/>
                  <a:pt x="355" y="271"/>
                  <a:pt x="372" y="279"/>
                </a:cubicBezTo>
                <a:cubicBezTo>
                  <a:pt x="389" y="287"/>
                  <a:pt x="390" y="290"/>
                  <a:pt x="405" y="297"/>
                </a:cubicBezTo>
                <a:cubicBezTo>
                  <a:pt x="420" y="304"/>
                  <a:pt x="459" y="315"/>
                  <a:pt x="462" y="321"/>
                </a:cubicBezTo>
                <a:cubicBezTo>
                  <a:pt x="465" y="327"/>
                  <a:pt x="427" y="324"/>
                  <a:pt x="426" y="333"/>
                </a:cubicBezTo>
                <a:cubicBezTo>
                  <a:pt x="425" y="342"/>
                  <a:pt x="454" y="362"/>
                  <a:pt x="453" y="375"/>
                </a:cubicBezTo>
                <a:cubicBezTo>
                  <a:pt x="452" y="388"/>
                  <a:pt x="434" y="402"/>
                  <a:pt x="420" y="411"/>
                </a:cubicBezTo>
                <a:cubicBezTo>
                  <a:pt x="406" y="420"/>
                  <a:pt x="386" y="422"/>
                  <a:pt x="366" y="429"/>
                </a:cubicBezTo>
                <a:cubicBezTo>
                  <a:pt x="346" y="436"/>
                  <a:pt x="326" y="444"/>
                  <a:pt x="297" y="453"/>
                </a:cubicBezTo>
                <a:cubicBezTo>
                  <a:pt x="268" y="462"/>
                  <a:pt x="220" y="476"/>
                  <a:pt x="192" y="483"/>
                </a:cubicBezTo>
                <a:cubicBezTo>
                  <a:pt x="164" y="490"/>
                  <a:pt x="146" y="492"/>
                  <a:pt x="126" y="498"/>
                </a:cubicBezTo>
                <a:cubicBezTo>
                  <a:pt x="106" y="504"/>
                  <a:pt x="86" y="517"/>
                  <a:pt x="69" y="522"/>
                </a:cubicBezTo>
                <a:cubicBezTo>
                  <a:pt x="52" y="527"/>
                  <a:pt x="35" y="529"/>
                  <a:pt x="24" y="531"/>
                </a:cubicBezTo>
                <a:cubicBezTo>
                  <a:pt x="13" y="533"/>
                  <a:pt x="6" y="533"/>
                  <a:pt x="0" y="534"/>
                </a:cubicBezTo>
              </a:path>
            </a:pathLst>
          </a:custGeom>
          <a:noFill/>
          <a:ln w="57150" cap="flat" cmpd="sng">
            <a:solidFill>
              <a:srgbClr val="3399FF"/>
            </a:solidFill>
            <a:prstDash val="solid"/>
            <a:round/>
            <a:headEnd type="none" w="med" len="med"/>
            <a:tailEnd type="triangle" w="med" len="med"/>
          </a:ln>
          <a:effectLst>
            <a:outerShdw dist="35921" dir="2700000" algn="ctr" rotWithShape="0">
              <a:srgbClr val="000000"/>
            </a:outerShdw>
          </a:effectLst>
        </p:spPr>
        <p:txBody>
          <a:bodyPr rot="10800000" vert="eaVert" wrap="none">
            <a:spAutoFit/>
          </a:bodyPr>
          <a:lstStyle/>
          <a:p>
            <a:pPr eaLnBrk="0" hangingPunct="0">
              <a:defRPr/>
            </a:pPr>
            <a:endParaRPr lang="en-US" sz="2400">
              <a:latin typeface="Arial" charset="0"/>
              <a:ea typeface="Geneva" pitchFamily="-96" charset="0"/>
              <a:cs typeface="Geneva" pitchFamily="-96" charset="0"/>
            </a:endParaRPr>
          </a:p>
        </p:txBody>
      </p:sp>
      <p:sp>
        <p:nvSpPr>
          <p:cNvPr id="140304" name="Freeform 16"/>
          <p:cNvSpPr>
            <a:spLocks/>
          </p:cNvSpPr>
          <p:nvPr/>
        </p:nvSpPr>
        <p:spPr bwMode="auto">
          <a:xfrm>
            <a:off x="1981200" y="3149600"/>
            <a:ext cx="3259138" cy="985838"/>
          </a:xfrm>
          <a:custGeom>
            <a:avLst/>
            <a:gdLst/>
            <a:ahLst/>
            <a:cxnLst>
              <a:cxn ang="0">
                <a:pos x="2053" y="0"/>
              </a:cxn>
              <a:cxn ang="0">
                <a:pos x="1801" y="24"/>
              </a:cxn>
              <a:cxn ang="0">
                <a:pos x="1660" y="141"/>
              </a:cxn>
              <a:cxn ang="0">
                <a:pos x="1399" y="174"/>
              </a:cxn>
              <a:cxn ang="0">
                <a:pos x="1114" y="156"/>
              </a:cxn>
              <a:cxn ang="0">
                <a:pos x="940" y="198"/>
              </a:cxn>
              <a:cxn ang="0">
                <a:pos x="805" y="315"/>
              </a:cxn>
              <a:cxn ang="0">
                <a:pos x="583" y="373"/>
              </a:cxn>
              <a:cxn ang="0">
                <a:pos x="183" y="453"/>
              </a:cxn>
              <a:cxn ang="0">
                <a:pos x="4" y="561"/>
              </a:cxn>
              <a:cxn ang="0">
                <a:pos x="243" y="617"/>
              </a:cxn>
              <a:cxn ang="0">
                <a:pos x="579" y="573"/>
              </a:cxn>
              <a:cxn ang="0">
                <a:pos x="747" y="533"/>
              </a:cxn>
              <a:cxn ang="0">
                <a:pos x="903" y="509"/>
              </a:cxn>
              <a:cxn ang="0">
                <a:pos x="1071" y="553"/>
              </a:cxn>
              <a:cxn ang="0">
                <a:pos x="1247" y="585"/>
              </a:cxn>
              <a:cxn ang="0">
                <a:pos x="1347" y="621"/>
              </a:cxn>
            </a:cxnLst>
            <a:rect l="0" t="0" r="r" b="b"/>
            <a:pathLst>
              <a:path w="2053" h="621">
                <a:moveTo>
                  <a:pt x="2053" y="0"/>
                </a:moveTo>
                <a:cubicBezTo>
                  <a:pt x="1996" y="48"/>
                  <a:pt x="1823" y="2"/>
                  <a:pt x="1801" y="24"/>
                </a:cubicBezTo>
                <a:cubicBezTo>
                  <a:pt x="1779" y="46"/>
                  <a:pt x="1693" y="135"/>
                  <a:pt x="1660" y="141"/>
                </a:cubicBezTo>
                <a:cubicBezTo>
                  <a:pt x="1627" y="147"/>
                  <a:pt x="1468" y="174"/>
                  <a:pt x="1399" y="174"/>
                </a:cubicBezTo>
                <a:cubicBezTo>
                  <a:pt x="1330" y="174"/>
                  <a:pt x="1170" y="159"/>
                  <a:pt x="1114" y="156"/>
                </a:cubicBezTo>
                <a:cubicBezTo>
                  <a:pt x="1058" y="153"/>
                  <a:pt x="987" y="171"/>
                  <a:pt x="940" y="198"/>
                </a:cubicBezTo>
                <a:cubicBezTo>
                  <a:pt x="893" y="225"/>
                  <a:pt x="874" y="282"/>
                  <a:pt x="805" y="315"/>
                </a:cubicBezTo>
                <a:cubicBezTo>
                  <a:pt x="736" y="348"/>
                  <a:pt x="707" y="345"/>
                  <a:pt x="583" y="373"/>
                </a:cubicBezTo>
                <a:cubicBezTo>
                  <a:pt x="459" y="401"/>
                  <a:pt x="286" y="432"/>
                  <a:pt x="183" y="453"/>
                </a:cubicBezTo>
                <a:cubicBezTo>
                  <a:pt x="80" y="474"/>
                  <a:pt x="8" y="505"/>
                  <a:pt x="4" y="561"/>
                </a:cubicBezTo>
                <a:cubicBezTo>
                  <a:pt x="0" y="617"/>
                  <a:pt x="31" y="619"/>
                  <a:pt x="243" y="617"/>
                </a:cubicBezTo>
                <a:cubicBezTo>
                  <a:pt x="455" y="615"/>
                  <a:pt x="499" y="585"/>
                  <a:pt x="579" y="573"/>
                </a:cubicBezTo>
                <a:cubicBezTo>
                  <a:pt x="659" y="561"/>
                  <a:pt x="731" y="542"/>
                  <a:pt x="747" y="533"/>
                </a:cubicBezTo>
                <a:cubicBezTo>
                  <a:pt x="776" y="514"/>
                  <a:pt x="847" y="505"/>
                  <a:pt x="903" y="509"/>
                </a:cubicBezTo>
                <a:cubicBezTo>
                  <a:pt x="959" y="513"/>
                  <a:pt x="1010" y="544"/>
                  <a:pt x="1071" y="553"/>
                </a:cubicBezTo>
                <a:cubicBezTo>
                  <a:pt x="1132" y="562"/>
                  <a:pt x="1203" y="569"/>
                  <a:pt x="1247" y="585"/>
                </a:cubicBezTo>
                <a:cubicBezTo>
                  <a:pt x="1291" y="601"/>
                  <a:pt x="1331" y="613"/>
                  <a:pt x="1347" y="621"/>
                </a:cubicBezTo>
              </a:path>
            </a:pathLst>
          </a:custGeom>
          <a:noFill/>
          <a:ln w="76200" cap="flat" cmpd="sng">
            <a:solidFill>
              <a:srgbClr val="00CC99"/>
            </a:solidFill>
            <a:prstDash val="solid"/>
            <a:round/>
            <a:headEnd type="none" w="med" len="med"/>
            <a:tailEnd type="stealth"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sp>
        <p:nvSpPr>
          <p:cNvPr id="140306" name="Rectangle 18"/>
          <p:cNvSpPr>
            <a:spLocks noChangeArrowheads="1"/>
          </p:cNvSpPr>
          <p:nvPr/>
        </p:nvSpPr>
        <p:spPr bwMode="invGray">
          <a:xfrm>
            <a:off x="-254001" y="3498850"/>
            <a:ext cx="3786188" cy="717550"/>
          </a:xfrm>
          <a:prstGeom prst="rect">
            <a:avLst/>
          </a:prstGeom>
          <a:noFill/>
          <a:ln w="9525">
            <a:noFill/>
            <a:miter lim="800000"/>
            <a:headEnd/>
            <a:tailEnd/>
          </a:ln>
          <a:effectLst/>
        </p:spPr>
        <p:txBody>
          <a:bodyPr anchor="ctr"/>
          <a:lstStyle/>
          <a:p>
            <a:pPr algn="ctr">
              <a:defRPr/>
            </a:pPr>
            <a:r>
              <a:rPr lang="en-US" sz="2800" b="1" spc="-150" dirty="0" smtClean="0">
                <a:ln>
                  <a:solidFill>
                    <a:schemeClr val="bg1"/>
                  </a:solidFill>
                </a:ln>
                <a:latin typeface="Arial" charset="0"/>
                <a:ea typeface="Geneva" pitchFamily="-96" charset="0"/>
                <a:cs typeface="Geneva" pitchFamily="-96" charset="0"/>
              </a:rPr>
              <a:t>San Francisco Bay</a:t>
            </a:r>
            <a:endParaRPr lang="en-US" sz="2800" b="1" spc="-150" dirty="0">
              <a:ln>
                <a:solidFill>
                  <a:schemeClr val="bg1"/>
                </a:solidFill>
              </a:ln>
              <a:latin typeface="Arial" charset="0"/>
              <a:ea typeface="Geneva" pitchFamily="-96" charset="0"/>
              <a:cs typeface="Geneva" pitchFamily="-96" charset="0"/>
            </a:endParaRPr>
          </a:p>
        </p:txBody>
      </p:sp>
      <p:grpSp>
        <p:nvGrpSpPr>
          <p:cNvPr id="6" name="Group 20"/>
          <p:cNvGrpSpPr>
            <a:grpSpLocks/>
          </p:cNvGrpSpPr>
          <p:nvPr/>
        </p:nvGrpSpPr>
        <p:grpSpPr bwMode="auto">
          <a:xfrm>
            <a:off x="4251325" y="3062288"/>
            <a:ext cx="1477963" cy="2711450"/>
            <a:chOff x="6221" y="2036"/>
            <a:chExt cx="931" cy="1708"/>
          </a:xfrm>
        </p:grpSpPr>
        <p:grpSp>
          <p:nvGrpSpPr>
            <p:cNvPr id="7" name="Group 21"/>
            <p:cNvGrpSpPr>
              <a:grpSpLocks/>
            </p:cNvGrpSpPr>
            <p:nvPr/>
          </p:nvGrpSpPr>
          <p:grpSpPr bwMode="auto">
            <a:xfrm>
              <a:off x="6385" y="2036"/>
              <a:ext cx="732" cy="802"/>
              <a:chOff x="6385" y="2036"/>
              <a:chExt cx="732" cy="802"/>
            </a:xfrm>
          </p:grpSpPr>
          <p:sp>
            <p:nvSpPr>
              <p:cNvPr id="140310" name="Freeform 22"/>
              <p:cNvSpPr>
                <a:spLocks/>
              </p:cNvSpPr>
              <p:nvPr/>
            </p:nvSpPr>
            <p:spPr bwMode="gray">
              <a:xfrm>
                <a:off x="6777" y="2058"/>
                <a:ext cx="340" cy="780"/>
              </a:xfrm>
              <a:custGeom>
                <a:avLst/>
                <a:gdLst/>
                <a:ahLst/>
                <a:cxnLst>
                  <a:cxn ang="0">
                    <a:pos x="132" y="0"/>
                  </a:cxn>
                  <a:cxn ang="0">
                    <a:pos x="218" y="48"/>
                  </a:cxn>
                  <a:cxn ang="0">
                    <a:pos x="200" y="70"/>
                  </a:cxn>
                  <a:cxn ang="0">
                    <a:pos x="298" y="112"/>
                  </a:cxn>
                  <a:cxn ang="0">
                    <a:pos x="328" y="146"/>
                  </a:cxn>
                  <a:cxn ang="0">
                    <a:pos x="216" y="188"/>
                  </a:cxn>
                  <a:cxn ang="0">
                    <a:pos x="226" y="220"/>
                  </a:cxn>
                  <a:cxn ang="0">
                    <a:pos x="178" y="244"/>
                  </a:cxn>
                  <a:cxn ang="0">
                    <a:pos x="142" y="272"/>
                  </a:cxn>
                  <a:cxn ang="0">
                    <a:pos x="172" y="288"/>
                  </a:cxn>
                  <a:cxn ang="0">
                    <a:pos x="158" y="328"/>
                  </a:cxn>
                  <a:cxn ang="0">
                    <a:pos x="236" y="336"/>
                  </a:cxn>
                  <a:cxn ang="0">
                    <a:pos x="200" y="384"/>
                  </a:cxn>
                  <a:cxn ang="0">
                    <a:pos x="258" y="416"/>
                  </a:cxn>
                  <a:cxn ang="0">
                    <a:pos x="204" y="444"/>
                  </a:cxn>
                  <a:cxn ang="0">
                    <a:pos x="196" y="532"/>
                  </a:cxn>
                  <a:cxn ang="0">
                    <a:pos x="38" y="586"/>
                  </a:cxn>
                  <a:cxn ang="0">
                    <a:pos x="2" y="636"/>
                  </a:cxn>
                  <a:cxn ang="0">
                    <a:pos x="48" y="692"/>
                  </a:cxn>
                  <a:cxn ang="0">
                    <a:pos x="82" y="730"/>
                  </a:cxn>
                  <a:cxn ang="0">
                    <a:pos x="94" y="744"/>
                  </a:cxn>
                  <a:cxn ang="0">
                    <a:pos x="88" y="780"/>
                  </a:cxn>
                </a:cxnLst>
                <a:rect l="0" t="0" r="r" b="b"/>
                <a:pathLst>
                  <a:path w="340" h="780">
                    <a:moveTo>
                      <a:pt x="132" y="0"/>
                    </a:moveTo>
                    <a:cubicBezTo>
                      <a:pt x="143" y="6"/>
                      <a:pt x="220" y="39"/>
                      <a:pt x="218" y="48"/>
                    </a:cubicBezTo>
                    <a:cubicBezTo>
                      <a:pt x="216" y="57"/>
                      <a:pt x="215" y="26"/>
                      <a:pt x="200" y="70"/>
                    </a:cubicBezTo>
                    <a:cubicBezTo>
                      <a:pt x="185" y="114"/>
                      <a:pt x="277" y="99"/>
                      <a:pt x="298" y="112"/>
                    </a:cubicBezTo>
                    <a:cubicBezTo>
                      <a:pt x="319" y="125"/>
                      <a:pt x="340" y="131"/>
                      <a:pt x="328" y="146"/>
                    </a:cubicBezTo>
                    <a:cubicBezTo>
                      <a:pt x="316" y="161"/>
                      <a:pt x="214" y="165"/>
                      <a:pt x="216" y="188"/>
                    </a:cubicBezTo>
                    <a:cubicBezTo>
                      <a:pt x="218" y="211"/>
                      <a:pt x="221" y="204"/>
                      <a:pt x="226" y="220"/>
                    </a:cubicBezTo>
                    <a:cubicBezTo>
                      <a:pt x="220" y="230"/>
                      <a:pt x="184" y="234"/>
                      <a:pt x="178" y="244"/>
                    </a:cubicBezTo>
                    <a:cubicBezTo>
                      <a:pt x="172" y="254"/>
                      <a:pt x="164" y="257"/>
                      <a:pt x="142" y="272"/>
                    </a:cubicBezTo>
                    <a:cubicBezTo>
                      <a:pt x="120" y="287"/>
                      <a:pt x="171" y="273"/>
                      <a:pt x="172" y="288"/>
                    </a:cubicBezTo>
                    <a:cubicBezTo>
                      <a:pt x="173" y="303"/>
                      <a:pt x="144" y="314"/>
                      <a:pt x="158" y="328"/>
                    </a:cubicBezTo>
                    <a:cubicBezTo>
                      <a:pt x="172" y="342"/>
                      <a:pt x="232" y="310"/>
                      <a:pt x="236" y="336"/>
                    </a:cubicBezTo>
                    <a:cubicBezTo>
                      <a:pt x="240" y="362"/>
                      <a:pt x="194" y="370"/>
                      <a:pt x="200" y="384"/>
                    </a:cubicBezTo>
                    <a:cubicBezTo>
                      <a:pt x="206" y="398"/>
                      <a:pt x="266" y="386"/>
                      <a:pt x="258" y="416"/>
                    </a:cubicBezTo>
                    <a:cubicBezTo>
                      <a:pt x="250" y="446"/>
                      <a:pt x="214" y="442"/>
                      <a:pt x="204" y="444"/>
                    </a:cubicBezTo>
                    <a:cubicBezTo>
                      <a:pt x="194" y="446"/>
                      <a:pt x="162" y="452"/>
                      <a:pt x="196" y="532"/>
                    </a:cubicBezTo>
                    <a:cubicBezTo>
                      <a:pt x="230" y="612"/>
                      <a:pt x="69" y="556"/>
                      <a:pt x="38" y="586"/>
                    </a:cubicBezTo>
                    <a:cubicBezTo>
                      <a:pt x="7" y="616"/>
                      <a:pt x="0" y="618"/>
                      <a:pt x="2" y="636"/>
                    </a:cubicBezTo>
                    <a:cubicBezTo>
                      <a:pt x="4" y="654"/>
                      <a:pt x="37" y="681"/>
                      <a:pt x="48" y="692"/>
                    </a:cubicBezTo>
                    <a:cubicBezTo>
                      <a:pt x="59" y="703"/>
                      <a:pt x="77" y="723"/>
                      <a:pt x="82" y="730"/>
                    </a:cubicBezTo>
                    <a:cubicBezTo>
                      <a:pt x="87" y="737"/>
                      <a:pt x="91" y="736"/>
                      <a:pt x="94" y="744"/>
                    </a:cubicBezTo>
                    <a:cubicBezTo>
                      <a:pt x="93" y="758"/>
                      <a:pt x="95" y="780"/>
                      <a:pt x="88" y="780"/>
                    </a:cubicBezTo>
                  </a:path>
                </a:pathLst>
              </a:custGeom>
              <a:noFill/>
              <a:ln w="190500" cap="flat" cmpd="sng">
                <a:solidFill>
                  <a:srgbClr val="FFFF00"/>
                </a:solidFill>
                <a:prstDash val="solid"/>
                <a:round/>
                <a:headEnd type="none" w="med" len="med"/>
                <a:tailEnd type="none"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sp>
            <p:nvSpPr>
              <p:cNvPr id="140311" name="Freeform 23"/>
              <p:cNvSpPr>
                <a:spLocks/>
              </p:cNvSpPr>
              <p:nvPr/>
            </p:nvSpPr>
            <p:spPr bwMode="gray">
              <a:xfrm>
                <a:off x="6385" y="2036"/>
                <a:ext cx="538" cy="602"/>
              </a:xfrm>
              <a:custGeom>
                <a:avLst/>
                <a:gdLst/>
                <a:ahLst/>
                <a:cxnLst>
                  <a:cxn ang="0">
                    <a:pos x="496" y="0"/>
                  </a:cxn>
                  <a:cxn ang="0">
                    <a:pos x="538" y="98"/>
                  </a:cxn>
                  <a:cxn ang="0">
                    <a:pos x="400" y="172"/>
                  </a:cxn>
                  <a:cxn ang="0">
                    <a:pos x="372" y="262"/>
                  </a:cxn>
                  <a:cxn ang="0">
                    <a:pos x="190" y="310"/>
                  </a:cxn>
                  <a:cxn ang="0">
                    <a:pos x="16" y="364"/>
                  </a:cxn>
                  <a:cxn ang="0">
                    <a:pos x="160" y="410"/>
                  </a:cxn>
                  <a:cxn ang="0">
                    <a:pos x="88" y="444"/>
                  </a:cxn>
                  <a:cxn ang="0">
                    <a:pos x="60" y="488"/>
                  </a:cxn>
                  <a:cxn ang="0">
                    <a:pos x="4" y="602"/>
                  </a:cxn>
                </a:cxnLst>
                <a:rect l="0" t="0" r="r" b="b"/>
                <a:pathLst>
                  <a:path w="538" h="602">
                    <a:moveTo>
                      <a:pt x="496" y="0"/>
                    </a:moveTo>
                    <a:cubicBezTo>
                      <a:pt x="513" y="7"/>
                      <a:pt x="538" y="40"/>
                      <a:pt x="538" y="98"/>
                    </a:cubicBezTo>
                    <a:cubicBezTo>
                      <a:pt x="538" y="156"/>
                      <a:pt x="372" y="138"/>
                      <a:pt x="400" y="172"/>
                    </a:cubicBezTo>
                    <a:cubicBezTo>
                      <a:pt x="428" y="206"/>
                      <a:pt x="402" y="240"/>
                      <a:pt x="372" y="262"/>
                    </a:cubicBezTo>
                    <a:cubicBezTo>
                      <a:pt x="342" y="284"/>
                      <a:pt x="166" y="282"/>
                      <a:pt x="190" y="310"/>
                    </a:cubicBezTo>
                    <a:cubicBezTo>
                      <a:pt x="214" y="338"/>
                      <a:pt x="32" y="330"/>
                      <a:pt x="16" y="364"/>
                    </a:cubicBezTo>
                    <a:cubicBezTo>
                      <a:pt x="0" y="398"/>
                      <a:pt x="154" y="396"/>
                      <a:pt x="160" y="410"/>
                    </a:cubicBezTo>
                    <a:cubicBezTo>
                      <a:pt x="166" y="424"/>
                      <a:pt x="106" y="432"/>
                      <a:pt x="88" y="444"/>
                    </a:cubicBezTo>
                    <a:cubicBezTo>
                      <a:pt x="70" y="456"/>
                      <a:pt x="65" y="466"/>
                      <a:pt x="60" y="488"/>
                    </a:cubicBezTo>
                    <a:cubicBezTo>
                      <a:pt x="59" y="493"/>
                      <a:pt x="4" y="602"/>
                      <a:pt x="4" y="602"/>
                    </a:cubicBezTo>
                  </a:path>
                </a:pathLst>
              </a:custGeom>
              <a:noFill/>
              <a:ln w="190500" cap="flat" cmpd="sng">
                <a:solidFill>
                  <a:srgbClr val="FFFF00"/>
                </a:solidFill>
                <a:prstDash val="solid"/>
                <a:round/>
                <a:headEnd type="none" w="med" len="med"/>
                <a:tailEnd type="none"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grpSp>
        <p:grpSp>
          <p:nvGrpSpPr>
            <p:cNvPr id="8" name="Group 24"/>
            <p:cNvGrpSpPr>
              <a:grpSpLocks/>
            </p:cNvGrpSpPr>
            <p:nvPr/>
          </p:nvGrpSpPr>
          <p:grpSpPr bwMode="auto">
            <a:xfrm>
              <a:off x="6221" y="2724"/>
              <a:ext cx="931" cy="1020"/>
              <a:chOff x="2672" y="2628"/>
              <a:chExt cx="931" cy="1020"/>
            </a:xfrm>
          </p:grpSpPr>
          <p:sp>
            <p:nvSpPr>
              <p:cNvPr id="140313" name="Freeform 25"/>
              <p:cNvSpPr>
                <a:spLocks/>
              </p:cNvSpPr>
              <p:nvPr/>
            </p:nvSpPr>
            <p:spPr bwMode="gray">
              <a:xfrm>
                <a:off x="2672" y="2628"/>
                <a:ext cx="256" cy="864"/>
              </a:xfrm>
              <a:custGeom>
                <a:avLst/>
                <a:gdLst/>
                <a:ahLst/>
                <a:cxnLst>
                  <a:cxn ang="0">
                    <a:pos x="132" y="0"/>
                  </a:cxn>
                  <a:cxn ang="0">
                    <a:pos x="120" y="52"/>
                  </a:cxn>
                  <a:cxn ang="0">
                    <a:pos x="104" y="152"/>
                  </a:cxn>
                  <a:cxn ang="0">
                    <a:pos x="132" y="200"/>
                  </a:cxn>
                  <a:cxn ang="0">
                    <a:pos x="164" y="240"/>
                  </a:cxn>
                  <a:cxn ang="0">
                    <a:pos x="240" y="336"/>
                  </a:cxn>
                  <a:cxn ang="0">
                    <a:pos x="256" y="436"/>
                  </a:cxn>
                  <a:cxn ang="0">
                    <a:pos x="232" y="492"/>
                  </a:cxn>
                  <a:cxn ang="0">
                    <a:pos x="208" y="508"/>
                  </a:cxn>
                  <a:cxn ang="0">
                    <a:pos x="192" y="524"/>
                  </a:cxn>
                  <a:cxn ang="0">
                    <a:pos x="168" y="540"/>
                  </a:cxn>
                  <a:cxn ang="0">
                    <a:pos x="164" y="552"/>
                  </a:cxn>
                  <a:cxn ang="0">
                    <a:pos x="160" y="624"/>
                  </a:cxn>
                  <a:cxn ang="0">
                    <a:pos x="136" y="648"/>
                  </a:cxn>
                  <a:cxn ang="0">
                    <a:pos x="64" y="700"/>
                  </a:cxn>
                  <a:cxn ang="0">
                    <a:pos x="56" y="784"/>
                  </a:cxn>
                  <a:cxn ang="0">
                    <a:pos x="40" y="808"/>
                  </a:cxn>
                  <a:cxn ang="0">
                    <a:pos x="16" y="824"/>
                  </a:cxn>
                  <a:cxn ang="0">
                    <a:pos x="0" y="864"/>
                  </a:cxn>
                </a:cxnLst>
                <a:rect l="0" t="0" r="r" b="b"/>
                <a:pathLst>
                  <a:path w="256" h="864">
                    <a:moveTo>
                      <a:pt x="132" y="0"/>
                    </a:moveTo>
                    <a:cubicBezTo>
                      <a:pt x="129" y="18"/>
                      <a:pt x="124" y="34"/>
                      <a:pt x="120" y="52"/>
                    </a:cubicBezTo>
                    <a:cubicBezTo>
                      <a:pt x="117" y="86"/>
                      <a:pt x="119" y="121"/>
                      <a:pt x="104" y="152"/>
                    </a:cubicBezTo>
                    <a:cubicBezTo>
                      <a:pt x="108" y="188"/>
                      <a:pt x="103" y="190"/>
                      <a:pt x="132" y="200"/>
                    </a:cubicBezTo>
                    <a:cubicBezTo>
                      <a:pt x="136" y="212"/>
                      <a:pt x="153" y="233"/>
                      <a:pt x="164" y="240"/>
                    </a:cubicBezTo>
                    <a:cubicBezTo>
                      <a:pt x="186" y="274"/>
                      <a:pt x="227" y="297"/>
                      <a:pt x="240" y="336"/>
                    </a:cubicBezTo>
                    <a:cubicBezTo>
                      <a:pt x="243" y="369"/>
                      <a:pt x="246" y="405"/>
                      <a:pt x="256" y="436"/>
                    </a:cubicBezTo>
                    <a:cubicBezTo>
                      <a:pt x="253" y="461"/>
                      <a:pt x="251" y="475"/>
                      <a:pt x="232" y="492"/>
                    </a:cubicBezTo>
                    <a:cubicBezTo>
                      <a:pt x="225" y="498"/>
                      <a:pt x="208" y="508"/>
                      <a:pt x="208" y="508"/>
                    </a:cubicBezTo>
                    <a:cubicBezTo>
                      <a:pt x="201" y="528"/>
                      <a:pt x="209" y="514"/>
                      <a:pt x="192" y="524"/>
                    </a:cubicBezTo>
                    <a:cubicBezTo>
                      <a:pt x="184" y="529"/>
                      <a:pt x="168" y="540"/>
                      <a:pt x="168" y="540"/>
                    </a:cubicBezTo>
                    <a:cubicBezTo>
                      <a:pt x="167" y="544"/>
                      <a:pt x="164" y="548"/>
                      <a:pt x="164" y="552"/>
                    </a:cubicBezTo>
                    <a:cubicBezTo>
                      <a:pt x="162" y="576"/>
                      <a:pt x="167" y="601"/>
                      <a:pt x="160" y="624"/>
                    </a:cubicBezTo>
                    <a:cubicBezTo>
                      <a:pt x="157" y="635"/>
                      <a:pt x="144" y="640"/>
                      <a:pt x="136" y="648"/>
                    </a:cubicBezTo>
                    <a:cubicBezTo>
                      <a:pt x="113" y="671"/>
                      <a:pt x="90" y="683"/>
                      <a:pt x="64" y="700"/>
                    </a:cubicBezTo>
                    <a:cubicBezTo>
                      <a:pt x="49" y="722"/>
                      <a:pt x="62" y="757"/>
                      <a:pt x="56" y="784"/>
                    </a:cubicBezTo>
                    <a:cubicBezTo>
                      <a:pt x="54" y="793"/>
                      <a:pt x="45" y="800"/>
                      <a:pt x="40" y="808"/>
                    </a:cubicBezTo>
                    <a:cubicBezTo>
                      <a:pt x="35" y="816"/>
                      <a:pt x="16" y="824"/>
                      <a:pt x="16" y="824"/>
                    </a:cubicBezTo>
                    <a:cubicBezTo>
                      <a:pt x="12" y="836"/>
                      <a:pt x="10" y="854"/>
                      <a:pt x="0" y="864"/>
                    </a:cubicBezTo>
                  </a:path>
                </a:pathLst>
              </a:custGeom>
              <a:noFill/>
              <a:ln w="190500" cap="flat" cmpd="sng">
                <a:solidFill>
                  <a:srgbClr val="FFFF00"/>
                </a:solidFill>
                <a:prstDash val="solid"/>
                <a:round/>
                <a:headEnd type="none" w="med" len="med"/>
                <a:tailEnd type="none"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sp>
            <p:nvSpPr>
              <p:cNvPr id="140314" name="Freeform 26"/>
              <p:cNvSpPr>
                <a:spLocks/>
              </p:cNvSpPr>
              <p:nvPr/>
            </p:nvSpPr>
            <p:spPr bwMode="gray">
              <a:xfrm>
                <a:off x="2868" y="2788"/>
                <a:ext cx="735" cy="860"/>
              </a:xfrm>
              <a:custGeom>
                <a:avLst/>
                <a:gdLst/>
                <a:ahLst/>
                <a:cxnLst>
                  <a:cxn ang="0">
                    <a:pos x="400" y="0"/>
                  </a:cxn>
                  <a:cxn ang="0">
                    <a:pos x="368" y="32"/>
                  </a:cxn>
                  <a:cxn ang="0">
                    <a:pos x="340" y="84"/>
                  </a:cxn>
                  <a:cxn ang="0">
                    <a:pos x="332" y="108"/>
                  </a:cxn>
                  <a:cxn ang="0">
                    <a:pos x="308" y="224"/>
                  </a:cxn>
                  <a:cxn ang="0">
                    <a:pos x="352" y="308"/>
                  </a:cxn>
                  <a:cxn ang="0">
                    <a:pos x="412" y="348"/>
                  </a:cxn>
                  <a:cxn ang="0">
                    <a:pos x="528" y="408"/>
                  </a:cxn>
                  <a:cxn ang="0">
                    <a:pos x="616" y="420"/>
                  </a:cxn>
                  <a:cxn ang="0">
                    <a:pos x="688" y="504"/>
                  </a:cxn>
                  <a:cxn ang="0">
                    <a:pos x="364" y="576"/>
                  </a:cxn>
                  <a:cxn ang="0">
                    <a:pos x="195" y="626"/>
                  </a:cxn>
                  <a:cxn ang="0">
                    <a:pos x="81" y="653"/>
                  </a:cxn>
                  <a:cxn ang="0">
                    <a:pos x="0" y="860"/>
                  </a:cxn>
                </a:cxnLst>
                <a:rect l="0" t="0" r="r" b="b"/>
                <a:pathLst>
                  <a:path w="735" h="860">
                    <a:moveTo>
                      <a:pt x="400" y="0"/>
                    </a:moveTo>
                    <a:cubicBezTo>
                      <a:pt x="390" y="19"/>
                      <a:pt x="383" y="17"/>
                      <a:pt x="368" y="32"/>
                    </a:cubicBezTo>
                    <a:cubicBezTo>
                      <a:pt x="362" y="51"/>
                      <a:pt x="348" y="66"/>
                      <a:pt x="340" y="84"/>
                    </a:cubicBezTo>
                    <a:cubicBezTo>
                      <a:pt x="337" y="92"/>
                      <a:pt x="332" y="108"/>
                      <a:pt x="332" y="108"/>
                    </a:cubicBezTo>
                    <a:cubicBezTo>
                      <a:pt x="329" y="151"/>
                      <a:pt x="332" y="189"/>
                      <a:pt x="308" y="224"/>
                    </a:cubicBezTo>
                    <a:cubicBezTo>
                      <a:pt x="313" y="293"/>
                      <a:pt x="303" y="284"/>
                      <a:pt x="352" y="308"/>
                    </a:cubicBezTo>
                    <a:cubicBezTo>
                      <a:pt x="365" y="328"/>
                      <a:pt x="392" y="335"/>
                      <a:pt x="412" y="348"/>
                    </a:cubicBezTo>
                    <a:cubicBezTo>
                      <a:pt x="439" y="366"/>
                      <a:pt x="497" y="406"/>
                      <a:pt x="528" y="408"/>
                    </a:cubicBezTo>
                    <a:cubicBezTo>
                      <a:pt x="567" y="410"/>
                      <a:pt x="590" y="404"/>
                      <a:pt x="616" y="420"/>
                    </a:cubicBezTo>
                    <a:cubicBezTo>
                      <a:pt x="642" y="436"/>
                      <a:pt x="735" y="477"/>
                      <a:pt x="688" y="504"/>
                    </a:cubicBezTo>
                    <a:cubicBezTo>
                      <a:pt x="641" y="531"/>
                      <a:pt x="465" y="536"/>
                      <a:pt x="364" y="576"/>
                    </a:cubicBezTo>
                    <a:cubicBezTo>
                      <a:pt x="263" y="616"/>
                      <a:pt x="244" y="601"/>
                      <a:pt x="195" y="626"/>
                    </a:cubicBezTo>
                    <a:cubicBezTo>
                      <a:pt x="146" y="651"/>
                      <a:pt x="85" y="631"/>
                      <a:pt x="81" y="653"/>
                    </a:cubicBezTo>
                    <a:cubicBezTo>
                      <a:pt x="77" y="724"/>
                      <a:pt x="0" y="819"/>
                      <a:pt x="0" y="860"/>
                    </a:cubicBezTo>
                  </a:path>
                </a:pathLst>
              </a:custGeom>
              <a:noFill/>
              <a:ln w="190500" cap="flat" cmpd="sng">
                <a:solidFill>
                  <a:srgbClr val="FFFF00"/>
                </a:solidFill>
                <a:prstDash val="solid"/>
                <a:round/>
                <a:headEnd type="none" w="med" len="med"/>
                <a:tailEnd type="none"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grpSp>
      </p:grpSp>
      <p:sp>
        <p:nvSpPr>
          <p:cNvPr id="140315" name="Freeform 27"/>
          <p:cNvSpPr>
            <a:spLocks/>
          </p:cNvSpPr>
          <p:nvPr/>
        </p:nvSpPr>
        <p:spPr bwMode="auto">
          <a:xfrm>
            <a:off x="4540250" y="2019300"/>
            <a:ext cx="873125" cy="1216025"/>
          </a:xfrm>
          <a:custGeom>
            <a:avLst/>
            <a:gdLst/>
            <a:ahLst/>
            <a:cxnLst>
              <a:cxn ang="0">
                <a:pos x="0" y="0"/>
              </a:cxn>
              <a:cxn ang="0">
                <a:pos x="92" y="16"/>
              </a:cxn>
              <a:cxn ang="0">
                <a:pos x="108" y="20"/>
              </a:cxn>
              <a:cxn ang="0">
                <a:pos x="250" y="52"/>
              </a:cxn>
              <a:cxn ang="0">
                <a:pos x="388" y="114"/>
              </a:cxn>
              <a:cxn ang="0">
                <a:pos x="504" y="124"/>
              </a:cxn>
              <a:cxn ang="0">
                <a:pos x="446" y="160"/>
              </a:cxn>
              <a:cxn ang="0">
                <a:pos x="464" y="194"/>
              </a:cxn>
              <a:cxn ang="0">
                <a:pos x="292" y="220"/>
              </a:cxn>
              <a:cxn ang="0">
                <a:pos x="276" y="252"/>
              </a:cxn>
              <a:cxn ang="0">
                <a:pos x="540" y="302"/>
              </a:cxn>
              <a:cxn ang="0">
                <a:pos x="384" y="348"/>
              </a:cxn>
              <a:cxn ang="0">
                <a:pos x="476" y="402"/>
              </a:cxn>
              <a:cxn ang="0">
                <a:pos x="430" y="452"/>
              </a:cxn>
              <a:cxn ang="0">
                <a:pos x="302" y="494"/>
              </a:cxn>
              <a:cxn ang="0">
                <a:pos x="116" y="542"/>
              </a:cxn>
              <a:cxn ang="0">
                <a:pos x="400" y="654"/>
              </a:cxn>
              <a:cxn ang="0">
                <a:pos x="472" y="668"/>
              </a:cxn>
              <a:cxn ang="0">
                <a:pos x="514" y="766"/>
              </a:cxn>
            </a:cxnLst>
            <a:rect l="0" t="0" r="r" b="b"/>
            <a:pathLst>
              <a:path w="550" h="766">
                <a:moveTo>
                  <a:pt x="0" y="0"/>
                </a:moveTo>
                <a:cubicBezTo>
                  <a:pt x="34" y="7"/>
                  <a:pt x="56" y="13"/>
                  <a:pt x="92" y="16"/>
                </a:cubicBezTo>
                <a:cubicBezTo>
                  <a:pt x="97" y="17"/>
                  <a:pt x="103" y="18"/>
                  <a:pt x="108" y="20"/>
                </a:cubicBezTo>
                <a:cubicBezTo>
                  <a:pt x="183" y="57"/>
                  <a:pt x="214" y="38"/>
                  <a:pt x="250" y="52"/>
                </a:cubicBezTo>
                <a:cubicBezTo>
                  <a:pt x="286" y="66"/>
                  <a:pt x="262" y="138"/>
                  <a:pt x="388" y="114"/>
                </a:cubicBezTo>
                <a:cubicBezTo>
                  <a:pt x="514" y="90"/>
                  <a:pt x="504" y="124"/>
                  <a:pt x="504" y="124"/>
                </a:cubicBezTo>
                <a:cubicBezTo>
                  <a:pt x="506" y="135"/>
                  <a:pt x="428" y="154"/>
                  <a:pt x="446" y="160"/>
                </a:cubicBezTo>
                <a:cubicBezTo>
                  <a:pt x="464" y="166"/>
                  <a:pt x="500" y="178"/>
                  <a:pt x="464" y="194"/>
                </a:cubicBezTo>
                <a:cubicBezTo>
                  <a:pt x="428" y="210"/>
                  <a:pt x="292" y="220"/>
                  <a:pt x="292" y="220"/>
                </a:cubicBezTo>
                <a:cubicBezTo>
                  <a:pt x="292" y="220"/>
                  <a:pt x="237" y="239"/>
                  <a:pt x="276" y="252"/>
                </a:cubicBezTo>
                <a:cubicBezTo>
                  <a:pt x="315" y="265"/>
                  <a:pt x="530" y="272"/>
                  <a:pt x="540" y="302"/>
                </a:cubicBezTo>
                <a:cubicBezTo>
                  <a:pt x="550" y="332"/>
                  <a:pt x="364" y="324"/>
                  <a:pt x="384" y="348"/>
                </a:cubicBezTo>
                <a:cubicBezTo>
                  <a:pt x="404" y="372"/>
                  <a:pt x="456" y="372"/>
                  <a:pt x="476" y="402"/>
                </a:cubicBezTo>
                <a:cubicBezTo>
                  <a:pt x="496" y="432"/>
                  <a:pt x="400" y="432"/>
                  <a:pt x="430" y="452"/>
                </a:cubicBezTo>
                <a:cubicBezTo>
                  <a:pt x="460" y="472"/>
                  <a:pt x="352" y="498"/>
                  <a:pt x="302" y="494"/>
                </a:cubicBezTo>
                <a:cubicBezTo>
                  <a:pt x="252" y="490"/>
                  <a:pt x="92" y="514"/>
                  <a:pt x="116" y="542"/>
                </a:cubicBezTo>
                <a:cubicBezTo>
                  <a:pt x="140" y="570"/>
                  <a:pt x="334" y="638"/>
                  <a:pt x="400" y="654"/>
                </a:cubicBezTo>
                <a:cubicBezTo>
                  <a:pt x="466" y="670"/>
                  <a:pt x="465" y="663"/>
                  <a:pt x="472" y="668"/>
                </a:cubicBezTo>
                <a:cubicBezTo>
                  <a:pt x="489" y="675"/>
                  <a:pt x="507" y="750"/>
                  <a:pt x="514" y="766"/>
                </a:cubicBezTo>
              </a:path>
            </a:pathLst>
          </a:custGeom>
          <a:noFill/>
          <a:ln w="762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grpSp>
        <p:nvGrpSpPr>
          <p:cNvPr id="9" name="Group 28"/>
          <p:cNvGrpSpPr>
            <a:grpSpLocks/>
          </p:cNvGrpSpPr>
          <p:nvPr/>
        </p:nvGrpSpPr>
        <p:grpSpPr bwMode="auto">
          <a:xfrm>
            <a:off x="4241800" y="4171950"/>
            <a:ext cx="1477963" cy="1619250"/>
            <a:chOff x="2672" y="2628"/>
            <a:chExt cx="931" cy="1020"/>
          </a:xfrm>
        </p:grpSpPr>
        <p:sp>
          <p:nvSpPr>
            <p:cNvPr id="140317" name="Freeform 29"/>
            <p:cNvSpPr>
              <a:spLocks/>
            </p:cNvSpPr>
            <p:nvPr/>
          </p:nvSpPr>
          <p:spPr bwMode="auto">
            <a:xfrm>
              <a:off x="2672" y="2628"/>
              <a:ext cx="256" cy="864"/>
            </a:xfrm>
            <a:custGeom>
              <a:avLst/>
              <a:gdLst/>
              <a:ahLst/>
              <a:cxnLst>
                <a:cxn ang="0">
                  <a:pos x="132" y="0"/>
                </a:cxn>
                <a:cxn ang="0">
                  <a:pos x="120" y="52"/>
                </a:cxn>
                <a:cxn ang="0">
                  <a:pos x="104" y="152"/>
                </a:cxn>
                <a:cxn ang="0">
                  <a:pos x="132" y="200"/>
                </a:cxn>
                <a:cxn ang="0">
                  <a:pos x="164" y="240"/>
                </a:cxn>
                <a:cxn ang="0">
                  <a:pos x="240" y="336"/>
                </a:cxn>
                <a:cxn ang="0">
                  <a:pos x="256" y="436"/>
                </a:cxn>
                <a:cxn ang="0">
                  <a:pos x="232" y="492"/>
                </a:cxn>
                <a:cxn ang="0">
                  <a:pos x="208" y="508"/>
                </a:cxn>
                <a:cxn ang="0">
                  <a:pos x="192" y="524"/>
                </a:cxn>
                <a:cxn ang="0">
                  <a:pos x="168" y="540"/>
                </a:cxn>
                <a:cxn ang="0">
                  <a:pos x="164" y="552"/>
                </a:cxn>
                <a:cxn ang="0">
                  <a:pos x="160" y="624"/>
                </a:cxn>
                <a:cxn ang="0">
                  <a:pos x="136" y="648"/>
                </a:cxn>
                <a:cxn ang="0">
                  <a:pos x="64" y="700"/>
                </a:cxn>
                <a:cxn ang="0">
                  <a:pos x="56" y="784"/>
                </a:cxn>
                <a:cxn ang="0">
                  <a:pos x="40" y="808"/>
                </a:cxn>
                <a:cxn ang="0">
                  <a:pos x="16" y="824"/>
                </a:cxn>
                <a:cxn ang="0">
                  <a:pos x="0" y="864"/>
                </a:cxn>
              </a:cxnLst>
              <a:rect l="0" t="0" r="r" b="b"/>
              <a:pathLst>
                <a:path w="256" h="864">
                  <a:moveTo>
                    <a:pt x="132" y="0"/>
                  </a:moveTo>
                  <a:cubicBezTo>
                    <a:pt x="129" y="18"/>
                    <a:pt x="124" y="34"/>
                    <a:pt x="120" y="52"/>
                  </a:cubicBezTo>
                  <a:cubicBezTo>
                    <a:pt x="117" y="86"/>
                    <a:pt x="119" y="121"/>
                    <a:pt x="104" y="152"/>
                  </a:cubicBezTo>
                  <a:cubicBezTo>
                    <a:pt x="108" y="188"/>
                    <a:pt x="103" y="190"/>
                    <a:pt x="132" y="200"/>
                  </a:cubicBezTo>
                  <a:cubicBezTo>
                    <a:pt x="136" y="212"/>
                    <a:pt x="153" y="233"/>
                    <a:pt x="164" y="240"/>
                  </a:cubicBezTo>
                  <a:cubicBezTo>
                    <a:pt x="186" y="274"/>
                    <a:pt x="227" y="297"/>
                    <a:pt x="240" y="336"/>
                  </a:cubicBezTo>
                  <a:cubicBezTo>
                    <a:pt x="243" y="369"/>
                    <a:pt x="246" y="405"/>
                    <a:pt x="256" y="436"/>
                  </a:cubicBezTo>
                  <a:cubicBezTo>
                    <a:pt x="253" y="461"/>
                    <a:pt x="251" y="475"/>
                    <a:pt x="232" y="492"/>
                  </a:cubicBezTo>
                  <a:cubicBezTo>
                    <a:pt x="225" y="498"/>
                    <a:pt x="208" y="508"/>
                    <a:pt x="208" y="508"/>
                  </a:cubicBezTo>
                  <a:cubicBezTo>
                    <a:pt x="201" y="528"/>
                    <a:pt x="209" y="514"/>
                    <a:pt x="192" y="524"/>
                  </a:cubicBezTo>
                  <a:cubicBezTo>
                    <a:pt x="184" y="529"/>
                    <a:pt x="168" y="540"/>
                    <a:pt x="168" y="540"/>
                  </a:cubicBezTo>
                  <a:cubicBezTo>
                    <a:pt x="167" y="544"/>
                    <a:pt x="164" y="548"/>
                    <a:pt x="164" y="552"/>
                  </a:cubicBezTo>
                  <a:cubicBezTo>
                    <a:pt x="162" y="576"/>
                    <a:pt x="167" y="601"/>
                    <a:pt x="160" y="624"/>
                  </a:cubicBezTo>
                  <a:cubicBezTo>
                    <a:pt x="157" y="635"/>
                    <a:pt x="144" y="640"/>
                    <a:pt x="136" y="648"/>
                  </a:cubicBezTo>
                  <a:cubicBezTo>
                    <a:pt x="113" y="671"/>
                    <a:pt x="90" y="683"/>
                    <a:pt x="64" y="700"/>
                  </a:cubicBezTo>
                  <a:cubicBezTo>
                    <a:pt x="49" y="722"/>
                    <a:pt x="62" y="757"/>
                    <a:pt x="56" y="784"/>
                  </a:cubicBezTo>
                  <a:cubicBezTo>
                    <a:pt x="54" y="793"/>
                    <a:pt x="45" y="800"/>
                    <a:pt x="40" y="808"/>
                  </a:cubicBezTo>
                  <a:cubicBezTo>
                    <a:pt x="35" y="816"/>
                    <a:pt x="16" y="824"/>
                    <a:pt x="16" y="824"/>
                  </a:cubicBezTo>
                  <a:cubicBezTo>
                    <a:pt x="12" y="836"/>
                    <a:pt x="10" y="854"/>
                    <a:pt x="0" y="864"/>
                  </a:cubicBezTo>
                </a:path>
              </a:pathLst>
            </a:custGeom>
            <a:noFill/>
            <a:ln w="762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sp>
          <p:nvSpPr>
            <p:cNvPr id="140318" name="Freeform 30"/>
            <p:cNvSpPr>
              <a:spLocks/>
            </p:cNvSpPr>
            <p:nvPr/>
          </p:nvSpPr>
          <p:spPr bwMode="auto">
            <a:xfrm>
              <a:off x="2868" y="2788"/>
              <a:ext cx="735" cy="860"/>
            </a:xfrm>
            <a:custGeom>
              <a:avLst/>
              <a:gdLst/>
              <a:ahLst/>
              <a:cxnLst>
                <a:cxn ang="0">
                  <a:pos x="400" y="0"/>
                </a:cxn>
                <a:cxn ang="0">
                  <a:pos x="368" y="32"/>
                </a:cxn>
                <a:cxn ang="0">
                  <a:pos x="340" y="84"/>
                </a:cxn>
                <a:cxn ang="0">
                  <a:pos x="332" y="108"/>
                </a:cxn>
                <a:cxn ang="0">
                  <a:pos x="308" y="224"/>
                </a:cxn>
                <a:cxn ang="0">
                  <a:pos x="352" y="308"/>
                </a:cxn>
                <a:cxn ang="0">
                  <a:pos x="412" y="348"/>
                </a:cxn>
                <a:cxn ang="0">
                  <a:pos x="528" y="408"/>
                </a:cxn>
                <a:cxn ang="0">
                  <a:pos x="616" y="420"/>
                </a:cxn>
                <a:cxn ang="0">
                  <a:pos x="688" y="504"/>
                </a:cxn>
                <a:cxn ang="0">
                  <a:pos x="364" y="576"/>
                </a:cxn>
                <a:cxn ang="0">
                  <a:pos x="195" y="626"/>
                </a:cxn>
                <a:cxn ang="0">
                  <a:pos x="81" y="653"/>
                </a:cxn>
                <a:cxn ang="0">
                  <a:pos x="0" y="860"/>
                </a:cxn>
              </a:cxnLst>
              <a:rect l="0" t="0" r="r" b="b"/>
              <a:pathLst>
                <a:path w="735" h="860">
                  <a:moveTo>
                    <a:pt x="400" y="0"/>
                  </a:moveTo>
                  <a:cubicBezTo>
                    <a:pt x="390" y="19"/>
                    <a:pt x="383" y="17"/>
                    <a:pt x="368" y="32"/>
                  </a:cubicBezTo>
                  <a:cubicBezTo>
                    <a:pt x="362" y="51"/>
                    <a:pt x="348" y="66"/>
                    <a:pt x="340" y="84"/>
                  </a:cubicBezTo>
                  <a:cubicBezTo>
                    <a:pt x="337" y="92"/>
                    <a:pt x="332" y="108"/>
                    <a:pt x="332" y="108"/>
                  </a:cubicBezTo>
                  <a:cubicBezTo>
                    <a:pt x="329" y="151"/>
                    <a:pt x="332" y="189"/>
                    <a:pt x="308" y="224"/>
                  </a:cubicBezTo>
                  <a:cubicBezTo>
                    <a:pt x="313" y="293"/>
                    <a:pt x="303" y="284"/>
                    <a:pt x="352" y="308"/>
                  </a:cubicBezTo>
                  <a:cubicBezTo>
                    <a:pt x="365" y="328"/>
                    <a:pt x="392" y="335"/>
                    <a:pt x="412" y="348"/>
                  </a:cubicBezTo>
                  <a:cubicBezTo>
                    <a:pt x="439" y="366"/>
                    <a:pt x="497" y="406"/>
                    <a:pt x="528" y="408"/>
                  </a:cubicBezTo>
                  <a:cubicBezTo>
                    <a:pt x="567" y="410"/>
                    <a:pt x="590" y="404"/>
                    <a:pt x="616" y="420"/>
                  </a:cubicBezTo>
                  <a:cubicBezTo>
                    <a:pt x="642" y="436"/>
                    <a:pt x="735" y="477"/>
                    <a:pt x="688" y="504"/>
                  </a:cubicBezTo>
                  <a:cubicBezTo>
                    <a:pt x="641" y="531"/>
                    <a:pt x="465" y="536"/>
                    <a:pt x="364" y="576"/>
                  </a:cubicBezTo>
                  <a:cubicBezTo>
                    <a:pt x="263" y="616"/>
                    <a:pt x="244" y="601"/>
                    <a:pt x="195" y="626"/>
                  </a:cubicBezTo>
                  <a:cubicBezTo>
                    <a:pt x="146" y="651"/>
                    <a:pt x="85" y="631"/>
                    <a:pt x="81" y="653"/>
                  </a:cubicBezTo>
                  <a:cubicBezTo>
                    <a:pt x="77" y="724"/>
                    <a:pt x="0" y="819"/>
                    <a:pt x="0" y="860"/>
                  </a:cubicBezTo>
                </a:path>
              </a:pathLst>
            </a:custGeom>
            <a:noFill/>
            <a:ln w="762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grpSp>
      <p:grpSp>
        <p:nvGrpSpPr>
          <p:cNvPr id="10" name="Group 31"/>
          <p:cNvGrpSpPr>
            <a:grpSpLocks/>
          </p:cNvGrpSpPr>
          <p:nvPr/>
        </p:nvGrpSpPr>
        <p:grpSpPr bwMode="auto">
          <a:xfrm>
            <a:off x="4502150" y="3079750"/>
            <a:ext cx="1162050" cy="1273175"/>
            <a:chOff x="2836" y="1940"/>
            <a:chExt cx="732" cy="802"/>
          </a:xfrm>
        </p:grpSpPr>
        <p:sp>
          <p:nvSpPr>
            <p:cNvPr id="140320" name="Freeform 32"/>
            <p:cNvSpPr>
              <a:spLocks/>
            </p:cNvSpPr>
            <p:nvPr/>
          </p:nvSpPr>
          <p:spPr bwMode="auto">
            <a:xfrm>
              <a:off x="3228" y="1962"/>
              <a:ext cx="340" cy="780"/>
            </a:xfrm>
            <a:custGeom>
              <a:avLst/>
              <a:gdLst/>
              <a:ahLst/>
              <a:cxnLst>
                <a:cxn ang="0">
                  <a:pos x="132" y="0"/>
                </a:cxn>
                <a:cxn ang="0">
                  <a:pos x="218" y="48"/>
                </a:cxn>
                <a:cxn ang="0">
                  <a:pos x="200" y="70"/>
                </a:cxn>
                <a:cxn ang="0">
                  <a:pos x="298" y="112"/>
                </a:cxn>
                <a:cxn ang="0">
                  <a:pos x="328" y="146"/>
                </a:cxn>
                <a:cxn ang="0">
                  <a:pos x="216" y="188"/>
                </a:cxn>
                <a:cxn ang="0">
                  <a:pos x="226" y="220"/>
                </a:cxn>
                <a:cxn ang="0">
                  <a:pos x="178" y="244"/>
                </a:cxn>
                <a:cxn ang="0">
                  <a:pos x="142" y="272"/>
                </a:cxn>
                <a:cxn ang="0">
                  <a:pos x="172" y="288"/>
                </a:cxn>
                <a:cxn ang="0">
                  <a:pos x="158" y="328"/>
                </a:cxn>
                <a:cxn ang="0">
                  <a:pos x="236" y="336"/>
                </a:cxn>
                <a:cxn ang="0">
                  <a:pos x="200" y="384"/>
                </a:cxn>
                <a:cxn ang="0">
                  <a:pos x="258" y="416"/>
                </a:cxn>
                <a:cxn ang="0">
                  <a:pos x="204" y="444"/>
                </a:cxn>
                <a:cxn ang="0">
                  <a:pos x="196" y="532"/>
                </a:cxn>
                <a:cxn ang="0">
                  <a:pos x="38" y="586"/>
                </a:cxn>
                <a:cxn ang="0">
                  <a:pos x="2" y="636"/>
                </a:cxn>
                <a:cxn ang="0">
                  <a:pos x="48" y="692"/>
                </a:cxn>
                <a:cxn ang="0">
                  <a:pos x="82" y="730"/>
                </a:cxn>
                <a:cxn ang="0">
                  <a:pos x="94" y="744"/>
                </a:cxn>
                <a:cxn ang="0">
                  <a:pos x="88" y="780"/>
                </a:cxn>
              </a:cxnLst>
              <a:rect l="0" t="0" r="r" b="b"/>
              <a:pathLst>
                <a:path w="340" h="780">
                  <a:moveTo>
                    <a:pt x="132" y="0"/>
                  </a:moveTo>
                  <a:cubicBezTo>
                    <a:pt x="143" y="6"/>
                    <a:pt x="220" y="39"/>
                    <a:pt x="218" y="48"/>
                  </a:cubicBezTo>
                  <a:cubicBezTo>
                    <a:pt x="216" y="57"/>
                    <a:pt x="215" y="26"/>
                    <a:pt x="200" y="70"/>
                  </a:cubicBezTo>
                  <a:cubicBezTo>
                    <a:pt x="185" y="114"/>
                    <a:pt x="277" y="99"/>
                    <a:pt x="298" y="112"/>
                  </a:cubicBezTo>
                  <a:cubicBezTo>
                    <a:pt x="319" y="125"/>
                    <a:pt x="340" y="131"/>
                    <a:pt x="328" y="146"/>
                  </a:cubicBezTo>
                  <a:cubicBezTo>
                    <a:pt x="316" y="161"/>
                    <a:pt x="214" y="165"/>
                    <a:pt x="216" y="188"/>
                  </a:cubicBezTo>
                  <a:cubicBezTo>
                    <a:pt x="218" y="211"/>
                    <a:pt x="221" y="204"/>
                    <a:pt x="226" y="220"/>
                  </a:cubicBezTo>
                  <a:cubicBezTo>
                    <a:pt x="220" y="230"/>
                    <a:pt x="184" y="234"/>
                    <a:pt x="178" y="244"/>
                  </a:cubicBezTo>
                  <a:cubicBezTo>
                    <a:pt x="172" y="254"/>
                    <a:pt x="164" y="257"/>
                    <a:pt x="142" y="272"/>
                  </a:cubicBezTo>
                  <a:cubicBezTo>
                    <a:pt x="120" y="287"/>
                    <a:pt x="171" y="273"/>
                    <a:pt x="172" y="288"/>
                  </a:cubicBezTo>
                  <a:cubicBezTo>
                    <a:pt x="173" y="303"/>
                    <a:pt x="144" y="314"/>
                    <a:pt x="158" y="328"/>
                  </a:cubicBezTo>
                  <a:cubicBezTo>
                    <a:pt x="172" y="342"/>
                    <a:pt x="232" y="310"/>
                    <a:pt x="236" y="336"/>
                  </a:cubicBezTo>
                  <a:cubicBezTo>
                    <a:pt x="240" y="362"/>
                    <a:pt x="194" y="370"/>
                    <a:pt x="200" y="384"/>
                  </a:cubicBezTo>
                  <a:cubicBezTo>
                    <a:pt x="206" y="398"/>
                    <a:pt x="266" y="386"/>
                    <a:pt x="258" y="416"/>
                  </a:cubicBezTo>
                  <a:cubicBezTo>
                    <a:pt x="250" y="446"/>
                    <a:pt x="214" y="442"/>
                    <a:pt x="204" y="444"/>
                  </a:cubicBezTo>
                  <a:cubicBezTo>
                    <a:pt x="194" y="446"/>
                    <a:pt x="162" y="452"/>
                    <a:pt x="196" y="532"/>
                  </a:cubicBezTo>
                  <a:cubicBezTo>
                    <a:pt x="230" y="612"/>
                    <a:pt x="69" y="556"/>
                    <a:pt x="38" y="586"/>
                  </a:cubicBezTo>
                  <a:cubicBezTo>
                    <a:pt x="7" y="616"/>
                    <a:pt x="0" y="618"/>
                    <a:pt x="2" y="636"/>
                  </a:cubicBezTo>
                  <a:cubicBezTo>
                    <a:pt x="4" y="654"/>
                    <a:pt x="37" y="681"/>
                    <a:pt x="48" y="692"/>
                  </a:cubicBezTo>
                  <a:cubicBezTo>
                    <a:pt x="59" y="703"/>
                    <a:pt x="77" y="723"/>
                    <a:pt x="82" y="730"/>
                  </a:cubicBezTo>
                  <a:cubicBezTo>
                    <a:pt x="87" y="737"/>
                    <a:pt x="91" y="736"/>
                    <a:pt x="94" y="744"/>
                  </a:cubicBezTo>
                  <a:cubicBezTo>
                    <a:pt x="93" y="758"/>
                    <a:pt x="95" y="780"/>
                    <a:pt x="88" y="780"/>
                  </a:cubicBezTo>
                </a:path>
              </a:pathLst>
            </a:custGeom>
            <a:noFill/>
            <a:ln w="762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sp>
          <p:nvSpPr>
            <p:cNvPr id="140321" name="Freeform 33"/>
            <p:cNvSpPr>
              <a:spLocks/>
            </p:cNvSpPr>
            <p:nvPr/>
          </p:nvSpPr>
          <p:spPr bwMode="auto">
            <a:xfrm>
              <a:off x="2836" y="1940"/>
              <a:ext cx="538" cy="602"/>
            </a:xfrm>
            <a:custGeom>
              <a:avLst/>
              <a:gdLst/>
              <a:ahLst/>
              <a:cxnLst>
                <a:cxn ang="0">
                  <a:pos x="496" y="0"/>
                </a:cxn>
                <a:cxn ang="0">
                  <a:pos x="538" y="98"/>
                </a:cxn>
                <a:cxn ang="0">
                  <a:pos x="400" y="172"/>
                </a:cxn>
                <a:cxn ang="0">
                  <a:pos x="372" y="262"/>
                </a:cxn>
                <a:cxn ang="0">
                  <a:pos x="190" y="310"/>
                </a:cxn>
                <a:cxn ang="0">
                  <a:pos x="16" y="364"/>
                </a:cxn>
                <a:cxn ang="0">
                  <a:pos x="160" y="410"/>
                </a:cxn>
                <a:cxn ang="0">
                  <a:pos x="88" y="444"/>
                </a:cxn>
                <a:cxn ang="0">
                  <a:pos x="60" y="488"/>
                </a:cxn>
                <a:cxn ang="0">
                  <a:pos x="4" y="602"/>
                </a:cxn>
              </a:cxnLst>
              <a:rect l="0" t="0" r="r" b="b"/>
              <a:pathLst>
                <a:path w="538" h="602">
                  <a:moveTo>
                    <a:pt x="496" y="0"/>
                  </a:moveTo>
                  <a:cubicBezTo>
                    <a:pt x="513" y="7"/>
                    <a:pt x="538" y="40"/>
                    <a:pt x="538" y="98"/>
                  </a:cubicBezTo>
                  <a:cubicBezTo>
                    <a:pt x="538" y="156"/>
                    <a:pt x="372" y="138"/>
                    <a:pt x="400" y="172"/>
                  </a:cubicBezTo>
                  <a:cubicBezTo>
                    <a:pt x="428" y="206"/>
                    <a:pt x="402" y="240"/>
                    <a:pt x="372" y="262"/>
                  </a:cubicBezTo>
                  <a:cubicBezTo>
                    <a:pt x="342" y="284"/>
                    <a:pt x="166" y="282"/>
                    <a:pt x="190" y="310"/>
                  </a:cubicBezTo>
                  <a:cubicBezTo>
                    <a:pt x="214" y="338"/>
                    <a:pt x="32" y="330"/>
                    <a:pt x="16" y="364"/>
                  </a:cubicBezTo>
                  <a:cubicBezTo>
                    <a:pt x="0" y="398"/>
                    <a:pt x="154" y="396"/>
                    <a:pt x="160" y="410"/>
                  </a:cubicBezTo>
                  <a:cubicBezTo>
                    <a:pt x="166" y="424"/>
                    <a:pt x="106" y="432"/>
                    <a:pt x="88" y="444"/>
                  </a:cubicBezTo>
                  <a:cubicBezTo>
                    <a:pt x="70" y="456"/>
                    <a:pt x="65" y="466"/>
                    <a:pt x="60" y="488"/>
                  </a:cubicBezTo>
                  <a:cubicBezTo>
                    <a:pt x="59" y="493"/>
                    <a:pt x="4" y="602"/>
                    <a:pt x="4" y="602"/>
                  </a:cubicBezTo>
                </a:path>
              </a:pathLst>
            </a:custGeom>
            <a:noFill/>
            <a:ln w="76200" cap="flat" cmpd="sng">
              <a:solidFill>
                <a:srgbClr val="0000FF"/>
              </a:solidFill>
              <a:prstDash val="solid"/>
              <a:round/>
              <a:headEnd type="none" w="med" len="med"/>
              <a:tailEnd type="stealth" w="med" len="med"/>
            </a:ln>
            <a:effectLst>
              <a:outerShdw dist="17961" dir="2700000" algn="ctr" rotWithShape="0">
                <a:schemeClr val="tx1"/>
              </a:outerShdw>
            </a:effectLst>
          </p:spPr>
          <p:txBody>
            <a:bodyPr/>
            <a:lstStyle/>
            <a:p>
              <a:pPr eaLnBrk="0" hangingPunct="0">
                <a:defRPr/>
              </a:pPr>
              <a:endParaRPr lang="en-US" sz="2400">
                <a:latin typeface="Arial" charset="0"/>
                <a:ea typeface="Geneva" pitchFamily="-96" charset="0"/>
                <a:cs typeface="Geneva" pitchFamily="-96" charset="0"/>
              </a:endParaRPr>
            </a:p>
          </p:txBody>
        </p:sp>
      </p:grpSp>
      <p:grpSp>
        <p:nvGrpSpPr>
          <p:cNvPr id="11" name="Group 34"/>
          <p:cNvGrpSpPr>
            <a:grpSpLocks/>
          </p:cNvGrpSpPr>
          <p:nvPr/>
        </p:nvGrpSpPr>
        <p:grpSpPr bwMode="auto">
          <a:xfrm>
            <a:off x="3429000" y="5943600"/>
            <a:ext cx="685800" cy="304800"/>
            <a:chOff x="2160" y="3744"/>
            <a:chExt cx="432" cy="192"/>
          </a:xfrm>
        </p:grpSpPr>
        <p:sp>
          <p:nvSpPr>
            <p:cNvPr id="140325" name="Oval 37"/>
            <p:cNvSpPr>
              <a:spLocks noChangeArrowheads="1"/>
            </p:cNvSpPr>
            <p:nvPr/>
          </p:nvSpPr>
          <p:spPr bwMode="auto">
            <a:xfrm>
              <a:off x="2160" y="3744"/>
              <a:ext cx="144" cy="144"/>
            </a:xfrm>
            <a:prstGeom prst="ellipse">
              <a:avLst/>
            </a:prstGeom>
            <a:gradFill rotWithShape="0">
              <a:gsLst>
                <a:gs pos="0">
                  <a:srgbClr val="FF3300"/>
                </a:gs>
                <a:gs pos="100000">
                  <a:srgbClr val="FF3300">
                    <a:gamma/>
                    <a:shade val="86275"/>
                    <a:invGamma/>
                  </a:srgbClr>
                </a:gs>
              </a:gsLst>
              <a:path path="shape">
                <a:fillToRect l="50000" t="50000" r="50000" b="50000"/>
              </a:path>
            </a:gradFill>
            <a:ln w="28575">
              <a:solidFill>
                <a:schemeClr val="bg1"/>
              </a:solidFill>
              <a:round/>
              <a:headEnd/>
              <a:tailEnd/>
            </a:ln>
            <a:effectLst/>
          </p:spPr>
          <p:txBody>
            <a:bodyPr wrap="none" anchor="ctr"/>
            <a:lstStyle/>
            <a:p>
              <a:pPr algn="ctr" eaLnBrk="0" hangingPunct="0">
                <a:spcBef>
                  <a:spcPct val="20000"/>
                </a:spcBef>
                <a:defRPr/>
              </a:pPr>
              <a:endParaRPr lang="en-US" b="1">
                <a:solidFill>
                  <a:srgbClr val="FFFF00"/>
                </a:solidFill>
                <a:effectLst>
                  <a:outerShdw blurRad="38100" dist="38100" dir="2700000" algn="tl">
                    <a:srgbClr val="000000"/>
                  </a:outerShdw>
                </a:effectLst>
                <a:latin typeface="Arial" charset="0"/>
                <a:ea typeface="Geneva" pitchFamily="-96" charset="0"/>
                <a:cs typeface="Geneva" pitchFamily="-96" charset="0"/>
              </a:endParaRPr>
            </a:p>
          </p:txBody>
        </p:sp>
        <p:sp>
          <p:nvSpPr>
            <p:cNvPr id="140328" name="Oval 40"/>
            <p:cNvSpPr>
              <a:spLocks noChangeArrowheads="1"/>
            </p:cNvSpPr>
            <p:nvPr/>
          </p:nvSpPr>
          <p:spPr bwMode="auto">
            <a:xfrm>
              <a:off x="2448" y="3792"/>
              <a:ext cx="144" cy="144"/>
            </a:xfrm>
            <a:prstGeom prst="ellipse">
              <a:avLst/>
            </a:prstGeom>
            <a:gradFill rotWithShape="0">
              <a:gsLst>
                <a:gs pos="0">
                  <a:srgbClr val="FF3300"/>
                </a:gs>
                <a:gs pos="100000">
                  <a:srgbClr val="FF3300">
                    <a:gamma/>
                    <a:shade val="86275"/>
                    <a:invGamma/>
                  </a:srgbClr>
                </a:gs>
              </a:gsLst>
              <a:path path="shape">
                <a:fillToRect l="50000" t="50000" r="50000" b="50000"/>
              </a:path>
            </a:gradFill>
            <a:ln w="28575">
              <a:solidFill>
                <a:schemeClr val="bg1"/>
              </a:solidFill>
              <a:round/>
              <a:headEnd/>
              <a:tailEnd/>
            </a:ln>
            <a:effectLst/>
          </p:spPr>
          <p:txBody>
            <a:bodyPr wrap="none" anchor="ctr"/>
            <a:lstStyle/>
            <a:p>
              <a:pPr algn="ctr" eaLnBrk="0" hangingPunct="0">
                <a:spcBef>
                  <a:spcPct val="20000"/>
                </a:spcBef>
                <a:defRPr/>
              </a:pPr>
              <a:endParaRPr lang="en-US" b="1">
                <a:solidFill>
                  <a:srgbClr val="FFFF00"/>
                </a:solidFill>
                <a:effectLst>
                  <a:outerShdw blurRad="38100" dist="38100" dir="2700000" algn="tl">
                    <a:srgbClr val="000000"/>
                  </a:outerShdw>
                </a:effectLst>
                <a:latin typeface="Arial" charset="0"/>
                <a:ea typeface="Geneva" pitchFamily="-96" charset="0"/>
                <a:cs typeface="Geneva" pitchFamily="-96" charset="0"/>
              </a:endParaRPr>
            </a:p>
          </p:txBody>
        </p:sp>
      </p:grpSp>
      <p:sp>
        <p:nvSpPr>
          <p:cNvPr id="41" name="TextBox 40"/>
          <p:cNvSpPr txBox="1"/>
          <p:nvPr/>
        </p:nvSpPr>
        <p:spPr>
          <a:xfrm>
            <a:off x="332912" y="23813"/>
            <a:ext cx="8414676" cy="769441"/>
          </a:xfrm>
          <a:prstGeom prst="rect">
            <a:avLst/>
          </a:prstGeom>
          <a:noFill/>
        </p:spPr>
        <p:txBody>
          <a:bodyPr wrap="none" rtlCol="0">
            <a:spAutoFit/>
          </a:bodyPr>
          <a:lstStyle/>
          <a:p>
            <a:pPr algn="ctr"/>
            <a:r>
              <a:rPr lang="en-US" sz="4400" b="1" dirty="0" smtClean="0">
                <a:ln>
                  <a:solidFill>
                    <a:schemeClr val="bg1"/>
                  </a:solidFill>
                </a:ln>
                <a:effectLst>
                  <a:outerShdw blurRad="38100" dist="38100" dir="2700000" algn="tl">
                    <a:srgbClr val="000000">
                      <a:alpha val="43137"/>
                    </a:srgbClr>
                  </a:outerShdw>
                </a:effectLst>
                <a:latin typeface="Cambria" pitchFamily="18" charset="0"/>
              </a:rPr>
              <a:t>How water gets across the Delta</a:t>
            </a:r>
          </a:p>
        </p:txBody>
      </p:sp>
      <p:sp>
        <p:nvSpPr>
          <p:cNvPr id="37" name="Rectangle 18"/>
          <p:cNvSpPr>
            <a:spLocks noChangeArrowheads="1"/>
          </p:cNvSpPr>
          <p:nvPr/>
        </p:nvSpPr>
        <p:spPr bwMode="invGray">
          <a:xfrm>
            <a:off x="1447799" y="5318760"/>
            <a:ext cx="2438401" cy="717550"/>
          </a:xfrm>
          <a:prstGeom prst="rect">
            <a:avLst/>
          </a:prstGeom>
          <a:noFill/>
          <a:ln w="9525">
            <a:noFill/>
            <a:miter lim="800000"/>
            <a:headEnd/>
            <a:tailEnd/>
          </a:ln>
          <a:effectLst/>
        </p:spPr>
        <p:txBody>
          <a:bodyPr anchor="ctr"/>
          <a:lstStyle/>
          <a:p>
            <a:pPr algn="ctr">
              <a:defRPr/>
            </a:pPr>
            <a:r>
              <a:rPr lang="en-US" sz="2800" b="1" spc="-150" dirty="0" smtClean="0">
                <a:ln>
                  <a:solidFill>
                    <a:schemeClr val="bg1"/>
                  </a:solidFill>
                </a:ln>
                <a:latin typeface="Arial" charset="0"/>
                <a:ea typeface="Geneva" pitchFamily="-96" charset="0"/>
                <a:cs typeface="Geneva" pitchFamily="-96" charset="0"/>
              </a:rPr>
              <a:t>SWP Pumps</a:t>
            </a:r>
            <a:endParaRPr lang="en-US" sz="2800" b="1" spc="-150" dirty="0">
              <a:ln>
                <a:solidFill>
                  <a:schemeClr val="bg1"/>
                </a:solidFill>
              </a:ln>
              <a:latin typeface="Arial" charset="0"/>
              <a:ea typeface="Geneva" pitchFamily="-96" charset="0"/>
              <a:cs typeface="Geneva" pitchFamily="-96" charset="0"/>
            </a:endParaRPr>
          </a:p>
        </p:txBody>
      </p:sp>
      <p:sp>
        <p:nvSpPr>
          <p:cNvPr id="38" name="Rectangle 18"/>
          <p:cNvSpPr>
            <a:spLocks noChangeArrowheads="1"/>
          </p:cNvSpPr>
          <p:nvPr/>
        </p:nvSpPr>
        <p:spPr bwMode="invGray">
          <a:xfrm>
            <a:off x="3926680" y="5943600"/>
            <a:ext cx="2438401" cy="717550"/>
          </a:xfrm>
          <a:prstGeom prst="rect">
            <a:avLst/>
          </a:prstGeom>
          <a:noFill/>
          <a:ln w="9525">
            <a:noFill/>
            <a:miter lim="800000"/>
            <a:headEnd/>
            <a:tailEnd/>
          </a:ln>
          <a:effectLst/>
        </p:spPr>
        <p:txBody>
          <a:bodyPr anchor="ctr"/>
          <a:lstStyle/>
          <a:p>
            <a:pPr algn="ctr">
              <a:defRPr/>
            </a:pPr>
            <a:r>
              <a:rPr lang="en-US" sz="2800" b="1" spc="-150" dirty="0" smtClean="0">
                <a:ln>
                  <a:solidFill>
                    <a:schemeClr val="bg1"/>
                  </a:solidFill>
                </a:ln>
                <a:latin typeface="Arial" charset="0"/>
                <a:ea typeface="Geneva" pitchFamily="-96" charset="0"/>
                <a:cs typeface="Geneva" pitchFamily="-96" charset="0"/>
              </a:rPr>
              <a:t>CVP Pumps</a:t>
            </a:r>
            <a:endParaRPr lang="en-US" sz="2800" b="1" spc="-150" dirty="0">
              <a:ln>
                <a:solidFill>
                  <a:schemeClr val="bg1"/>
                </a:solidFill>
              </a:ln>
              <a:latin typeface="Arial" charset="0"/>
              <a:ea typeface="Geneva" pitchFamily="-96" charset="0"/>
              <a:cs typeface="Geneva" pitchFamily="-9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pic>
        <p:nvPicPr>
          <p:cNvPr id="23" name="Picture 1036" descr="irrig-ag"/>
          <p:cNvPicPr>
            <a:picLocks noChangeAspect="1" noChangeArrowheads="1"/>
          </p:cNvPicPr>
          <p:nvPr/>
        </p:nvPicPr>
        <p:blipFill>
          <a:blip r:embed="rId4"/>
          <a:srcRect/>
          <a:stretch>
            <a:fillRect/>
          </a:stretch>
        </p:blipFill>
        <p:spPr bwMode="auto">
          <a:xfrm>
            <a:off x="304800" y="4572000"/>
            <a:ext cx="1905000" cy="2036763"/>
          </a:xfrm>
          <a:prstGeom prst="rect">
            <a:avLst/>
          </a:prstGeom>
          <a:noFill/>
          <a:effectLst>
            <a:outerShdw dist="53882" dir="2700000" algn="ctr" rotWithShape="0">
              <a:schemeClr val="tx1"/>
            </a:outerShdw>
          </a:effectLst>
        </p:spPr>
      </p:pic>
      <p:pic>
        <p:nvPicPr>
          <p:cNvPr id="920580" name="Picture 4" descr="Base Map Topo 2"/>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320040" y="685800"/>
            <a:ext cx="5229225" cy="6172200"/>
          </a:xfrm>
          <a:prstGeom prst="rect">
            <a:avLst/>
          </a:prstGeom>
          <a:noFill/>
          <a:effectLst>
            <a:outerShdw dist="132592" dir="6401955" algn="ctr" rotWithShape="0">
              <a:schemeClr val="tx1"/>
            </a:outerShdw>
          </a:effectLst>
        </p:spPr>
      </p:pic>
      <p:sp>
        <p:nvSpPr>
          <p:cNvPr id="920582" name="Rectangle 6"/>
          <p:cNvSpPr>
            <a:spLocks noChangeArrowheads="1"/>
          </p:cNvSpPr>
          <p:nvPr/>
        </p:nvSpPr>
        <p:spPr bwMode="auto">
          <a:xfrm>
            <a:off x="609600" y="1371600"/>
            <a:ext cx="8318500" cy="508000"/>
          </a:xfrm>
          <a:prstGeom prst="rect">
            <a:avLst/>
          </a:prstGeom>
          <a:solidFill>
            <a:srgbClr val="000000">
              <a:alpha val="50000"/>
            </a:srgb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20586" name="Oval 10"/>
          <p:cNvSpPr>
            <a:spLocks noChangeArrowheads="1"/>
          </p:cNvSpPr>
          <p:nvPr/>
        </p:nvSpPr>
        <p:spPr bwMode="auto">
          <a:xfrm rot="1529321">
            <a:off x="2590800" y="5426378"/>
            <a:ext cx="1828800" cy="741363"/>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920587" name="Oval 11"/>
          <p:cNvSpPr>
            <a:spLocks noChangeArrowheads="1"/>
          </p:cNvSpPr>
          <p:nvPr/>
        </p:nvSpPr>
        <p:spPr bwMode="auto">
          <a:xfrm>
            <a:off x="838200" y="3124200"/>
            <a:ext cx="685800" cy="609600"/>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grpSp>
        <p:nvGrpSpPr>
          <p:cNvPr id="2" name="Group 23"/>
          <p:cNvGrpSpPr>
            <a:grpSpLocks/>
          </p:cNvGrpSpPr>
          <p:nvPr/>
        </p:nvGrpSpPr>
        <p:grpSpPr bwMode="auto">
          <a:xfrm>
            <a:off x="2057400" y="2743200"/>
            <a:ext cx="2895600" cy="484188"/>
            <a:chOff x="2057400" y="2743200"/>
            <a:chExt cx="2895600" cy="484188"/>
          </a:xfrm>
        </p:grpSpPr>
        <p:sp>
          <p:nvSpPr>
            <p:cNvPr id="920590" name="AutoShape 14"/>
            <p:cNvSpPr>
              <a:spLocks noChangeArrowheads="1"/>
            </p:cNvSpPr>
            <p:nvPr/>
          </p:nvSpPr>
          <p:spPr bwMode="auto">
            <a:xfrm>
              <a:off x="2057400" y="2743200"/>
              <a:ext cx="28956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920591" name="Text Box 15"/>
            <p:cNvSpPr txBox="1">
              <a:spLocks noChangeArrowheads="1"/>
            </p:cNvSpPr>
            <p:nvPr/>
          </p:nvSpPr>
          <p:spPr bwMode="ltGray">
            <a:xfrm>
              <a:off x="2103275" y="2747963"/>
              <a:ext cx="2803851"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buFont typeface="Wingdings" pitchFamily="2" charset="2"/>
                <a:buNone/>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 Area – 33%</a:t>
              </a:r>
            </a:p>
          </p:txBody>
        </p:sp>
      </p:grpSp>
      <p:grpSp>
        <p:nvGrpSpPr>
          <p:cNvPr id="3" name="Group 24"/>
          <p:cNvGrpSpPr>
            <a:grpSpLocks/>
          </p:cNvGrpSpPr>
          <p:nvPr/>
        </p:nvGrpSpPr>
        <p:grpSpPr bwMode="auto">
          <a:xfrm>
            <a:off x="3048000" y="4114800"/>
            <a:ext cx="4267200" cy="484188"/>
            <a:chOff x="3048000" y="4114800"/>
            <a:chExt cx="4267200" cy="484188"/>
          </a:xfrm>
        </p:grpSpPr>
        <p:sp>
          <p:nvSpPr>
            <p:cNvPr id="920593" name="AutoShape 17"/>
            <p:cNvSpPr>
              <a:spLocks noChangeArrowheads="1"/>
            </p:cNvSpPr>
            <p:nvPr/>
          </p:nvSpPr>
          <p:spPr bwMode="auto">
            <a:xfrm>
              <a:off x="3048000" y="4114800"/>
              <a:ext cx="42672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920594" name="Text Box 18"/>
            <p:cNvSpPr txBox="1">
              <a:spLocks noChangeArrowheads="1"/>
            </p:cNvSpPr>
            <p:nvPr/>
          </p:nvSpPr>
          <p:spPr bwMode="ltGray">
            <a:xfrm>
              <a:off x="3115605" y="4119563"/>
              <a:ext cx="4130639"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Central Valley – 23 to 90%</a:t>
              </a:r>
            </a:p>
          </p:txBody>
        </p:sp>
      </p:grpSp>
      <p:grpSp>
        <p:nvGrpSpPr>
          <p:cNvPr id="4" name="Group 26"/>
          <p:cNvGrpSpPr>
            <a:grpSpLocks/>
          </p:cNvGrpSpPr>
          <p:nvPr/>
        </p:nvGrpSpPr>
        <p:grpSpPr bwMode="auto">
          <a:xfrm>
            <a:off x="4210050" y="5486400"/>
            <a:ext cx="3333750" cy="484188"/>
            <a:chOff x="4210050" y="5486400"/>
            <a:chExt cx="3333750" cy="484188"/>
          </a:xfrm>
        </p:grpSpPr>
        <p:sp>
          <p:nvSpPr>
            <p:cNvPr id="920602" name="AutoShape 26"/>
            <p:cNvSpPr>
              <a:spLocks noChangeArrowheads="1"/>
            </p:cNvSpPr>
            <p:nvPr/>
          </p:nvSpPr>
          <p:spPr bwMode="auto">
            <a:xfrm>
              <a:off x="4210050" y="5486400"/>
              <a:ext cx="333375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920603" name="Text Box 27"/>
            <p:cNvSpPr txBox="1">
              <a:spLocks noChangeArrowheads="1"/>
            </p:cNvSpPr>
            <p:nvPr/>
          </p:nvSpPr>
          <p:spPr bwMode="ltGray">
            <a:xfrm>
              <a:off x="4262866" y="5491163"/>
              <a:ext cx="3229174"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Southern Cal – 30%</a:t>
              </a:r>
            </a:p>
          </p:txBody>
        </p:sp>
      </p:grpSp>
      <p:grpSp>
        <p:nvGrpSpPr>
          <p:cNvPr id="5" name="Group 28"/>
          <p:cNvGrpSpPr>
            <a:grpSpLocks/>
          </p:cNvGrpSpPr>
          <p:nvPr/>
        </p:nvGrpSpPr>
        <p:grpSpPr bwMode="auto">
          <a:xfrm>
            <a:off x="6096000" y="2597150"/>
            <a:ext cx="3048000" cy="830263"/>
            <a:chOff x="6096000" y="2597147"/>
            <a:chExt cx="3048000" cy="830997"/>
          </a:xfrm>
        </p:grpSpPr>
        <p:sp>
          <p:nvSpPr>
            <p:cNvPr id="920605" name="AutoShape 29"/>
            <p:cNvSpPr>
              <a:spLocks noChangeArrowheads="1"/>
            </p:cNvSpPr>
            <p:nvPr/>
          </p:nvSpPr>
          <p:spPr bwMode="auto">
            <a:xfrm>
              <a:off x="6096000" y="2641636"/>
              <a:ext cx="3048000" cy="711829"/>
            </a:xfrm>
            <a:prstGeom prst="roundRect">
              <a:avLst>
                <a:gd name="adj" fmla="val 50000"/>
              </a:avLst>
            </a:prstGeom>
            <a:solidFill>
              <a:srgbClr val="111111">
                <a:alpha val="50195"/>
              </a:srgbClr>
            </a:solidFill>
            <a:ln w="28575">
              <a:solidFill>
                <a:schemeClr val="tx1"/>
              </a:solidFill>
              <a:round/>
              <a:headEnd/>
              <a:tailEnd/>
            </a:ln>
          </p:spPr>
          <p:txBody>
            <a:bodyPr wrap="none" tIns="137160" bIns="137160" anchor="ctr" anchorCtr="1"/>
            <a:lstStyle/>
            <a:p>
              <a:pPr>
                <a:defRPr/>
              </a:pPr>
              <a:endParaRPr lang="en-US" sz="2000">
                <a:effectLst>
                  <a:outerShdw blurRad="38100" dist="38100" dir="2700000" algn="tl">
                    <a:srgbClr val="000000"/>
                  </a:outerShdw>
                </a:effectLst>
              </a:endParaRPr>
            </a:p>
          </p:txBody>
        </p:sp>
        <p:sp>
          <p:nvSpPr>
            <p:cNvPr id="920606" name="Text Box 30"/>
            <p:cNvSpPr txBox="1">
              <a:spLocks noChangeArrowheads="1"/>
            </p:cNvSpPr>
            <p:nvPr/>
          </p:nvSpPr>
          <p:spPr bwMode="ltGray">
            <a:xfrm>
              <a:off x="6143625" y="2597147"/>
              <a:ext cx="2952750" cy="830997"/>
            </a:xfrm>
            <a:prstGeom prst="rect">
              <a:avLst/>
            </a:prstGeom>
            <a:noFill/>
            <a:ln w="9525">
              <a:noFill/>
              <a:miter lim="800000"/>
              <a:headEnd/>
              <a:tailEnd/>
            </a:ln>
            <a:effectLst>
              <a:outerShdw dist="50800" dir="5400000" algn="ctr" rotWithShape="0">
                <a:schemeClr val="bg1"/>
              </a:outerShdw>
            </a:effectLst>
          </p:spPr>
          <p:txBody>
            <a:bodyPr tIns="137160" bIns="137160" anchor="ctr" anchorCtr="1">
              <a:spAutoFit/>
            </a:bodyPr>
            <a:lstStyle/>
            <a:p>
              <a:pPr algn="ctr">
                <a:lnSpc>
                  <a:spcPct val="90000"/>
                </a:lnSpc>
                <a:spcAft>
                  <a:spcPct val="25000"/>
                </a:spcAft>
                <a:buClr>
                  <a:srgbClr val="FFFF00"/>
                </a:buClr>
                <a:buSzPct val="75000"/>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Some regions up to 100% dependent</a:t>
              </a:r>
            </a:p>
          </p:txBody>
        </p:sp>
      </p:grpSp>
      <p:sp>
        <p:nvSpPr>
          <p:cNvPr id="920585" name="Oval 9"/>
          <p:cNvSpPr>
            <a:spLocks noChangeArrowheads="1"/>
          </p:cNvSpPr>
          <p:nvPr/>
        </p:nvSpPr>
        <p:spPr bwMode="auto">
          <a:xfrm rot="2753235">
            <a:off x="1577876" y="5261374"/>
            <a:ext cx="1021892" cy="338199"/>
          </a:xfrm>
          <a:prstGeom prst="ellipse">
            <a:avLst/>
          </a:prstGeom>
          <a:noFill/>
          <a:ln w="76200">
            <a:solidFill>
              <a:srgbClr val="0000FF"/>
            </a:solidFill>
            <a:round/>
            <a:headEnd/>
            <a:tailEnd/>
          </a:ln>
          <a:effectLst>
            <a:outerShdw dist="35921" dir="2700000" algn="ctr" rotWithShape="0">
              <a:schemeClr val="tx1"/>
            </a:outerShdw>
          </a:effectLst>
        </p:spPr>
        <p:txBody>
          <a:bodyPr rot="10800000" vert="eaVert" wrap="none" anchor="ctr"/>
          <a:lstStyle/>
          <a:p>
            <a:pPr>
              <a:defRPr/>
            </a:pPr>
            <a:endParaRPr lang="en-US">
              <a:effectLst>
                <a:outerShdw blurRad="38100" dist="38100" dir="2700000" algn="tl">
                  <a:srgbClr val="000000">
                    <a:alpha val="43137"/>
                  </a:srgbClr>
                </a:outerShdw>
              </a:effectLst>
            </a:endParaRPr>
          </a:p>
        </p:txBody>
      </p:sp>
      <p:sp>
        <p:nvSpPr>
          <p:cNvPr id="26" name="Text Placeholder 25"/>
          <p:cNvSpPr>
            <a:spLocks noGrp="1"/>
          </p:cNvSpPr>
          <p:nvPr>
            <p:ph type="body" sz="quarter" idx="10"/>
          </p:nvPr>
        </p:nvSpPr>
        <p:spPr bwMode="gray">
          <a:xfrm>
            <a:off x="762000" y="1411288"/>
            <a:ext cx="8229600" cy="442912"/>
          </a:xfrm>
        </p:spPr>
        <p:txBody>
          <a:bodyPr/>
          <a:lstStyle/>
          <a:p>
            <a:pPr>
              <a:buFontTx/>
              <a:buNone/>
              <a:defRPr/>
            </a:pPr>
            <a:r>
              <a:rPr lang="en-US" dirty="0" smtClean="0"/>
              <a:t>Supplies Bay Area, Central Valley, </a:t>
            </a:r>
            <a:r>
              <a:rPr lang="en-US" smtClean="0"/>
              <a:t>Coastal areas </a:t>
            </a:r>
            <a:r>
              <a:rPr lang="en-US" dirty="0" smtClean="0"/>
              <a:t>&amp; Southern Cal</a:t>
            </a:r>
            <a:endParaRPr lang="en-US" dirty="0"/>
          </a:p>
        </p:txBody>
      </p:sp>
      <p:sp>
        <p:nvSpPr>
          <p:cNvPr id="24" name="TextBox 23"/>
          <p:cNvSpPr txBox="1"/>
          <p:nvPr/>
        </p:nvSpPr>
        <p:spPr>
          <a:xfrm>
            <a:off x="814236" y="23813"/>
            <a:ext cx="7452041" cy="769441"/>
          </a:xfrm>
          <a:prstGeom prst="rect">
            <a:avLst/>
          </a:prstGeom>
          <a:noFill/>
        </p:spPr>
        <p:txBody>
          <a:bodyPr wrap="none" rtlCol="0">
            <a:spAutoFit/>
          </a:bodyPr>
          <a:lstStyle/>
          <a:p>
            <a:pPr algn="ctr"/>
            <a:r>
              <a:rPr lang="en-US" sz="4400" b="1" dirty="0" smtClean="0">
                <a:ln>
                  <a:solidFill>
                    <a:schemeClr val="bg1"/>
                  </a:solidFill>
                </a:ln>
                <a:effectLst>
                  <a:outerShdw blurRad="38100" dist="38100" dir="2700000" algn="tl">
                    <a:srgbClr val="000000">
                      <a:alpha val="43137"/>
                    </a:srgbClr>
                  </a:outerShdw>
                </a:effectLst>
                <a:latin typeface="Cambria" pitchFamily="18" charset="0"/>
              </a:rPr>
              <a:t>Importance of the Bay-Delta</a:t>
            </a:r>
          </a:p>
        </p:txBody>
      </p:sp>
      <p:sp>
        <p:nvSpPr>
          <p:cNvPr id="25" name="Oval 9"/>
          <p:cNvSpPr>
            <a:spLocks noChangeArrowheads="1"/>
          </p:cNvSpPr>
          <p:nvPr/>
        </p:nvSpPr>
        <p:spPr bwMode="auto">
          <a:xfrm rot="2753235">
            <a:off x="1572419" y="4145757"/>
            <a:ext cx="1652587" cy="641350"/>
          </a:xfrm>
          <a:prstGeom prst="ellipse">
            <a:avLst/>
          </a:prstGeom>
          <a:noFill/>
          <a:ln w="76200">
            <a:solidFill>
              <a:srgbClr val="0000FF"/>
            </a:solidFill>
            <a:round/>
            <a:headEnd/>
            <a:tailEnd/>
          </a:ln>
          <a:effectLst>
            <a:outerShdw dist="35921" dir="2700000" algn="ctr" rotWithShape="0">
              <a:schemeClr val="tx1"/>
            </a:outerShdw>
          </a:effectLst>
        </p:spPr>
        <p:txBody>
          <a:bodyPr rot="10800000" vert="eaVert" wrap="none" anchor="ctr"/>
          <a:lstStyle/>
          <a:p>
            <a:pPr>
              <a:defRPr/>
            </a:pPr>
            <a:endParaRPr lang="en-US">
              <a:effectLst>
                <a:outerShdw blurRad="38100" dist="38100" dir="2700000" algn="tl">
                  <a:srgbClr val="000000">
                    <a:alpha val="43137"/>
                  </a:srgbClr>
                </a:outerShdw>
              </a:effectLst>
            </a:endParaRPr>
          </a:p>
        </p:txBody>
      </p:sp>
      <p:grpSp>
        <p:nvGrpSpPr>
          <p:cNvPr id="6" name="Group 5"/>
          <p:cNvGrpSpPr/>
          <p:nvPr/>
        </p:nvGrpSpPr>
        <p:grpSpPr>
          <a:xfrm>
            <a:off x="304800" y="5365254"/>
            <a:ext cx="2139315" cy="1128884"/>
            <a:chOff x="304800" y="5365254"/>
            <a:chExt cx="2139315" cy="1128884"/>
          </a:xfrm>
        </p:grpSpPr>
        <p:sp>
          <p:nvSpPr>
            <p:cNvPr id="31" name="AutoShape 26"/>
            <p:cNvSpPr>
              <a:spLocks noChangeArrowheads="1"/>
            </p:cNvSpPr>
            <p:nvPr/>
          </p:nvSpPr>
          <p:spPr bwMode="auto">
            <a:xfrm>
              <a:off x="304800" y="5365254"/>
              <a:ext cx="2139315" cy="1128884"/>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32" name="Text Box 27"/>
            <p:cNvSpPr txBox="1">
              <a:spLocks noChangeArrowheads="1"/>
            </p:cNvSpPr>
            <p:nvPr/>
          </p:nvSpPr>
          <p:spPr bwMode="ltGray">
            <a:xfrm>
              <a:off x="357616" y="5449311"/>
              <a:ext cx="1962475" cy="867930"/>
            </a:xfrm>
            <a:prstGeom prst="rect">
              <a:avLst/>
            </a:prstGeom>
            <a:noFill/>
            <a:ln w="9525">
              <a:noFill/>
              <a:miter lim="800000"/>
              <a:headEnd/>
              <a:tailEnd/>
            </a:ln>
            <a:effectLst>
              <a:outerShdw dist="50800" dir="5400000" algn="ctr" rotWithShape="0">
                <a:schemeClr val="bg1"/>
              </a:outerShdw>
            </a:effectLst>
          </p:spPr>
          <p:txBody>
            <a:bodyPr wrap="square" anchor="ctr" anchorCtr="1">
              <a:spAutoFit/>
            </a:bodyPr>
            <a:lstStyle/>
            <a:p>
              <a:pPr algn="r">
                <a:lnSpc>
                  <a:spcPct val="90000"/>
                </a:lnSpc>
                <a:spcAft>
                  <a:spcPts val="0"/>
                </a:spcAft>
                <a:buClr>
                  <a:srgbClr val="FFFF00"/>
                </a:buClr>
                <a:buSzPct val="75000"/>
                <a:defRPr/>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Central Coast</a:t>
              </a:r>
            </a:p>
            <a:p>
              <a:pPr algn="r">
                <a:lnSpc>
                  <a:spcPct val="90000"/>
                </a:lnSpc>
                <a:spcAft>
                  <a:spcPts val="0"/>
                </a:spcAft>
                <a:buClr>
                  <a:srgbClr val="FFFF00"/>
                </a:buClr>
                <a:buSzPct val="75000"/>
                <a:defRPr/>
              </a:pP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2 </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 </a:t>
              </a: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30%</a:t>
              </a:r>
            </a:p>
          </p:txBody>
        </p:sp>
      </p:grpSp>
    </p:spTree>
    <p:extLst>
      <p:ext uri="{BB962C8B-B14F-4D97-AF65-F5344CB8AC3E}">
        <p14:creationId xmlns:p14="http://schemas.microsoft.com/office/powerpoint/2010/main" val="9369176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920587"/>
                                        </p:tgtEl>
                                        <p:attrNameLst>
                                          <p:attrName>style.visibility</p:attrName>
                                        </p:attrNameLst>
                                      </p:cBhvr>
                                      <p:to>
                                        <p:strVal val="visible"/>
                                      </p:to>
                                    </p:set>
                                    <p:anim calcmode="lin" valueType="num">
                                      <p:cBhvr>
                                        <p:cTn id="7" dur="500" fill="hold"/>
                                        <p:tgtEl>
                                          <p:spTgt spid="920587"/>
                                        </p:tgtEl>
                                        <p:attrNameLst>
                                          <p:attrName>ppt_w</p:attrName>
                                        </p:attrNameLst>
                                      </p:cBhvr>
                                      <p:tavLst>
                                        <p:tav tm="0">
                                          <p:val>
                                            <p:strVal val="4/3*#ppt_w"/>
                                          </p:val>
                                        </p:tav>
                                        <p:tav tm="100000">
                                          <p:val>
                                            <p:strVal val="#ppt_w"/>
                                          </p:val>
                                        </p:tav>
                                      </p:tavLst>
                                    </p:anim>
                                    <p:anim calcmode="lin" valueType="num">
                                      <p:cBhvr>
                                        <p:cTn id="8" dur="500" fill="hold"/>
                                        <p:tgtEl>
                                          <p:spTgt spid="920587"/>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00"/>
                            </p:stCondLst>
                            <p:childTnLst>
                              <p:par>
                                <p:cTn id="13" presetID="23" presetClass="entr" presetSubtype="288" fill="hold" grpId="0" nodeType="afterEffect">
                                  <p:stCondLst>
                                    <p:cond delay="0"/>
                                  </p:stCondLst>
                                  <p:childTnLst>
                                    <p:set>
                                      <p:cBhvr>
                                        <p:cTn id="14" dur="1" fill="hold">
                                          <p:stCondLst>
                                            <p:cond delay="0"/>
                                          </p:stCondLst>
                                        </p:cTn>
                                        <p:tgtEl>
                                          <p:spTgt spid="920585"/>
                                        </p:tgtEl>
                                        <p:attrNameLst>
                                          <p:attrName>style.visibility</p:attrName>
                                        </p:attrNameLst>
                                      </p:cBhvr>
                                      <p:to>
                                        <p:strVal val="visible"/>
                                      </p:to>
                                    </p:set>
                                    <p:anim calcmode="lin" valueType="num">
                                      <p:cBhvr>
                                        <p:cTn id="15" dur="500" fill="hold"/>
                                        <p:tgtEl>
                                          <p:spTgt spid="920585"/>
                                        </p:tgtEl>
                                        <p:attrNameLst>
                                          <p:attrName>ppt_w</p:attrName>
                                        </p:attrNameLst>
                                      </p:cBhvr>
                                      <p:tavLst>
                                        <p:tav tm="0">
                                          <p:val>
                                            <p:strVal val="4/3*#ppt_w"/>
                                          </p:val>
                                        </p:tav>
                                        <p:tav tm="100000">
                                          <p:val>
                                            <p:strVal val="#ppt_w"/>
                                          </p:val>
                                        </p:tav>
                                      </p:tavLst>
                                    </p:anim>
                                    <p:anim calcmode="lin" valueType="num">
                                      <p:cBhvr>
                                        <p:cTn id="16" dur="500" fill="hold"/>
                                        <p:tgtEl>
                                          <p:spTgt spid="920585"/>
                                        </p:tgtEl>
                                        <p:attrNameLst>
                                          <p:attrName>ppt_h</p:attrName>
                                        </p:attrNameLst>
                                      </p:cBhvr>
                                      <p:tavLst>
                                        <p:tav tm="0">
                                          <p:val>
                                            <p:strVal val="4/3*#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000"/>
                            </p:stCondLst>
                            <p:childTnLst>
                              <p:par>
                                <p:cTn id="21" presetID="17" presetClass="entr" presetSubtype="10" fill="hold" grpId="0" nodeType="afterEffect">
                                  <p:stCondLst>
                                    <p:cond delay="0"/>
                                  </p:stCondLst>
                                  <p:childTnLst>
                                    <p:set>
                                      <p:cBhvr>
                                        <p:cTn id="22" dur="1" fill="hold">
                                          <p:stCondLst>
                                            <p:cond delay="0"/>
                                          </p:stCondLst>
                                        </p:cTn>
                                        <p:tgtEl>
                                          <p:spTgt spid="920586"/>
                                        </p:tgtEl>
                                        <p:attrNameLst>
                                          <p:attrName>style.visibility</p:attrName>
                                        </p:attrNameLst>
                                      </p:cBhvr>
                                      <p:to>
                                        <p:strVal val="visible"/>
                                      </p:to>
                                    </p:set>
                                    <p:anim calcmode="lin" valueType="num">
                                      <p:cBhvr>
                                        <p:cTn id="23" dur="500" fill="hold"/>
                                        <p:tgtEl>
                                          <p:spTgt spid="920586"/>
                                        </p:tgtEl>
                                        <p:attrNameLst>
                                          <p:attrName>ppt_w</p:attrName>
                                        </p:attrNameLst>
                                      </p:cBhvr>
                                      <p:tavLst>
                                        <p:tav tm="0">
                                          <p:val>
                                            <p:fltVal val="0"/>
                                          </p:val>
                                        </p:tav>
                                        <p:tav tm="100000">
                                          <p:val>
                                            <p:strVal val="#ppt_w"/>
                                          </p:val>
                                        </p:tav>
                                      </p:tavLst>
                                    </p:anim>
                                    <p:anim calcmode="lin" valueType="num">
                                      <p:cBhvr>
                                        <p:cTn id="24" dur="500" fill="hold"/>
                                        <p:tgtEl>
                                          <p:spTgt spid="920586"/>
                                        </p:tgtEl>
                                        <p:attrNameLst>
                                          <p:attrName>ppt_h</p:attrName>
                                        </p:attrNameLst>
                                      </p:cBhvr>
                                      <p:tavLst>
                                        <p:tav tm="0">
                                          <p:val>
                                            <p:strVal val="#ppt_h"/>
                                          </p:val>
                                        </p:tav>
                                        <p:tav tm="100000">
                                          <p:val>
                                            <p:strVal val="#ppt_h"/>
                                          </p:val>
                                        </p:tav>
                                      </p:tavLst>
                                    </p:anim>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000"/>
                            </p:stCondLst>
                            <p:childTnLst>
                              <p:par>
                                <p:cTn id="33" presetID="23" presetClass="entr" presetSubtype="288"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strVal val="4/3*#ppt_w"/>
                                          </p:val>
                                        </p:tav>
                                        <p:tav tm="100000">
                                          <p:val>
                                            <p:strVal val="#ppt_w"/>
                                          </p:val>
                                        </p:tav>
                                      </p:tavLst>
                                    </p:anim>
                                    <p:anim calcmode="lin" valueType="num">
                                      <p:cBhvr>
                                        <p:cTn id="36" dur="500" fill="hold"/>
                                        <p:tgtEl>
                                          <p:spTgt spid="2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6" grpId="0" animBg="1" autoUpdateAnimBg="0"/>
      <p:bldP spid="920587" grpId="0" animBg="1" autoUpdateAnimBg="0"/>
      <p:bldP spid="920585" grpId="0" animBg="1" autoUpdateAnimBg="0"/>
      <p:bldP spid="2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The Delta </a:t>
            </a:r>
            <a:r>
              <a:rPr lang="en-US" sz="4800" dirty="0" smtClean="0"/>
              <a:t>is a </a:t>
            </a:r>
            <a:r>
              <a:rPr lang="en-US" sz="4800" dirty="0"/>
              <a:t>critical hub</a:t>
            </a:r>
            <a:endParaRPr lang="en-US" dirty="0"/>
          </a:p>
        </p:txBody>
      </p:sp>
      <p:sp>
        <p:nvSpPr>
          <p:cNvPr id="3" name="Slide Number Placeholder 2"/>
          <p:cNvSpPr>
            <a:spLocks noGrp="1"/>
          </p:cNvSpPr>
          <p:nvPr>
            <p:ph type="sldNum" sz="quarter" idx="12"/>
          </p:nvPr>
        </p:nvSpPr>
        <p:spPr/>
        <p:txBody>
          <a:bodyPr/>
          <a:lstStyle/>
          <a:p>
            <a:pPr>
              <a:defRPr/>
            </a:pPr>
            <a:fld id="{E137397F-0792-4599-B73C-73CCDADE89F3}" type="slidenum">
              <a:rPr lang="en-US" smtClean="0"/>
              <a:pPr>
                <a:defRPr/>
              </a:pPr>
              <a:t>9</a:t>
            </a:fld>
            <a:endParaRPr lang="en-US" dirty="0"/>
          </a:p>
        </p:txBody>
      </p:sp>
      <p:grpSp>
        <p:nvGrpSpPr>
          <p:cNvPr id="4" name="Group 3"/>
          <p:cNvGrpSpPr/>
          <p:nvPr/>
        </p:nvGrpSpPr>
        <p:grpSpPr>
          <a:xfrm>
            <a:off x="1828800" y="1295400"/>
            <a:ext cx="5105400" cy="5181600"/>
            <a:chOff x="2209799" y="990600"/>
            <a:chExt cx="4017820" cy="3936999"/>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989" t="41011" r="13253" b="16903"/>
            <a:stretch/>
          </p:blipFill>
          <p:spPr>
            <a:xfrm>
              <a:off x="2209800" y="2041236"/>
              <a:ext cx="4017819" cy="2886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989" t="17913" r="13253" b="62559"/>
            <a:stretch/>
          </p:blipFill>
          <p:spPr>
            <a:xfrm>
              <a:off x="2209799" y="990600"/>
              <a:ext cx="4017819" cy="1339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3710827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Thatc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djacenc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1_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18224</TotalTime>
  <Words>2423</Words>
  <Application>Microsoft Office PowerPoint</Application>
  <PresentationFormat>On-screen Show (4:3)</PresentationFormat>
  <Paragraphs>285</Paragraphs>
  <Slides>26</Slides>
  <Notes>26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26</vt:i4>
      </vt:variant>
    </vt:vector>
  </HeadingPairs>
  <TitlesOfParts>
    <vt:vector size="41" baseType="lpstr">
      <vt:lpstr>ＭＳ Ｐゴシック</vt:lpstr>
      <vt:lpstr>Arial</vt:lpstr>
      <vt:lpstr>Arial Narrow</vt:lpstr>
      <vt:lpstr>Calibri</vt:lpstr>
      <vt:lpstr>Cambria</vt:lpstr>
      <vt:lpstr>Geneva</vt:lpstr>
      <vt:lpstr>Times</vt:lpstr>
      <vt:lpstr>Times New Roman</vt:lpstr>
      <vt:lpstr>Tw Cen MT</vt:lpstr>
      <vt:lpstr>Wingdings</vt:lpstr>
      <vt:lpstr>Sample presentation slides(10)</vt:lpstr>
      <vt:lpstr>Thatch</vt:lpstr>
      <vt:lpstr>Office Theme</vt:lpstr>
      <vt:lpstr>Adjacency</vt:lpstr>
      <vt:lpstr>1_Sample presentation slides(10)</vt:lpstr>
      <vt:lpstr>Why is the Delta so Important –  and Why Can’t we Fix It?</vt:lpstr>
      <vt:lpstr>PowerPoint Presentation</vt:lpstr>
      <vt:lpstr>Today’s talk</vt:lpstr>
      <vt:lpstr>California precipitation variability</vt:lpstr>
      <vt:lpstr>Population vs. Precipitation …</vt:lpstr>
      <vt:lpstr>PowerPoint Presentation</vt:lpstr>
      <vt:lpstr>PowerPoint Presentation</vt:lpstr>
      <vt:lpstr>PowerPoint Presentation</vt:lpstr>
      <vt:lpstr>The Delta is a critical hub</vt:lpstr>
      <vt:lpstr>Many forces shaped the Delta</vt:lpstr>
      <vt:lpstr>PowerPoint Presentation</vt:lpstr>
      <vt:lpstr>Key Delta risks </vt:lpstr>
      <vt:lpstr>Water Supply Implications</vt:lpstr>
      <vt:lpstr>PowerPoint Presentation</vt:lpstr>
      <vt:lpstr>PowerPoint Presentation</vt:lpstr>
      <vt:lpstr>Delta Stewardship Council :</vt:lpstr>
      <vt:lpstr>What is the Delta Plan? </vt:lpstr>
      <vt:lpstr>Council’s Key Roles/Projects</vt:lpstr>
      <vt:lpstr>Today’s Takeaways</vt:lpstr>
      <vt:lpstr>Questions?</vt:lpstr>
      <vt:lpstr>PowerPoint Presentation</vt:lpstr>
      <vt:lpstr>A Decade of Regional Investment </vt:lpstr>
      <vt:lpstr>In the News – Twin Tunnels</vt:lpstr>
      <vt:lpstr>In the News – EcoRestore</vt:lpstr>
      <vt:lpstr>In the News  – Flow  Standards</vt:lpstr>
      <vt:lpstr>In the News – Conservation</vt:lpstr>
    </vt:vector>
  </TitlesOfParts>
  <Company>CALFED Bay-Delta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California’s Water Crisis  Sustainable Management / Sustainable Resources</dc:title>
  <dc:creator>keithc</dc:creator>
  <cp:lastModifiedBy>Coolidge, Keith@DeltaCouncil</cp:lastModifiedBy>
  <cp:revision>296</cp:revision>
  <cp:lastPrinted>2018-05-15T23:20:30Z</cp:lastPrinted>
  <dcterms:created xsi:type="dcterms:W3CDTF">2010-01-07T00:07:24Z</dcterms:created>
  <dcterms:modified xsi:type="dcterms:W3CDTF">2018-05-15T23:23:20Z</dcterms:modified>
</cp:coreProperties>
</file>